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1pPr>
    <a:lvl2pPr marL="0" marR="0" indent="4572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2pPr>
    <a:lvl3pPr marL="0" marR="0" indent="9144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3pPr>
    <a:lvl4pPr marL="0" marR="0" indent="13716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4pPr>
    <a:lvl5pPr marL="0" marR="0" indent="18288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5pPr>
    <a:lvl6pPr marL="0" marR="0" indent="22860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6pPr>
    <a:lvl7pPr marL="0" marR="0" indent="27432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7pPr>
    <a:lvl8pPr marL="0" marR="0" indent="32004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8pPr>
    <a:lvl9pPr marL="0" marR="0" indent="365760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4E9"/>
          </a:solidFill>
        </a:fill>
      </a:tcStyle>
    </a:wholeTbl>
    <a:band2H>
      <a:tcTxStyle/>
      <a:tcStyle>
        <a:tcBdr/>
        <a:fill>
          <a:solidFill>
            <a:srgbClr val="F1F2F4"/>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1D9"/>
          </a:solidFill>
        </a:fill>
      </a:tcStyle>
    </a:wholeTbl>
    <a:band2H>
      <a:tcTxStyle/>
      <a:tcStyle>
        <a:tcBdr/>
        <a:fill>
          <a:solidFill>
            <a:srgbClr val="E7E9ED"/>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0033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003366"/>
      </a:tcTxStyle>
      <a:tcStyle>
        <a:tcBdr>
          <a:left>
            <a:ln w="12700" cap="flat">
              <a:noFill/>
              <a:miter lim="400000"/>
            </a:ln>
          </a:left>
          <a:right>
            <a:ln w="12700" cap="flat">
              <a:noFill/>
              <a:miter lim="400000"/>
            </a:ln>
          </a:right>
          <a:top>
            <a:ln w="508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003366"/>
              </a:solidFill>
              <a:prstDash val="solid"/>
              <a:round/>
            </a:ln>
          </a:top>
          <a:bottom>
            <a:ln w="25400" cap="flat">
              <a:solidFill>
                <a:srgbClr val="00336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00336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CD2"/>
          </a:solidFill>
        </a:fill>
      </a:tcStyle>
    </a:wholeTbl>
    <a:band2H>
      <a:tcTxStyle/>
      <a:tcStyle>
        <a:tcBdr/>
        <a:fill>
          <a:solidFill>
            <a:srgbClr val="E6E7EA"/>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3366"/>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09" d="100"/>
          <a:sy n="109" d="100"/>
        </p:scale>
        <p:origin x="-8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93"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381000"/>
            <a:ext cx="2057400" cy="5715000"/>
          </a:xfrm>
          <a:prstGeom prst="rect">
            <a:avLst/>
          </a:prstGeom>
        </p:spPr>
        <p:txBody>
          <a:bodyPr/>
          <a:lstStyle>
            <a:lvl1pPr>
              <a:defRPr sz="4400" i="0">
                <a:latin typeface="Tahoma"/>
                <a:ea typeface="Tahoma"/>
                <a:cs typeface="Tahoma"/>
                <a:sym typeface="Tahoma"/>
              </a:defRPr>
            </a:lvl1pPr>
          </a:lstStyle>
          <a:p>
            <a:r>
              <a:t>Title Text</a:t>
            </a:r>
          </a:p>
        </p:txBody>
      </p:sp>
      <p:sp>
        <p:nvSpPr>
          <p:cNvPr id="102" name="Body Level One…"/>
          <p:cNvSpPr txBox="1">
            <a:spLocks noGrp="1"/>
          </p:cNvSpPr>
          <p:nvPr>
            <p:ph type="body" idx="1"/>
          </p:nvPr>
        </p:nvSpPr>
        <p:spPr>
          <a:xfrm>
            <a:off x="457200" y="381000"/>
            <a:ext cx="6019800" cy="57150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21" name="Body Level One…"/>
          <p:cNvSpPr txBox="1">
            <a:spLocks noGrp="1"/>
          </p:cNvSpPr>
          <p:nvPr>
            <p:ph type="body" idx="1"/>
          </p:nvPr>
        </p:nvSpPr>
        <p:spPr>
          <a:xfrm>
            <a:off x="457200" y="1981200"/>
            <a:ext cx="8229600" cy="4114800"/>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i="0" cap="all">
                <a:latin typeface="Tahoma"/>
                <a:ea typeface="Tahoma"/>
                <a:cs typeface="Tahoma"/>
                <a:sym typeface="Tahoma"/>
              </a:defRPr>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a:defRPr sz="2000"/>
            </a:lvl1pPr>
            <a:lvl2pPr marL="0" indent="457200">
              <a:buSzTx/>
              <a:buNone/>
              <a:defRPr sz="2000"/>
            </a:lvl2pPr>
            <a:lvl3pPr marL="0" indent="914400">
              <a:buSzTx/>
              <a:buNone/>
              <a:defRPr sz="2000"/>
            </a:lvl3pPr>
            <a:lvl4pPr marL="0" indent="1371600">
              <a:buSzTx/>
              <a:buNone/>
              <a:defRPr sz="2000"/>
            </a:lvl4pPr>
            <a:lvl5pPr marL="0" indent="1828800">
              <a:buSz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39" name="Body Level One…"/>
          <p:cNvSpPr txBox="1">
            <a:spLocks noGrp="1"/>
          </p:cNvSpPr>
          <p:nvPr>
            <p:ph type="body" sz="half" idx="1"/>
          </p:nvPr>
        </p:nvSpPr>
        <p:spPr>
          <a:xfrm>
            <a:off x="457200" y="1981200"/>
            <a:ext cx="4038600" cy="4114800"/>
          </a:xfrm>
          <a:prstGeom prst="rect">
            <a:avLst/>
          </a:prstGeom>
        </p:spPr>
        <p:txBody>
          <a:bodyPr/>
          <a:lstStyle>
            <a:lvl1pPr marL="342900" indent="-342900">
              <a:spcBef>
                <a:spcPts val="600"/>
              </a:spcBef>
              <a:buClr>
                <a:srgbClr val="00CCFF"/>
              </a:buClr>
              <a:buSzPct val="65000"/>
              <a:buChar char="■"/>
              <a:defRPr sz="2800"/>
            </a:lvl1pPr>
            <a:lvl2pPr marL="790575" indent="-333375">
              <a:spcBef>
                <a:spcPts val="600"/>
              </a:spcBef>
              <a:buClr>
                <a:srgbClr val="00CCFF"/>
              </a:buClr>
              <a:defRPr sz="2800"/>
            </a:lvl2pPr>
            <a:lvl3pPr marL="1234439" indent="-320039">
              <a:spcBef>
                <a:spcPts val="600"/>
              </a:spcBef>
              <a:buClr>
                <a:srgbClr val="00CCFF"/>
              </a:buClr>
              <a:defRPr sz="2800"/>
            </a:lvl3pPr>
            <a:lvl4pPr marL="1727200" indent="-355600">
              <a:spcBef>
                <a:spcPts val="600"/>
              </a:spcBef>
              <a:buClr>
                <a:srgbClr val="00CCFF"/>
              </a:buClr>
              <a:defRPr sz="2800"/>
            </a:lvl4pPr>
            <a:lvl5pPr marL="2184400" indent="-355600">
              <a:spcBef>
                <a:spcPts val="600"/>
              </a:spcBef>
              <a:buClr>
                <a:srgbClr val="00CCFF"/>
              </a:buClr>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57200" y="274638"/>
            <a:ext cx="8229600" cy="1143001"/>
          </a:xfrm>
          <a:prstGeom prst="rect">
            <a:avLst/>
          </a:prstGeom>
        </p:spPr>
        <p:txBody>
          <a:bodyPr/>
          <a:lstStyle>
            <a:lvl1pPr>
              <a:defRPr sz="4400" i="0">
                <a:latin typeface="Tahoma"/>
                <a:ea typeface="Tahoma"/>
                <a:cs typeface="Tahoma"/>
                <a:sym typeface="Tahoma"/>
              </a:defRPr>
            </a:lvl1p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a:spcBef>
                <a:spcPts val="500"/>
              </a:spcBef>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a:spcBef>
                <a:spcPts val="500"/>
              </a:spcBef>
              <a:defRPr sz="2400" b="1"/>
            </a:pPr>
            <a:endParaRPr/>
          </a:p>
        </p:txBody>
      </p:sp>
      <p:sp>
        <p:nvSpPr>
          <p:cNvPr id="50"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xfrm>
            <a:off x="457200" y="381000"/>
            <a:ext cx="8229600" cy="1371600"/>
          </a:xfrm>
          <a:prstGeom prst="rect">
            <a:avLst/>
          </a:prstGeom>
        </p:spPr>
        <p:txBody>
          <a:bodyPr/>
          <a:lstStyle>
            <a:lvl1pPr>
              <a:defRPr sz="4400" i="0">
                <a:latin typeface="Tahoma"/>
                <a:ea typeface="Tahoma"/>
                <a:cs typeface="Tahoma"/>
                <a:sym typeface="Tahoma"/>
              </a:defRPr>
            </a:lvl1pPr>
          </a:lstStyle>
          <a:p>
            <a:r>
              <a:t>Title Text</a:t>
            </a:r>
          </a:p>
        </p:txBody>
      </p:sp>
      <p:sp>
        <p:nvSpPr>
          <p:cNvPr id="58"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lvl1pPr marL="342900" indent="-342900">
              <a:spcBef>
                <a:spcPts val="700"/>
              </a:spcBef>
              <a:buClr>
                <a:srgbClr val="00CCFF"/>
              </a:buClr>
              <a:buSzPct val="65000"/>
              <a:buChar char="■"/>
              <a:defRPr sz="3200"/>
            </a:lvl1pPr>
            <a:lvl2pPr marL="783771" indent="-326571">
              <a:spcBef>
                <a:spcPts val="700"/>
              </a:spcBef>
              <a:buClr>
                <a:srgbClr val="00CCFF"/>
              </a:buClr>
              <a:defRPr sz="3200"/>
            </a:lvl2pPr>
            <a:lvl3pPr marL="1219200" indent="-304800">
              <a:spcBef>
                <a:spcPts val="700"/>
              </a:spcBef>
              <a:buClr>
                <a:srgbClr val="00CCFF"/>
              </a:buClr>
              <a:defRPr sz="3200"/>
            </a:lvl3pPr>
            <a:lvl4pPr marL="1737360" indent="-365760">
              <a:spcBef>
                <a:spcPts val="700"/>
              </a:spcBef>
              <a:buClr>
                <a:srgbClr val="00CCFF"/>
              </a:buClr>
              <a:defRPr sz="3200"/>
            </a:lvl4pPr>
            <a:lvl5pPr marL="2194560" indent="-365760">
              <a:spcBef>
                <a:spcPts val="700"/>
              </a:spcBef>
              <a:buClr>
                <a:srgbClr val="00CCFF"/>
              </a:buClr>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a:spcBef>
                <a:spcPts val="300"/>
              </a:spcBef>
              <a:defRPr sz="1400"/>
            </a:pPr>
            <a:endParaRPr/>
          </a:p>
        </p:txBody>
      </p:sp>
      <p:sp>
        <p:nvSpPr>
          <p:cNvPr id="7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i="0">
                <a:latin typeface="Tahoma"/>
                <a:ea typeface="Tahoma"/>
                <a:cs typeface="Tahoma"/>
                <a:sym typeface="Tahoma"/>
              </a:defRPr>
            </a:lvl1pPr>
          </a:lstStyle>
          <a:p>
            <a:r>
              <a:t>Title Text</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a:spcBef>
                <a:spcPts val="300"/>
              </a:spcBef>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xfrm>
            <a:off x="8384892" y="6432651"/>
            <a:ext cx="301909" cy="28882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04800" y="76200"/>
            <a:ext cx="8534400" cy="990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04800" y="1143000"/>
            <a:ext cx="85344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5988050"/>
            <a:ext cx="2133600" cy="368301"/>
          </a:xfrm>
          <a:prstGeom prst="rect">
            <a:avLst/>
          </a:prstGeom>
          <a:ln w="12700">
            <a:miter lim="400000"/>
          </a:ln>
        </p:spPr>
        <p:txBody>
          <a:bodyPr wrap="none" lIns="45719" rIns="45719" anchor="b">
            <a:spAutoFit/>
          </a:bodyPr>
          <a:lstStyle>
            <a:lvl1pPr algn="r">
              <a:spcBef>
                <a:spcPts val="0"/>
              </a:spcBef>
              <a:defRPr sz="1400" b="0">
                <a:solidFill>
                  <a:srgbClr val="FFFFFF"/>
                </a:solidFill>
                <a:effectLst>
                  <a:outerShdw blurRad="38100" dist="38100" dir="2700000" rotWithShape="0">
                    <a:srgbClr val="000000"/>
                  </a:outerShdw>
                </a:effectLst>
                <a:latin typeface="+mn-lt"/>
                <a:ea typeface="+mn-ea"/>
                <a:cs typeface="+mn-cs"/>
                <a:sym typeface="Aria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1pPr>
      <a:lvl2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2pPr>
      <a:lvl3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3pPr>
      <a:lvl4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4pPr>
      <a:lvl5pPr marL="0" marR="0" indent="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5pPr>
      <a:lvl6pPr marL="0" marR="0" indent="4572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6pPr>
      <a:lvl7pPr marL="0" marR="0" indent="9144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7pPr>
      <a:lvl8pPr marL="0" marR="0" indent="13716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8pPr>
      <a:lvl9pPr marL="0" marR="0" indent="1828800" algn="ctr" defTabSz="914400" rtl="0" latinLnBrk="0">
        <a:lnSpc>
          <a:spcPct val="100000"/>
        </a:lnSpc>
        <a:spcBef>
          <a:spcPts val="0"/>
        </a:spcBef>
        <a:spcAft>
          <a:spcPts val="0"/>
        </a:spcAft>
        <a:buClrTx/>
        <a:buSzTx/>
        <a:buFontTx/>
        <a:buNone/>
        <a:tabLst/>
        <a:defRPr sz="2200" b="0" i="1" u="none" strike="noStrike" cap="none" spc="0" baseline="0">
          <a:ln>
            <a:noFill/>
          </a:ln>
          <a:solidFill>
            <a:srgbClr val="E5FFFF"/>
          </a:solidFill>
          <a:effectLst>
            <a:outerShdw blurRad="38100" dist="38100" dir="2700000" rotWithShape="0">
              <a:srgbClr val="000000"/>
            </a:outerShdw>
          </a:effectLst>
          <a:uFillTx/>
          <a:latin typeface="+mn-lt"/>
          <a:ea typeface="+mn-ea"/>
          <a:cs typeface="+mn-cs"/>
          <a:sym typeface="Arial"/>
        </a:defRPr>
      </a:lvl9pPr>
    </p:titleStyle>
    <p:bodyStyle>
      <a:lvl1pPr marL="0" marR="0" indent="0" algn="l" defTabSz="914400" rtl="0" latinLnBrk="0">
        <a:lnSpc>
          <a:spcPct val="100000"/>
        </a:lnSpc>
        <a:spcBef>
          <a:spcPts val="400"/>
        </a:spcBef>
        <a:spcAft>
          <a:spcPts val="0"/>
        </a:spcAft>
        <a:buClrTx/>
        <a:buSzTx/>
        <a:buFontTx/>
        <a:buNone/>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1pPr>
      <a:lvl2pPr marL="640896" marR="0" indent="-183696"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2pPr>
      <a:lvl3pPr marL="1085850" marR="0" indent="-171450"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3pPr>
      <a:lvl4pPr marL="1577339" marR="0" indent="-205739"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4pPr>
      <a:lvl5pPr marL="2034539" marR="0" indent="-205739"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5pPr>
      <a:lvl6pPr marL="2491739" marR="0" indent="-205739"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6pPr>
      <a:lvl7pPr marL="2948939" marR="0" indent="-205739"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7pPr>
      <a:lvl8pPr marL="3406140" marR="0" indent="-205740"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8pPr>
      <a:lvl9pPr marL="3863340" marR="0" indent="-205740" algn="l" defTabSz="914400" rtl="0" latinLnBrk="0">
        <a:lnSpc>
          <a:spcPct val="100000"/>
        </a:lnSpc>
        <a:spcBef>
          <a:spcPts val="400"/>
        </a:spcBef>
        <a:spcAft>
          <a:spcPts val="0"/>
        </a:spcAft>
        <a:buClrTx/>
        <a:buSzPct val="65000"/>
        <a:buFontTx/>
        <a:buChar char="■"/>
        <a:tabLst/>
        <a:defRPr sz="1800" b="0" i="0" u="none" strike="noStrike" cap="none" spc="0" baseline="0">
          <a:ln>
            <a:noFill/>
          </a:ln>
          <a:solidFill>
            <a:srgbClr val="FFFFFF"/>
          </a:solidFill>
          <a:effectLst>
            <a:outerShdw blurRad="38100" dist="38100" dir="2700000" rotWithShape="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effectLst>
            <a:outerShdw blurRad="38100" dist="381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ecanfigurethisout.org/NANO/labs/materials/UVA_DNA_fingerprinting_manual.pdf"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13" name="Rectangle 2"/>
          <p:cNvSpPr txBox="1">
            <a:spLocks noGrp="1"/>
          </p:cNvSpPr>
          <p:nvPr>
            <p:ph type="title"/>
          </p:nvPr>
        </p:nvSpPr>
        <p:spPr>
          <a:xfrm>
            <a:off x="304800" y="76200"/>
            <a:ext cx="8534400" cy="838200"/>
          </a:xfrm>
          <a:prstGeom prst="rect">
            <a:avLst/>
          </a:prstGeom>
        </p:spPr>
        <p:txBody>
          <a:bodyPr/>
          <a:lstStyle/>
          <a:p>
            <a:r>
              <a:t>DNA Fingerprinting</a:t>
            </a:r>
          </a:p>
        </p:txBody>
      </p:sp>
      <p:sp>
        <p:nvSpPr>
          <p:cNvPr id="114" name="Rectangle 3"/>
          <p:cNvSpPr txBox="1">
            <a:spLocks noGrp="1"/>
          </p:cNvSpPr>
          <p:nvPr>
            <p:ph type="body" idx="1"/>
          </p:nvPr>
        </p:nvSpPr>
        <p:spPr>
          <a:xfrm>
            <a:off x="152400" y="990599"/>
            <a:ext cx="8839201" cy="5503517"/>
          </a:xfrm>
          <a:prstGeom prst="rect">
            <a:avLst/>
          </a:prstGeom>
        </p:spPr>
        <p:txBody>
          <a:bodyPr/>
          <a:lstStyle/>
          <a:p>
            <a:pPr>
              <a:spcBef>
                <a:spcPts val="300"/>
              </a:spcBef>
              <a:tabLst>
                <a:tab pos="457200" algn="l"/>
              </a:tabLst>
              <a:defRPr sz="1600">
                <a:latin typeface="+mn-lt"/>
                <a:ea typeface="+mn-ea"/>
                <a:cs typeface="+mn-cs"/>
                <a:sym typeface="Arial"/>
              </a:defRPr>
            </a:pPr>
            <a:r>
              <a:t>During the last class we discussed DNA self-assembly</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It is perhaps the ultimate self-assembly process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Wanted to study it for inspiration and because of potential non-biological application</a:t>
            </a:r>
          </a:p>
          <a:p>
            <a:pPr>
              <a:tabLst>
                <a:tab pos="457200" algn="l"/>
              </a:tabLst>
              <a:defRPr sz="12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r>
              <a:t>But having gone that far, I just had to discuss its best known application:</a:t>
            </a:r>
            <a:r>
              <a:rPr sz="1800"/>
              <a:t> </a:t>
            </a:r>
            <a:r>
              <a:t>DNA  fingerprinting</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DNA technology IS nano, but it’s also a huge field usually taught in its own courses</a:t>
            </a:r>
          </a:p>
          <a:p>
            <a:pPr>
              <a:tabLst>
                <a:tab pos="457200" algn="l"/>
              </a:tabLst>
              <a:defRPr sz="2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That temptation extends to my decision to add a DNA fingerprinting lab to this class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In which we will attempt to identify “Student X” by a process known as “VNTR PCR”</a:t>
            </a:r>
          </a:p>
          <a:p>
            <a:pPr>
              <a:spcBef>
                <a:spcPts val="300"/>
              </a:spcBef>
              <a:tabLst>
                <a:tab pos="457200" algn="l"/>
              </a:tabLst>
              <a:defRPr sz="1600">
                <a:latin typeface="+mn-lt"/>
                <a:ea typeface="+mn-ea"/>
                <a:cs typeface="+mn-cs"/>
                <a:sym typeface="Arial"/>
              </a:defRPr>
            </a:pPr>
            <a:r>
              <a:t>				</a:t>
            </a:r>
          </a:p>
          <a:p>
            <a:pPr>
              <a:spcBef>
                <a:spcPts val="300"/>
              </a:spcBef>
              <a:tabLst>
                <a:tab pos="457200" algn="l"/>
              </a:tabLst>
              <a:defRPr sz="1600">
                <a:latin typeface="+mn-lt"/>
                <a:ea typeface="+mn-ea"/>
                <a:cs typeface="+mn-cs"/>
                <a:sym typeface="Arial"/>
              </a:defRPr>
            </a:pPr>
            <a:r>
              <a:t>		The companion manual for that lab can be downloaded at:</a:t>
            </a:r>
          </a:p>
          <a:p>
            <a:pPr>
              <a:tabLst>
                <a:tab pos="457200" algn="l"/>
              </a:tabLst>
              <a:defRPr sz="1600">
                <a:latin typeface="+mn-lt"/>
                <a:ea typeface="+mn-ea"/>
                <a:cs typeface="+mn-cs"/>
                <a:sym typeface="Arial"/>
              </a:defRPr>
            </a:pPr>
            <a:endParaRPr/>
          </a:p>
          <a:p>
            <a:pPr algn="ctr">
              <a:spcBef>
                <a:spcPts val="200"/>
              </a:spcBef>
              <a:tabLst>
                <a:tab pos="457200" algn="l"/>
              </a:tabLst>
              <a:defRPr sz="1200">
                <a:latin typeface="+mn-lt"/>
                <a:ea typeface="+mn-ea"/>
                <a:cs typeface="+mn-cs"/>
                <a:sym typeface="Arial"/>
              </a:defRPr>
            </a:pPr>
            <a:r>
              <a:rPr u="sng">
                <a:solidFill>
                  <a:srgbClr val="00CCFF"/>
                </a:solidFill>
                <a:uFill>
                  <a:solidFill>
                    <a:srgbClr val="00CCFF"/>
                  </a:solidFill>
                </a:uFill>
                <a:hlinkClick r:id="rId2"/>
              </a:rPr>
              <a:t>https://WeCanFigureThisOut.org/NANO/labs/materials/UVA_DNA_fingerprinting_manual.pdf</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42" name="Rectangle 2"/>
          <p:cNvSpPr txBox="1"/>
          <p:nvPr/>
        </p:nvSpPr>
        <p:spPr>
          <a:xfrm>
            <a:off x="317500" y="1066800"/>
            <a:ext cx="8610600" cy="338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700" b="0">
                <a:solidFill>
                  <a:srgbClr val="FFFFFF"/>
                </a:solidFill>
                <a:effectLst>
                  <a:outerShdw blurRad="38100" dist="38100" dir="2700000" rotWithShape="0">
                    <a:srgbClr val="000000"/>
                  </a:outerShdw>
                </a:effectLst>
                <a:latin typeface="+mn-lt"/>
                <a:ea typeface="+mn-ea"/>
                <a:cs typeface="+mn-cs"/>
                <a:sym typeface="Arial"/>
              </a:defRPr>
            </a:lvl1pPr>
          </a:lstStyle>
          <a:p>
            <a:r>
              <a:t>Electrophoresis gel channel			Corresponding DNA fragments</a:t>
            </a:r>
          </a:p>
        </p:txBody>
      </p:sp>
      <p:grpSp>
        <p:nvGrpSpPr>
          <p:cNvPr id="258" name="Group 63"/>
          <p:cNvGrpSpPr/>
          <p:nvPr/>
        </p:nvGrpSpPr>
        <p:grpSpPr>
          <a:xfrm>
            <a:off x="4648200" y="2220913"/>
            <a:ext cx="3733801" cy="2676526"/>
            <a:chOff x="0" y="0"/>
            <a:chExt cx="3733800" cy="2676524"/>
          </a:xfrm>
        </p:grpSpPr>
        <p:sp>
          <p:nvSpPr>
            <p:cNvPr id="243" name="Line 3"/>
            <p:cNvSpPr/>
            <p:nvPr/>
          </p:nvSpPr>
          <p:spPr>
            <a:xfrm>
              <a:off x="825103" y="1186271"/>
              <a:ext cx="21336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 name="Line 4"/>
            <p:cNvSpPr/>
            <p:nvPr/>
          </p:nvSpPr>
          <p:spPr>
            <a:xfrm>
              <a:off x="1766887" y="2461513"/>
              <a:ext cx="33337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 name="Line 5"/>
            <p:cNvSpPr/>
            <p:nvPr/>
          </p:nvSpPr>
          <p:spPr>
            <a:xfrm>
              <a:off x="1308496" y="1883205"/>
              <a:ext cx="12001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 name="Line 6"/>
            <p:cNvSpPr/>
            <p:nvPr/>
          </p:nvSpPr>
          <p:spPr>
            <a:xfrm>
              <a:off x="966787" y="1364212"/>
              <a:ext cx="18669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 name="Line 7"/>
            <p:cNvSpPr/>
            <p:nvPr/>
          </p:nvSpPr>
          <p:spPr>
            <a:xfrm>
              <a:off x="1275159" y="1786821"/>
              <a:ext cx="126682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 name="Line 8"/>
            <p:cNvSpPr/>
            <p:nvPr/>
          </p:nvSpPr>
          <p:spPr>
            <a:xfrm>
              <a:off x="1816893" y="2572726"/>
              <a:ext cx="20002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 name="Line 9"/>
            <p:cNvSpPr/>
            <p:nvPr/>
          </p:nvSpPr>
          <p:spPr>
            <a:xfrm>
              <a:off x="108346" y="118627"/>
              <a:ext cx="353377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 name="Line 10"/>
            <p:cNvSpPr/>
            <p:nvPr/>
          </p:nvSpPr>
          <p:spPr>
            <a:xfrm>
              <a:off x="1616868" y="2268744"/>
              <a:ext cx="60007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1" name="Line 11"/>
            <p:cNvSpPr/>
            <p:nvPr/>
          </p:nvSpPr>
          <p:spPr>
            <a:xfrm>
              <a:off x="1475184" y="2098217"/>
              <a:ext cx="86677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2" name="Line 12"/>
            <p:cNvSpPr/>
            <p:nvPr/>
          </p:nvSpPr>
          <p:spPr>
            <a:xfrm>
              <a:off x="400050" y="570893"/>
              <a:ext cx="29337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 name="Line 13"/>
            <p:cNvSpPr/>
            <p:nvPr/>
          </p:nvSpPr>
          <p:spPr>
            <a:xfrm>
              <a:off x="616743" y="889703"/>
              <a:ext cx="25336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 name="Line 14"/>
            <p:cNvSpPr/>
            <p:nvPr/>
          </p:nvSpPr>
          <p:spPr>
            <a:xfrm>
              <a:off x="1658540" y="2372542"/>
              <a:ext cx="5334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5" name="Line 15"/>
            <p:cNvSpPr/>
            <p:nvPr/>
          </p:nvSpPr>
          <p:spPr>
            <a:xfrm>
              <a:off x="1900237" y="2676524"/>
              <a:ext cx="6667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 name="Line 16"/>
            <p:cNvSpPr/>
            <p:nvPr/>
          </p:nvSpPr>
          <p:spPr>
            <a:xfrm>
              <a:off x="0" y="0"/>
              <a:ext cx="37338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 name="Line 17"/>
            <p:cNvSpPr/>
            <p:nvPr/>
          </p:nvSpPr>
          <p:spPr>
            <a:xfrm>
              <a:off x="1208484" y="1720093"/>
              <a:ext cx="139184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79" name="Group 65"/>
          <p:cNvGrpSpPr/>
          <p:nvPr/>
        </p:nvGrpSpPr>
        <p:grpSpPr>
          <a:xfrm>
            <a:off x="609600" y="1676400"/>
            <a:ext cx="2867025" cy="3440113"/>
            <a:chOff x="0" y="0"/>
            <a:chExt cx="2867025" cy="3440112"/>
          </a:xfrm>
        </p:grpSpPr>
        <p:sp>
          <p:nvSpPr>
            <p:cNvPr id="259" name="Rectangle 22"/>
            <p:cNvSpPr/>
            <p:nvPr/>
          </p:nvSpPr>
          <p:spPr>
            <a:xfrm>
              <a:off x="0" y="355873"/>
              <a:ext cx="2867025" cy="3084240"/>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260" name="Rectangle 23"/>
            <p:cNvSpPr/>
            <p:nvPr/>
          </p:nvSpPr>
          <p:spPr>
            <a:xfrm>
              <a:off x="0" y="0"/>
              <a:ext cx="466725" cy="47449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261" name="Rectangle 24"/>
            <p:cNvSpPr/>
            <p:nvPr/>
          </p:nvSpPr>
          <p:spPr>
            <a:xfrm>
              <a:off x="2400300" y="0"/>
              <a:ext cx="466725" cy="47449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262" name="Rectangle 25"/>
            <p:cNvSpPr/>
            <p:nvPr/>
          </p:nvSpPr>
          <p:spPr>
            <a:xfrm>
              <a:off x="1600200" y="0"/>
              <a:ext cx="466725" cy="47449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263" name="Rectangle 26"/>
            <p:cNvSpPr/>
            <p:nvPr/>
          </p:nvSpPr>
          <p:spPr>
            <a:xfrm>
              <a:off x="800100" y="0"/>
              <a:ext cx="466725" cy="47449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264" name="Line 27"/>
            <p:cNvSpPr/>
            <p:nvPr/>
          </p:nvSpPr>
          <p:spPr>
            <a:xfrm>
              <a:off x="1200150" y="1779368"/>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5" name="Line 28"/>
            <p:cNvSpPr/>
            <p:nvPr/>
          </p:nvSpPr>
          <p:spPr>
            <a:xfrm>
              <a:off x="1200150" y="3043461"/>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6" name="Line 29"/>
            <p:cNvSpPr/>
            <p:nvPr/>
          </p:nvSpPr>
          <p:spPr>
            <a:xfrm>
              <a:off x="1200150" y="2491116"/>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 name="Line 30"/>
            <p:cNvSpPr/>
            <p:nvPr/>
          </p:nvSpPr>
          <p:spPr>
            <a:xfrm>
              <a:off x="1200150" y="1957305"/>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8" name="Line 31"/>
            <p:cNvSpPr/>
            <p:nvPr/>
          </p:nvSpPr>
          <p:spPr>
            <a:xfrm flipV="1">
              <a:off x="1200150" y="2372491"/>
              <a:ext cx="400051" cy="7415"/>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 name="Line 32"/>
            <p:cNvSpPr/>
            <p:nvPr/>
          </p:nvSpPr>
          <p:spPr>
            <a:xfrm>
              <a:off x="1200150" y="3143551"/>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 name="Line 33"/>
            <p:cNvSpPr/>
            <p:nvPr/>
          </p:nvSpPr>
          <p:spPr>
            <a:xfrm>
              <a:off x="1200150" y="711747"/>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1" name="Line 34"/>
            <p:cNvSpPr/>
            <p:nvPr/>
          </p:nvSpPr>
          <p:spPr>
            <a:xfrm>
              <a:off x="1200150" y="2859346"/>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 name="Line 35"/>
            <p:cNvSpPr/>
            <p:nvPr/>
          </p:nvSpPr>
          <p:spPr>
            <a:xfrm>
              <a:off x="1200150" y="2675231"/>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 name="Line 36"/>
            <p:cNvSpPr/>
            <p:nvPr/>
          </p:nvSpPr>
          <p:spPr>
            <a:xfrm>
              <a:off x="1200150" y="1180067"/>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4" name="Line 37"/>
            <p:cNvSpPr/>
            <p:nvPr/>
          </p:nvSpPr>
          <p:spPr>
            <a:xfrm>
              <a:off x="1200150" y="1482807"/>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 name="Line 38"/>
            <p:cNvSpPr/>
            <p:nvPr/>
          </p:nvSpPr>
          <p:spPr>
            <a:xfrm>
              <a:off x="1200150" y="2965614"/>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 name="Line 39"/>
            <p:cNvSpPr/>
            <p:nvPr/>
          </p:nvSpPr>
          <p:spPr>
            <a:xfrm>
              <a:off x="1200150" y="3262176"/>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 name="Line 40"/>
            <p:cNvSpPr/>
            <p:nvPr/>
          </p:nvSpPr>
          <p:spPr>
            <a:xfrm>
              <a:off x="1200150" y="593122"/>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 name="Line 41"/>
            <p:cNvSpPr/>
            <p:nvPr/>
          </p:nvSpPr>
          <p:spPr>
            <a:xfrm>
              <a:off x="1200150" y="2313179"/>
              <a:ext cx="400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95" name="Group 62"/>
          <p:cNvGrpSpPr/>
          <p:nvPr/>
        </p:nvGrpSpPr>
        <p:grpSpPr>
          <a:xfrm>
            <a:off x="1816100" y="2270124"/>
            <a:ext cx="400051" cy="2668590"/>
            <a:chOff x="0" y="0"/>
            <a:chExt cx="400050" cy="2668588"/>
          </a:xfrm>
        </p:grpSpPr>
        <p:sp>
          <p:nvSpPr>
            <p:cNvPr id="280" name="Line 45"/>
            <p:cNvSpPr/>
            <p:nvPr/>
          </p:nvSpPr>
          <p:spPr>
            <a:xfrm>
              <a:off x="0" y="1186039"/>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1" name="Line 46"/>
            <p:cNvSpPr/>
            <p:nvPr/>
          </p:nvSpPr>
          <p:spPr>
            <a:xfrm>
              <a:off x="0" y="2449912"/>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 name="Line 47"/>
            <p:cNvSpPr/>
            <p:nvPr/>
          </p:nvSpPr>
          <p:spPr>
            <a:xfrm>
              <a:off x="0" y="1897662"/>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 name="Line 48"/>
            <p:cNvSpPr/>
            <p:nvPr/>
          </p:nvSpPr>
          <p:spPr>
            <a:xfrm>
              <a:off x="0" y="1363945"/>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4" name="Line 49"/>
            <p:cNvSpPr/>
            <p:nvPr/>
          </p:nvSpPr>
          <p:spPr>
            <a:xfrm flipV="1">
              <a:off x="0" y="1779059"/>
              <a:ext cx="400051" cy="7413"/>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 name="Line 50"/>
            <p:cNvSpPr/>
            <p:nvPr/>
          </p:nvSpPr>
          <p:spPr>
            <a:xfrm>
              <a:off x="0" y="2549984"/>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 name="Line 51"/>
            <p:cNvSpPr/>
            <p:nvPr/>
          </p:nvSpPr>
          <p:spPr>
            <a:xfrm>
              <a:off x="0" y="118603"/>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 name="Line 52"/>
            <p:cNvSpPr/>
            <p:nvPr/>
          </p:nvSpPr>
          <p:spPr>
            <a:xfrm>
              <a:off x="0" y="2265828"/>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 name="Line 53"/>
            <p:cNvSpPr/>
            <p:nvPr/>
          </p:nvSpPr>
          <p:spPr>
            <a:xfrm>
              <a:off x="0" y="2081745"/>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 name="Line 54"/>
            <p:cNvSpPr/>
            <p:nvPr/>
          </p:nvSpPr>
          <p:spPr>
            <a:xfrm>
              <a:off x="0" y="586842"/>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 name="Line 55"/>
            <p:cNvSpPr/>
            <p:nvPr/>
          </p:nvSpPr>
          <p:spPr>
            <a:xfrm>
              <a:off x="0" y="889529"/>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 name="Line 56"/>
            <p:cNvSpPr/>
            <p:nvPr/>
          </p:nvSpPr>
          <p:spPr>
            <a:xfrm>
              <a:off x="0" y="2372078"/>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2" name="Line 57"/>
            <p:cNvSpPr/>
            <p:nvPr/>
          </p:nvSpPr>
          <p:spPr>
            <a:xfrm>
              <a:off x="0" y="2668588"/>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3" name="Line 58"/>
            <p:cNvSpPr/>
            <p:nvPr/>
          </p:nvSpPr>
          <p:spPr>
            <a:xfrm>
              <a:off x="0" y="-1"/>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 name="Line 59"/>
            <p:cNvSpPr/>
            <p:nvPr/>
          </p:nvSpPr>
          <p:spPr>
            <a:xfrm>
              <a:off x="0" y="1719756"/>
              <a:ext cx="400051"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96" name="Rectangle 66"/>
          <p:cNvSpPr txBox="1">
            <a:spLocks noGrp="1"/>
          </p:cNvSpPr>
          <p:nvPr>
            <p:ph type="title"/>
          </p:nvPr>
        </p:nvSpPr>
        <p:spPr>
          <a:xfrm>
            <a:off x="304800" y="76200"/>
            <a:ext cx="8534400" cy="838200"/>
          </a:xfrm>
          <a:prstGeom prst="rect">
            <a:avLst/>
          </a:prstGeom>
        </p:spPr>
        <p:txBody>
          <a:bodyPr/>
          <a:lstStyle>
            <a:lvl1pPr>
              <a:defRPr sz="2400"/>
            </a:lvl1pPr>
          </a:lstStyle>
          <a:p>
            <a:r>
              <a:t>After electrophoresis and staining:</a:t>
            </a:r>
          </a:p>
        </p:txBody>
      </p:sp>
      <p:sp>
        <p:nvSpPr>
          <p:cNvPr id="297" name="Rectangle 67"/>
          <p:cNvSpPr txBox="1"/>
          <p:nvPr/>
        </p:nvSpPr>
        <p:spPr>
          <a:xfrm>
            <a:off x="304800" y="5562600"/>
            <a:ext cx="861060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800" b="0">
                <a:solidFill>
                  <a:srgbClr val="FFCC00"/>
                </a:solidFill>
                <a:effectLst>
                  <a:outerShdw blurRad="38100" dist="38100" dir="2700000" rotWithShape="0">
                    <a:srgbClr val="000000"/>
                  </a:outerShdw>
                </a:effectLst>
                <a:latin typeface="+mn-lt"/>
                <a:ea typeface="+mn-ea"/>
                <a:cs typeface="+mn-cs"/>
                <a:sym typeface="Arial"/>
              </a:defRPr>
            </a:lvl1pPr>
          </a:lstStyle>
          <a:p>
            <a:r>
              <a:t>Looks like this will work just fine, what’s the problem?</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1" animBg="1" advAuto="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00" name="Rectangle 2"/>
          <p:cNvSpPr txBox="1"/>
          <p:nvPr/>
        </p:nvSpPr>
        <p:spPr>
          <a:xfrm>
            <a:off x="152400" y="914400"/>
            <a:ext cx="8610600" cy="848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So slightly more realistically:</a:t>
            </a:r>
            <a:endParaRPr sz="1400"/>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	DNA:		               Restriction fragments		Electrophoresis Gel:</a:t>
            </a:r>
          </a:p>
        </p:txBody>
      </p:sp>
      <p:grpSp>
        <p:nvGrpSpPr>
          <p:cNvPr id="339" name="Group 80"/>
          <p:cNvGrpSpPr/>
          <p:nvPr/>
        </p:nvGrpSpPr>
        <p:grpSpPr>
          <a:xfrm>
            <a:off x="905152" y="1998106"/>
            <a:ext cx="1554298" cy="3869294"/>
            <a:chOff x="0" y="0"/>
            <a:chExt cx="1554296" cy="3869293"/>
          </a:xfrm>
        </p:grpSpPr>
        <p:sp>
          <p:nvSpPr>
            <p:cNvPr id="301" name="Freeform 57"/>
            <p:cNvSpPr/>
            <p:nvPr/>
          </p:nvSpPr>
          <p:spPr>
            <a:xfrm>
              <a:off x="0" y="2148"/>
              <a:ext cx="1554297" cy="3867146"/>
            </a:xfrm>
            <a:custGeom>
              <a:avLst/>
              <a:gdLst/>
              <a:ahLst/>
              <a:cxnLst>
                <a:cxn ang="0">
                  <a:pos x="wd2" y="hd2"/>
                </a:cxn>
                <a:cxn ang="5400000">
                  <a:pos x="wd2" y="hd2"/>
                </a:cxn>
                <a:cxn ang="10800000">
                  <a:pos x="wd2" y="hd2"/>
                </a:cxn>
                <a:cxn ang="16200000">
                  <a:pos x="wd2" y="hd2"/>
                </a:cxn>
              </a:cxnLst>
              <a:rect l="0" t="0" r="r" b="b"/>
              <a:pathLst>
                <a:path w="20027" h="21494" extrusionOk="0">
                  <a:moveTo>
                    <a:pt x="816" y="145"/>
                  </a:moveTo>
                  <a:cubicBezTo>
                    <a:pt x="7838" y="19"/>
                    <a:pt x="14860" y="-106"/>
                    <a:pt x="17760" y="145"/>
                  </a:cubicBezTo>
                  <a:cubicBezTo>
                    <a:pt x="20661" y="395"/>
                    <a:pt x="20737" y="1347"/>
                    <a:pt x="18218" y="1648"/>
                  </a:cubicBezTo>
                  <a:cubicBezTo>
                    <a:pt x="15700" y="1949"/>
                    <a:pt x="5167" y="1648"/>
                    <a:pt x="2648" y="1949"/>
                  </a:cubicBezTo>
                  <a:cubicBezTo>
                    <a:pt x="129" y="2249"/>
                    <a:pt x="664" y="3202"/>
                    <a:pt x="3106" y="3452"/>
                  </a:cubicBezTo>
                  <a:cubicBezTo>
                    <a:pt x="5548" y="3703"/>
                    <a:pt x="14936" y="3202"/>
                    <a:pt x="17302" y="3452"/>
                  </a:cubicBezTo>
                  <a:cubicBezTo>
                    <a:pt x="19668" y="3703"/>
                    <a:pt x="19821" y="4655"/>
                    <a:pt x="17302" y="4956"/>
                  </a:cubicBezTo>
                  <a:cubicBezTo>
                    <a:pt x="14784" y="5256"/>
                    <a:pt x="4632" y="4906"/>
                    <a:pt x="2190" y="5256"/>
                  </a:cubicBezTo>
                  <a:cubicBezTo>
                    <a:pt x="-252" y="5607"/>
                    <a:pt x="129" y="6760"/>
                    <a:pt x="2648" y="7061"/>
                  </a:cubicBezTo>
                  <a:cubicBezTo>
                    <a:pt x="5167" y="7361"/>
                    <a:pt x="14936" y="6810"/>
                    <a:pt x="17302" y="7061"/>
                  </a:cubicBezTo>
                  <a:cubicBezTo>
                    <a:pt x="19668" y="7311"/>
                    <a:pt x="19287" y="8263"/>
                    <a:pt x="16844" y="8564"/>
                  </a:cubicBezTo>
                  <a:cubicBezTo>
                    <a:pt x="14402" y="8865"/>
                    <a:pt x="5090" y="8514"/>
                    <a:pt x="2648" y="8865"/>
                  </a:cubicBezTo>
                  <a:cubicBezTo>
                    <a:pt x="206" y="9216"/>
                    <a:pt x="-405" y="10368"/>
                    <a:pt x="2190" y="10669"/>
                  </a:cubicBezTo>
                  <a:cubicBezTo>
                    <a:pt x="4785" y="10970"/>
                    <a:pt x="15700" y="10368"/>
                    <a:pt x="18218" y="10669"/>
                  </a:cubicBezTo>
                  <a:cubicBezTo>
                    <a:pt x="20737" y="10970"/>
                    <a:pt x="19974" y="12122"/>
                    <a:pt x="17302" y="12473"/>
                  </a:cubicBezTo>
                  <a:cubicBezTo>
                    <a:pt x="14631" y="12824"/>
                    <a:pt x="4785" y="12423"/>
                    <a:pt x="2190" y="12774"/>
                  </a:cubicBezTo>
                  <a:cubicBezTo>
                    <a:pt x="-405" y="13125"/>
                    <a:pt x="-863" y="14277"/>
                    <a:pt x="1732" y="14578"/>
                  </a:cubicBezTo>
                  <a:cubicBezTo>
                    <a:pt x="4327" y="14879"/>
                    <a:pt x="15089" y="14277"/>
                    <a:pt x="17760" y="14578"/>
                  </a:cubicBezTo>
                  <a:cubicBezTo>
                    <a:pt x="20432" y="14879"/>
                    <a:pt x="20279" y="16031"/>
                    <a:pt x="17760" y="16382"/>
                  </a:cubicBezTo>
                  <a:cubicBezTo>
                    <a:pt x="15242" y="16733"/>
                    <a:pt x="5243" y="16282"/>
                    <a:pt x="2648" y="16683"/>
                  </a:cubicBezTo>
                  <a:cubicBezTo>
                    <a:pt x="53" y="17084"/>
                    <a:pt x="-329" y="18437"/>
                    <a:pt x="2190" y="18788"/>
                  </a:cubicBezTo>
                  <a:cubicBezTo>
                    <a:pt x="4709" y="19139"/>
                    <a:pt x="15089" y="18437"/>
                    <a:pt x="17760" y="18788"/>
                  </a:cubicBezTo>
                  <a:cubicBezTo>
                    <a:pt x="20432" y="19139"/>
                    <a:pt x="20661" y="20542"/>
                    <a:pt x="18218" y="20893"/>
                  </a:cubicBezTo>
                  <a:cubicBezTo>
                    <a:pt x="15776" y="21243"/>
                    <a:pt x="6006" y="20792"/>
                    <a:pt x="3106" y="20893"/>
                  </a:cubicBezTo>
                  <a:cubicBezTo>
                    <a:pt x="206" y="20993"/>
                    <a:pt x="511" y="21243"/>
                    <a:pt x="816" y="21494"/>
                  </a:cubicBezTo>
                </a:path>
              </a:pathLst>
            </a:custGeom>
            <a:noFill/>
            <a:ln w="381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302" name="Line 31"/>
            <p:cNvSpPr/>
            <p:nvPr/>
          </p:nvSpPr>
          <p:spPr>
            <a:xfrm>
              <a:off x="324010" y="20287"/>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3" name="Line 32"/>
            <p:cNvSpPr/>
            <p:nvPr/>
          </p:nvSpPr>
          <p:spPr>
            <a:xfrm>
              <a:off x="786056" y="901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 name="Line 33"/>
            <p:cNvSpPr/>
            <p:nvPr/>
          </p:nvSpPr>
          <p:spPr>
            <a:xfrm>
              <a:off x="602423" y="33023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 name="Line 34"/>
            <p:cNvSpPr/>
            <p:nvPr/>
          </p:nvSpPr>
          <p:spPr>
            <a:xfrm>
              <a:off x="963767" y="327982"/>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 name="Line 35"/>
            <p:cNvSpPr/>
            <p:nvPr/>
          </p:nvSpPr>
          <p:spPr>
            <a:xfrm>
              <a:off x="1177019" y="0"/>
              <a:ext cx="71085" cy="0"/>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7" name="Line 36"/>
            <p:cNvSpPr/>
            <p:nvPr/>
          </p:nvSpPr>
          <p:spPr>
            <a:xfrm>
              <a:off x="1482088" y="686396"/>
              <a:ext cx="1" cy="10820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8" name="Line 37"/>
            <p:cNvSpPr/>
            <p:nvPr/>
          </p:nvSpPr>
          <p:spPr>
            <a:xfrm>
              <a:off x="1105935" y="260244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 name="Line 38"/>
            <p:cNvSpPr/>
            <p:nvPr/>
          </p:nvSpPr>
          <p:spPr>
            <a:xfrm>
              <a:off x="679430" y="623279"/>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0" name="Line 39"/>
            <p:cNvSpPr/>
            <p:nvPr/>
          </p:nvSpPr>
          <p:spPr>
            <a:xfrm>
              <a:off x="537262" y="1281499"/>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 name="Line 40"/>
            <p:cNvSpPr/>
            <p:nvPr/>
          </p:nvSpPr>
          <p:spPr>
            <a:xfrm flipV="1">
              <a:off x="71513" y="947881"/>
              <a:ext cx="71085" cy="5410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2" name="Line 41"/>
            <p:cNvSpPr/>
            <p:nvPr/>
          </p:nvSpPr>
          <p:spPr>
            <a:xfrm>
              <a:off x="252926" y="63229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3" name="Line 42"/>
            <p:cNvSpPr/>
            <p:nvPr/>
          </p:nvSpPr>
          <p:spPr>
            <a:xfrm>
              <a:off x="537262" y="908433"/>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 name="Line 43"/>
            <p:cNvSpPr/>
            <p:nvPr/>
          </p:nvSpPr>
          <p:spPr>
            <a:xfrm>
              <a:off x="1141477" y="914068"/>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 name="Line 44"/>
            <p:cNvSpPr/>
            <p:nvPr/>
          </p:nvSpPr>
          <p:spPr>
            <a:xfrm>
              <a:off x="359552" y="1930702"/>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6" name="Line 45"/>
            <p:cNvSpPr/>
            <p:nvPr/>
          </p:nvSpPr>
          <p:spPr>
            <a:xfrm>
              <a:off x="1034851" y="1565525"/>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7" name="Line 46"/>
            <p:cNvSpPr/>
            <p:nvPr/>
          </p:nvSpPr>
          <p:spPr>
            <a:xfrm>
              <a:off x="1070393" y="2266574"/>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 name="Line 47"/>
            <p:cNvSpPr/>
            <p:nvPr/>
          </p:nvSpPr>
          <p:spPr>
            <a:xfrm>
              <a:off x="1319187" y="307695"/>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 name="Line 48"/>
            <p:cNvSpPr/>
            <p:nvPr/>
          </p:nvSpPr>
          <p:spPr>
            <a:xfrm flipV="1">
              <a:off x="1368057" y="1462960"/>
              <a:ext cx="71085" cy="5410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 name="Line 49"/>
            <p:cNvSpPr/>
            <p:nvPr/>
          </p:nvSpPr>
          <p:spPr>
            <a:xfrm>
              <a:off x="750514" y="192506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1" name="Line 50"/>
            <p:cNvSpPr/>
            <p:nvPr/>
          </p:nvSpPr>
          <p:spPr>
            <a:xfrm>
              <a:off x="466178" y="1572287"/>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2" name="Line 51"/>
            <p:cNvSpPr/>
            <p:nvPr/>
          </p:nvSpPr>
          <p:spPr>
            <a:xfrm>
              <a:off x="821598" y="1275863"/>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 name="Line 52"/>
            <p:cNvSpPr/>
            <p:nvPr/>
          </p:nvSpPr>
          <p:spPr>
            <a:xfrm flipV="1">
              <a:off x="1496897" y="2038902"/>
              <a:ext cx="35543" cy="10820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 name="Line 58"/>
            <p:cNvSpPr/>
            <p:nvPr/>
          </p:nvSpPr>
          <p:spPr>
            <a:xfrm>
              <a:off x="395094" y="1281499"/>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5" name="Line 59"/>
            <p:cNvSpPr/>
            <p:nvPr/>
          </p:nvSpPr>
          <p:spPr>
            <a:xfrm>
              <a:off x="714972" y="295860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 name="Line 60"/>
            <p:cNvSpPr/>
            <p:nvPr/>
          </p:nvSpPr>
          <p:spPr>
            <a:xfrm>
              <a:off x="1105935" y="2964241"/>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7" name="Line 61"/>
            <p:cNvSpPr/>
            <p:nvPr/>
          </p:nvSpPr>
          <p:spPr>
            <a:xfrm>
              <a:off x="572804" y="3755457"/>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 name="Line 62"/>
            <p:cNvSpPr/>
            <p:nvPr/>
          </p:nvSpPr>
          <p:spPr>
            <a:xfrm>
              <a:off x="537262" y="2634005"/>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9" name="Line 64"/>
            <p:cNvSpPr/>
            <p:nvPr/>
          </p:nvSpPr>
          <p:spPr>
            <a:xfrm>
              <a:off x="1283645" y="336886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0" name="Line 67"/>
            <p:cNvSpPr/>
            <p:nvPr/>
          </p:nvSpPr>
          <p:spPr>
            <a:xfrm flipV="1">
              <a:off x="39673" y="2320674"/>
              <a:ext cx="71085" cy="5410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 name="Line 68"/>
            <p:cNvSpPr/>
            <p:nvPr/>
          </p:nvSpPr>
          <p:spPr>
            <a:xfrm>
              <a:off x="1177019" y="1258957"/>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 name="Line 70"/>
            <p:cNvSpPr/>
            <p:nvPr/>
          </p:nvSpPr>
          <p:spPr>
            <a:xfrm>
              <a:off x="1034851" y="3775745"/>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3" name="Line 71"/>
            <p:cNvSpPr/>
            <p:nvPr/>
          </p:nvSpPr>
          <p:spPr>
            <a:xfrm>
              <a:off x="821598" y="3380137"/>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 name="Line 72"/>
            <p:cNvSpPr/>
            <p:nvPr/>
          </p:nvSpPr>
          <p:spPr>
            <a:xfrm>
              <a:off x="1319187" y="1913795"/>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5" name="Line 74"/>
            <p:cNvSpPr/>
            <p:nvPr/>
          </p:nvSpPr>
          <p:spPr>
            <a:xfrm>
              <a:off x="466178" y="2958606"/>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 name="Line 76"/>
            <p:cNvSpPr/>
            <p:nvPr/>
          </p:nvSpPr>
          <p:spPr>
            <a:xfrm>
              <a:off x="252926" y="3391408"/>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 name="Line 78"/>
            <p:cNvSpPr/>
            <p:nvPr/>
          </p:nvSpPr>
          <p:spPr>
            <a:xfrm>
              <a:off x="857141" y="2622734"/>
              <a:ext cx="71085"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8" name="Line 79"/>
            <p:cNvSpPr/>
            <p:nvPr/>
          </p:nvSpPr>
          <p:spPr>
            <a:xfrm flipV="1">
              <a:off x="1506523" y="3607809"/>
              <a:ext cx="35543" cy="10820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40" name="Rectangle 81"/>
          <p:cNvSpPr txBox="1">
            <a:spLocks noGrp="1"/>
          </p:cNvSpPr>
          <p:nvPr>
            <p:ph type="title"/>
          </p:nvPr>
        </p:nvSpPr>
        <p:spPr>
          <a:xfrm>
            <a:off x="304800" y="76200"/>
            <a:ext cx="8534400" cy="609600"/>
          </a:xfrm>
          <a:prstGeom prst="rect">
            <a:avLst/>
          </a:prstGeom>
        </p:spPr>
        <p:txBody>
          <a:bodyPr/>
          <a:lstStyle>
            <a:lvl1pPr>
              <a:defRPr sz="2400"/>
            </a:lvl1pPr>
          </a:lstStyle>
          <a:p>
            <a:r>
              <a:t>In fact are likely to be huge number of restriction sites!</a:t>
            </a:r>
          </a:p>
        </p:txBody>
      </p:sp>
      <p:grpSp>
        <p:nvGrpSpPr>
          <p:cNvPr id="379" name="Group 82"/>
          <p:cNvGrpSpPr/>
          <p:nvPr/>
        </p:nvGrpSpPr>
        <p:grpSpPr>
          <a:xfrm>
            <a:off x="3733800" y="2285999"/>
            <a:ext cx="2057401" cy="1838327"/>
            <a:chOff x="0" y="0"/>
            <a:chExt cx="2057400" cy="1838325"/>
          </a:xfrm>
        </p:grpSpPr>
        <p:sp>
          <p:nvSpPr>
            <p:cNvPr id="341" name="Line 83"/>
            <p:cNvSpPr/>
            <p:nvPr/>
          </p:nvSpPr>
          <p:spPr>
            <a:xfrm>
              <a:off x="454648" y="814770"/>
              <a:ext cx="117565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2" name="Line 84"/>
            <p:cNvSpPr/>
            <p:nvPr/>
          </p:nvSpPr>
          <p:spPr>
            <a:xfrm>
              <a:off x="973591" y="1690647"/>
              <a:ext cx="183697"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3" name="Line 85"/>
            <p:cNvSpPr/>
            <p:nvPr/>
          </p:nvSpPr>
          <p:spPr>
            <a:xfrm>
              <a:off x="721008" y="1293447"/>
              <a:ext cx="66130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4" name="Line 86"/>
            <p:cNvSpPr/>
            <p:nvPr/>
          </p:nvSpPr>
          <p:spPr>
            <a:xfrm>
              <a:off x="532719" y="936985"/>
              <a:ext cx="10287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5" name="Line 87"/>
            <p:cNvSpPr/>
            <p:nvPr/>
          </p:nvSpPr>
          <p:spPr>
            <a:xfrm>
              <a:off x="702638" y="1227247"/>
              <a:ext cx="698047"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6" name="Line 88"/>
            <p:cNvSpPr/>
            <p:nvPr/>
          </p:nvSpPr>
          <p:spPr>
            <a:xfrm>
              <a:off x="1001145" y="1767032"/>
              <a:ext cx="11021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7" name="Line 89"/>
            <p:cNvSpPr/>
            <p:nvPr/>
          </p:nvSpPr>
          <p:spPr>
            <a:xfrm>
              <a:off x="24492" y="40738"/>
              <a:ext cx="202066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8" name="Line 90"/>
            <p:cNvSpPr/>
            <p:nvPr/>
          </p:nvSpPr>
          <p:spPr>
            <a:xfrm>
              <a:off x="890927" y="1558247"/>
              <a:ext cx="330654"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9" name="Line 91"/>
            <p:cNvSpPr/>
            <p:nvPr/>
          </p:nvSpPr>
          <p:spPr>
            <a:xfrm>
              <a:off x="812856" y="1441124"/>
              <a:ext cx="47761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0" name="Line 92"/>
            <p:cNvSpPr/>
            <p:nvPr/>
          </p:nvSpPr>
          <p:spPr>
            <a:xfrm>
              <a:off x="220435" y="392108"/>
              <a:ext cx="1616529" cy="15277"/>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1" name="Line 93"/>
            <p:cNvSpPr/>
            <p:nvPr/>
          </p:nvSpPr>
          <p:spPr>
            <a:xfrm>
              <a:off x="339838" y="611077"/>
              <a:ext cx="139609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2" name="Line 94"/>
            <p:cNvSpPr/>
            <p:nvPr/>
          </p:nvSpPr>
          <p:spPr>
            <a:xfrm>
              <a:off x="913889" y="1629540"/>
              <a:ext cx="29391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3" name="Line 95"/>
            <p:cNvSpPr/>
            <p:nvPr/>
          </p:nvSpPr>
          <p:spPr>
            <a:xfrm>
              <a:off x="1047069" y="1838325"/>
              <a:ext cx="36740"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4" name="Line 96"/>
            <p:cNvSpPr/>
            <p:nvPr/>
          </p:nvSpPr>
          <p:spPr>
            <a:xfrm>
              <a:off x="0" y="-1"/>
              <a:ext cx="20574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5" name="Line 97"/>
            <p:cNvSpPr/>
            <p:nvPr/>
          </p:nvSpPr>
          <p:spPr>
            <a:xfrm>
              <a:off x="665899" y="1181416"/>
              <a:ext cx="76693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6" name="Line 98"/>
            <p:cNvSpPr/>
            <p:nvPr/>
          </p:nvSpPr>
          <p:spPr>
            <a:xfrm>
              <a:off x="52047" y="84871"/>
              <a:ext cx="197014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7" name="Line 99"/>
            <p:cNvSpPr/>
            <p:nvPr/>
          </p:nvSpPr>
          <p:spPr>
            <a:xfrm flipV="1">
              <a:off x="81132" y="149375"/>
              <a:ext cx="1898197" cy="3395"/>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8" name="Line 100"/>
            <p:cNvSpPr/>
            <p:nvPr/>
          </p:nvSpPr>
          <p:spPr>
            <a:xfrm>
              <a:off x="116341" y="203692"/>
              <a:ext cx="1838496" cy="679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59" name="Line 101"/>
            <p:cNvSpPr/>
            <p:nvPr/>
          </p:nvSpPr>
          <p:spPr>
            <a:xfrm>
              <a:off x="128587" y="244430"/>
              <a:ext cx="178185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0" name="Line 102"/>
            <p:cNvSpPr/>
            <p:nvPr/>
          </p:nvSpPr>
          <p:spPr>
            <a:xfrm>
              <a:off x="257175" y="448123"/>
              <a:ext cx="1543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1" name="Line 103"/>
            <p:cNvSpPr/>
            <p:nvPr/>
          </p:nvSpPr>
          <p:spPr>
            <a:xfrm>
              <a:off x="257175" y="488862"/>
              <a:ext cx="15430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2" name="Line 104"/>
            <p:cNvSpPr/>
            <p:nvPr/>
          </p:nvSpPr>
          <p:spPr>
            <a:xfrm>
              <a:off x="150018" y="285169"/>
              <a:ext cx="176348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3" name="Line 105"/>
            <p:cNvSpPr/>
            <p:nvPr/>
          </p:nvSpPr>
          <p:spPr>
            <a:xfrm>
              <a:off x="183696" y="325908"/>
              <a:ext cx="169000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4" name="Line 106"/>
            <p:cNvSpPr/>
            <p:nvPr/>
          </p:nvSpPr>
          <p:spPr>
            <a:xfrm>
              <a:off x="293914" y="529600"/>
              <a:ext cx="146957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5" name="Line 107"/>
            <p:cNvSpPr/>
            <p:nvPr/>
          </p:nvSpPr>
          <p:spPr>
            <a:xfrm>
              <a:off x="367392" y="651816"/>
              <a:ext cx="1359354"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6" name="Line 108"/>
            <p:cNvSpPr/>
            <p:nvPr/>
          </p:nvSpPr>
          <p:spPr>
            <a:xfrm>
              <a:off x="404132" y="692554"/>
              <a:ext cx="128587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7" name="Line 109"/>
            <p:cNvSpPr/>
            <p:nvPr/>
          </p:nvSpPr>
          <p:spPr>
            <a:xfrm>
              <a:off x="440871" y="774031"/>
              <a:ext cx="1212397"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8" name="Line 110"/>
            <p:cNvSpPr/>
            <p:nvPr/>
          </p:nvSpPr>
          <p:spPr>
            <a:xfrm>
              <a:off x="404132" y="733293"/>
              <a:ext cx="124913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69" name="Line 111"/>
            <p:cNvSpPr/>
            <p:nvPr/>
          </p:nvSpPr>
          <p:spPr>
            <a:xfrm>
              <a:off x="514350" y="896247"/>
              <a:ext cx="106543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0" name="Line 112"/>
            <p:cNvSpPr/>
            <p:nvPr/>
          </p:nvSpPr>
          <p:spPr>
            <a:xfrm>
              <a:off x="572520" y="987908"/>
              <a:ext cx="95522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1" name="Line 113"/>
            <p:cNvSpPr/>
            <p:nvPr/>
          </p:nvSpPr>
          <p:spPr>
            <a:xfrm>
              <a:off x="587828" y="1018462"/>
              <a:ext cx="91848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2" name="Line 114"/>
            <p:cNvSpPr/>
            <p:nvPr/>
          </p:nvSpPr>
          <p:spPr>
            <a:xfrm>
              <a:off x="609259" y="1059201"/>
              <a:ext cx="88174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3" name="Line 115"/>
            <p:cNvSpPr/>
            <p:nvPr/>
          </p:nvSpPr>
          <p:spPr>
            <a:xfrm>
              <a:off x="624567" y="1099939"/>
              <a:ext cx="845004"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4" name="Line 116"/>
            <p:cNvSpPr/>
            <p:nvPr/>
          </p:nvSpPr>
          <p:spPr>
            <a:xfrm>
              <a:off x="771525" y="1344370"/>
              <a:ext cx="551090"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5" name="Line 117"/>
            <p:cNvSpPr/>
            <p:nvPr/>
          </p:nvSpPr>
          <p:spPr>
            <a:xfrm>
              <a:off x="808264" y="1385109"/>
              <a:ext cx="5143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6" name="Line 118"/>
            <p:cNvSpPr/>
            <p:nvPr/>
          </p:nvSpPr>
          <p:spPr>
            <a:xfrm>
              <a:off x="838880" y="1473375"/>
              <a:ext cx="44087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7" name="Line 119"/>
            <p:cNvSpPr/>
            <p:nvPr/>
          </p:nvSpPr>
          <p:spPr>
            <a:xfrm>
              <a:off x="881742" y="1507324"/>
              <a:ext cx="36739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78" name="Line 120"/>
            <p:cNvSpPr/>
            <p:nvPr/>
          </p:nvSpPr>
          <p:spPr>
            <a:xfrm>
              <a:off x="991960" y="1724596"/>
              <a:ext cx="14695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424" name="Group 121"/>
          <p:cNvGrpSpPr/>
          <p:nvPr/>
        </p:nvGrpSpPr>
        <p:grpSpPr>
          <a:xfrm>
            <a:off x="6705600" y="1981199"/>
            <a:ext cx="1579563" cy="2362201"/>
            <a:chOff x="0" y="0"/>
            <a:chExt cx="1579562" cy="2362199"/>
          </a:xfrm>
        </p:grpSpPr>
        <p:sp>
          <p:nvSpPr>
            <p:cNvPr id="380" name="Rectangle 122"/>
            <p:cNvSpPr/>
            <p:nvPr/>
          </p:nvSpPr>
          <p:spPr>
            <a:xfrm>
              <a:off x="0" y="244365"/>
              <a:ext cx="1579563" cy="2117835"/>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81" name="Rectangle 123"/>
            <p:cNvSpPr/>
            <p:nvPr/>
          </p:nvSpPr>
          <p:spPr>
            <a:xfrm>
              <a:off x="0" y="-1"/>
              <a:ext cx="257139" cy="325821"/>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82" name="Rectangle 124"/>
            <p:cNvSpPr/>
            <p:nvPr/>
          </p:nvSpPr>
          <p:spPr>
            <a:xfrm>
              <a:off x="1322424" y="-1"/>
              <a:ext cx="257139" cy="325821"/>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83" name="Rectangle 125"/>
            <p:cNvSpPr/>
            <p:nvPr/>
          </p:nvSpPr>
          <p:spPr>
            <a:xfrm>
              <a:off x="881616" y="-1"/>
              <a:ext cx="257139" cy="325821"/>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84" name="Rectangle 126"/>
            <p:cNvSpPr/>
            <p:nvPr/>
          </p:nvSpPr>
          <p:spPr>
            <a:xfrm>
              <a:off x="440808" y="-1"/>
              <a:ext cx="257139" cy="325821"/>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85" name="Line 127"/>
            <p:cNvSpPr/>
            <p:nvPr/>
          </p:nvSpPr>
          <p:spPr>
            <a:xfrm>
              <a:off x="661212" y="1221827"/>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6" name="Line 128"/>
            <p:cNvSpPr/>
            <p:nvPr/>
          </p:nvSpPr>
          <p:spPr>
            <a:xfrm>
              <a:off x="661212" y="2089834"/>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7" name="Line 129"/>
            <p:cNvSpPr/>
            <p:nvPr/>
          </p:nvSpPr>
          <p:spPr>
            <a:xfrm>
              <a:off x="661212" y="1710558"/>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8" name="Line 130"/>
            <p:cNvSpPr/>
            <p:nvPr/>
          </p:nvSpPr>
          <p:spPr>
            <a:xfrm>
              <a:off x="661212" y="1344010"/>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89" name="Line 131"/>
            <p:cNvSpPr/>
            <p:nvPr/>
          </p:nvSpPr>
          <p:spPr>
            <a:xfrm flipV="1">
              <a:off x="661212" y="1629104"/>
              <a:ext cx="220405" cy="509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0" name="Line 132"/>
            <p:cNvSpPr/>
            <p:nvPr/>
          </p:nvSpPr>
          <p:spPr>
            <a:xfrm>
              <a:off x="661212" y="2158562"/>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1" name="Line 133"/>
            <p:cNvSpPr/>
            <p:nvPr/>
          </p:nvSpPr>
          <p:spPr>
            <a:xfrm>
              <a:off x="661212" y="488731"/>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2" name="Line 134"/>
            <p:cNvSpPr/>
            <p:nvPr/>
          </p:nvSpPr>
          <p:spPr>
            <a:xfrm>
              <a:off x="661212" y="1963409"/>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3" name="Line 135"/>
            <p:cNvSpPr/>
            <p:nvPr/>
          </p:nvSpPr>
          <p:spPr>
            <a:xfrm>
              <a:off x="661212" y="1836983"/>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4" name="Line 136"/>
            <p:cNvSpPr/>
            <p:nvPr/>
          </p:nvSpPr>
          <p:spPr>
            <a:xfrm>
              <a:off x="661212" y="810309"/>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5" name="Line 137"/>
            <p:cNvSpPr/>
            <p:nvPr/>
          </p:nvSpPr>
          <p:spPr>
            <a:xfrm>
              <a:off x="661212" y="1018189"/>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6" name="Line 138"/>
            <p:cNvSpPr/>
            <p:nvPr/>
          </p:nvSpPr>
          <p:spPr>
            <a:xfrm>
              <a:off x="661212" y="2036379"/>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7" name="Line 139"/>
            <p:cNvSpPr/>
            <p:nvPr/>
          </p:nvSpPr>
          <p:spPr>
            <a:xfrm>
              <a:off x="661212" y="2240017"/>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8" name="Line 140"/>
            <p:cNvSpPr/>
            <p:nvPr/>
          </p:nvSpPr>
          <p:spPr>
            <a:xfrm>
              <a:off x="661212" y="407275"/>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99" name="Line 141"/>
            <p:cNvSpPr/>
            <p:nvPr/>
          </p:nvSpPr>
          <p:spPr>
            <a:xfrm>
              <a:off x="661212" y="1588375"/>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0" name="Line 142"/>
            <p:cNvSpPr/>
            <p:nvPr/>
          </p:nvSpPr>
          <p:spPr>
            <a:xfrm>
              <a:off x="661212" y="2117834"/>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1" name="Line 143"/>
            <p:cNvSpPr/>
            <p:nvPr/>
          </p:nvSpPr>
          <p:spPr>
            <a:xfrm>
              <a:off x="661212" y="2199289"/>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2" name="Line 144"/>
            <p:cNvSpPr/>
            <p:nvPr/>
          </p:nvSpPr>
          <p:spPr>
            <a:xfrm>
              <a:off x="661212" y="448003"/>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3" name="Line 145"/>
            <p:cNvSpPr/>
            <p:nvPr/>
          </p:nvSpPr>
          <p:spPr>
            <a:xfrm flipV="1">
              <a:off x="661212" y="563399"/>
              <a:ext cx="220405" cy="3394"/>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4" name="Line 146"/>
            <p:cNvSpPr/>
            <p:nvPr/>
          </p:nvSpPr>
          <p:spPr>
            <a:xfrm>
              <a:off x="661212" y="610913"/>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5" name="Line 147"/>
            <p:cNvSpPr/>
            <p:nvPr/>
          </p:nvSpPr>
          <p:spPr>
            <a:xfrm>
              <a:off x="664273" y="651641"/>
              <a:ext cx="21734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6" name="Line 148"/>
            <p:cNvSpPr/>
            <p:nvPr/>
          </p:nvSpPr>
          <p:spPr>
            <a:xfrm>
              <a:off x="661212" y="855279"/>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7" name="Line 149"/>
            <p:cNvSpPr/>
            <p:nvPr/>
          </p:nvSpPr>
          <p:spPr>
            <a:xfrm>
              <a:off x="661212" y="896006"/>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8" name="Line 150"/>
            <p:cNvSpPr/>
            <p:nvPr/>
          </p:nvSpPr>
          <p:spPr>
            <a:xfrm>
              <a:off x="661212" y="692368"/>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09" name="Line 151"/>
            <p:cNvSpPr/>
            <p:nvPr/>
          </p:nvSpPr>
          <p:spPr>
            <a:xfrm>
              <a:off x="661212" y="733096"/>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0" name="Line 152"/>
            <p:cNvSpPr/>
            <p:nvPr/>
          </p:nvSpPr>
          <p:spPr>
            <a:xfrm>
              <a:off x="661212" y="936734"/>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1" name="Line 153"/>
            <p:cNvSpPr/>
            <p:nvPr/>
          </p:nvSpPr>
          <p:spPr>
            <a:xfrm>
              <a:off x="661212" y="1058917"/>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2" name="Line 154"/>
            <p:cNvSpPr/>
            <p:nvPr/>
          </p:nvSpPr>
          <p:spPr>
            <a:xfrm>
              <a:off x="661212" y="1099644"/>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3" name="Line 155"/>
            <p:cNvSpPr/>
            <p:nvPr/>
          </p:nvSpPr>
          <p:spPr>
            <a:xfrm>
              <a:off x="661212" y="1181100"/>
              <a:ext cx="220405"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4" name="Line 156"/>
            <p:cNvSpPr/>
            <p:nvPr/>
          </p:nvSpPr>
          <p:spPr>
            <a:xfrm>
              <a:off x="661212" y="1140372"/>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5" name="Line 157"/>
            <p:cNvSpPr/>
            <p:nvPr/>
          </p:nvSpPr>
          <p:spPr>
            <a:xfrm>
              <a:off x="661212" y="1303282"/>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6" name="Line 158"/>
            <p:cNvSpPr/>
            <p:nvPr/>
          </p:nvSpPr>
          <p:spPr>
            <a:xfrm>
              <a:off x="661212" y="1386007"/>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7" name="Line 159"/>
            <p:cNvSpPr/>
            <p:nvPr/>
          </p:nvSpPr>
          <p:spPr>
            <a:xfrm>
              <a:off x="661212" y="1425465"/>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8" name="Line 160"/>
            <p:cNvSpPr/>
            <p:nvPr/>
          </p:nvSpPr>
          <p:spPr>
            <a:xfrm>
              <a:off x="661212" y="1466193"/>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19" name="Line 161"/>
            <p:cNvSpPr/>
            <p:nvPr/>
          </p:nvSpPr>
          <p:spPr>
            <a:xfrm>
              <a:off x="661212" y="1506920"/>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0" name="Line 162"/>
            <p:cNvSpPr/>
            <p:nvPr/>
          </p:nvSpPr>
          <p:spPr>
            <a:xfrm>
              <a:off x="661212" y="1751286"/>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1" name="Line 163"/>
            <p:cNvSpPr/>
            <p:nvPr/>
          </p:nvSpPr>
          <p:spPr>
            <a:xfrm>
              <a:off x="661212" y="1792013"/>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2" name="Line 164"/>
            <p:cNvSpPr/>
            <p:nvPr/>
          </p:nvSpPr>
          <p:spPr>
            <a:xfrm>
              <a:off x="661212" y="1874738"/>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23" name="Line 165"/>
            <p:cNvSpPr/>
            <p:nvPr/>
          </p:nvSpPr>
          <p:spPr>
            <a:xfrm>
              <a:off x="661212" y="1914196"/>
              <a:ext cx="22040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425" name="Text Box 166"/>
          <p:cNvSpPr txBox="1"/>
          <p:nvPr/>
        </p:nvSpPr>
        <p:spPr>
          <a:xfrm>
            <a:off x="838200" y="6019800"/>
            <a:ext cx="1676400" cy="3327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900"/>
              </a:spcBef>
              <a:defRPr sz="1600" b="0">
                <a:solidFill>
                  <a:srgbClr val="FFFFFF"/>
                </a:solidFill>
              </a:defRPr>
            </a:lvl1pPr>
          </a:lstStyle>
          <a:p>
            <a:r>
              <a:t>(and more)</a:t>
            </a:r>
          </a:p>
        </p:txBody>
      </p:sp>
      <p:sp>
        <p:nvSpPr>
          <p:cNvPr id="426" name="Rectangle 167"/>
          <p:cNvSpPr txBox="1"/>
          <p:nvPr/>
        </p:nvSpPr>
        <p:spPr>
          <a:xfrm>
            <a:off x="2743200" y="4876800"/>
            <a:ext cx="6248400" cy="1508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Probable result: Virtually continuous array/smear of fragment sizes</a:t>
            </a:r>
            <a:endParaRPr>
              <a:solidFill>
                <a:srgbClr val="CC3300"/>
              </a:solidFill>
            </a:endParaRPr>
          </a:p>
          <a:p>
            <a:pPr>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Loosing ability to differentiate between samples</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8" name="Rectangle 2"/>
          <p:cNvSpPr txBox="1"/>
          <p:nvPr/>
        </p:nvSpPr>
        <p:spPr>
          <a:xfrm>
            <a:off x="228600" y="825500"/>
            <a:ext cx="8610600" cy="5226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600">
                <a:solidFill>
                  <a:srgbClr val="FFCC00"/>
                </a:solidFill>
                <a:effectLst>
                  <a:outerShdw blurRad="38100" dist="38100" dir="2700000" rotWithShape="0">
                    <a:srgbClr val="000000"/>
                  </a:outerShdw>
                </a:effectLst>
                <a:latin typeface="+mn-lt"/>
                <a:ea typeface="+mn-ea"/>
                <a:cs typeface="+mn-cs"/>
                <a:sym typeface="Arial"/>
              </a:defRPr>
            </a:pPr>
            <a:r>
              <a:t>Blot</a:t>
            </a:r>
            <a:r>
              <a:rPr b="0">
                <a:solidFill>
                  <a:srgbClr val="FFFFFF"/>
                </a:solidFill>
              </a:rPr>
              <a:t> the above gel with a predetermined reference segment of DNA:</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That </a:t>
            </a:r>
            <a:r>
              <a:rPr b="1">
                <a:solidFill>
                  <a:srgbClr val="FFCC00"/>
                </a:solidFill>
              </a:rPr>
              <a:t>probe</a:t>
            </a:r>
            <a:r>
              <a:t> DNA will combine with complementary portions (       ) of sample’s DNA =&gt;</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With proper selection/complexity of probe DNA, will only match in rare test fragments:</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Add </a:t>
            </a:r>
            <a:r>
              <a:rPr>
                <a:solidFill>
                  <a:srgbClr val="FF0000"/>
                </a:solidFill>
              </a:rPr>
              <a:t>radioactive atoms </a:t>
            </a:r>
            <a:r>
              <a:t>to probe DNA =&gt; Its stripes in gel will expose photographic film</a:t>
            </a:r>
          </a:p>
        </p:txBody>
      </p:sp>
      <p:sp>
        <p:nvSpPr>
          <p:cNvPr id="429" name="Line 105"/>
          <p:cNvSpPr/>
          <p:nvPr/>
        </p:nvSpPr>
        <p:spPr>
          <a:xfrm>
            <a:off x="6858000" y="990600"/>
            <a:ext cx="304801" cy="0"/>
          </a:xfrm>
          <a:prstGeom prst="line">
            <a:avLst/>
          </a:prstGeom>
          <a:ln w="57150">
            <a:solidFill>
              <a:srgbClr val="FF9933"/>
            </a:solidFill>
          </a:ln>
        </p:spPr>
        <p:txBody>
          <a:bodyPr lIns="45719" rIns="45719"/>
          <a:lstStyle/>
          <a:p>
            <a:pPr>
              <a:defRPr>
                <a:solidFill>
                  <a:srgbClr val="FFFFFF"/>
                </a:solidFill>
              </a:defRPr>
            </a:pPr>
            <a:endParaRPr/>
          </a:p>
        </p:txBody>
      </p:sp>
      <p:sp>
        <p:nvSpPr>
          <p:cNvPr id="430" name="Line 106"/>
          <p:cNvSpPr/>
          <p:nvPr/>
        </p:nvSpPr>
        <p:spPr>
          <a:xfrm>
            <a:off x="5759450" y="1600200"/>
            <a:ext cx="304801" cy="0"/>
          </a:xfrm>
          <a:prstGeom prst="line">
            <a:avLst/>
          </a:prstGeom>
          <a:ln w="57150">
            <a:solidFill>
              <a:srgbClr val="A681FF"/>
            </a:solidFill>
          </a:ln>
        </p:spPr>
        <p:txBody>
          <a:bodyPr lIns="45719" rIns="45719"/>
          <a:lstStyle/>
          <a:p>
            <a:pPr>
              <a:defRPr>
                <a:solidFill>
                  <a:srgbClr val="FFFFFF"/>
                </a:solidFill>
              </a:defRPr>
            </a:pPr>
            <a:endParaRPr/>
          </a:p>
        </p:txBody>
      </p:sp>
      <p:grpSp>
        <p:nvGrpSpPr>
          <p:cNvPr id="473" name="Group 153"/>
          <p:cNvGrpSpPr/>
          <p:nvPr/>
        </p:nvGrpSpPr>
        <p:grpSpPr>
          <a:xfrm>
            <a:off x="5105400" y="2971799"/>
            <a:ext cx="2590801" cy="1838327"/>
            <a:chOff x="0" y="0"/>
            <a:chExt cx="2590800" cy="1838325"/>
          </a:xfrm>
        </p:grpSpPr>
        <p:sp>
          <p:nvSpPr>
            <p:cNvPr id="431" name="Line 3"/>
            <p:cNvSpPr/>
            <p:nvPr/>
          </p:nvSpPr>
          <p:spPr>
            <a:xfrm>
              <a:off x="572520" y="814770"/>
              <a:ext cx="148045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2" name="Line 4"/>
            <p:cNvSpPr/>
            <p:nvPr/>
          </p:nvSpPr>
          <p:spPr>
            <a:xfrm>
              <a:off x="1226003" y="1690647"/>
              <a:ext cx="23132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3" name="Line 5"/>
            <p:cNvSpPr/>
            <p:nvPr/>
          </p:nvSpPr>
          <p:spPr>
            <a:xfrm>
              <a:off x="907936" y="1293447"/>
              <a:ext cx="83275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4" name="Line 6"/>
            <p:cNvSpPr/>
            <p:nvPr/>
          </p:nvSpPr>
          <p:spPr>
            <a:xfrm>
              <a:off x="670832" y="936985"/>
              <a:ext cx="12954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5" name="Line 7"/>
            <p:cNvSpPr/>
            <p:nvPr/>
          </p:nvSpPr>
          <p:spPr>
            <a:xfrm>
              <a:off x="884804" y="1227247"/>
              <a:ext cx="87902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6" name="Line 8"/>
            <p:cNvSpPr/>
            <p:nvPr/>
          </p:nvSpPr>
          <p:spPr>
            <a:xfrm>
              <a:off x="1260701" y="1767032"/>
              <a:ext cx="13879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7" name="Line 9"/>
            <p:cNvSpPr/>
            <p:nvPr/>
          </p:nvSpPr>
          <p:spPr>
            <a:xfrm>
              <a:off x="30842" y="40738"/>
              <a:ext cx="254453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8" name="Line 10"/>
            <p:cNvSpPr/>
            <p:nvPr/>
          </p:nvSpPr>
          <p:spPr>
            <a:xfrm>
              <a:off x="1121908" y="1558247"/>
              <a:ext cx="41637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39" name="Line 11"/>
            <p:cNvSpPr/>
            <p:nvPr/>
          </p:nvSpPr>
          <p:spPr>
            <a:xfrm>
              <a:off x="1023597" y="1441124"/>
              <a:ext cx="60143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0" name="Line 12"/>
            <p:cNvSpPr/>
            <p:nvPr/>
          </p:nvSpPr>
          <p:spPr>
            <a:xfrm>
              <a:off x="277585" y="392108"/>
              <a:ext cx="2035629" cy="15277"/>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1" name="Line 13"/>
            <p:cNvSpPr/>
            <p:nvPr/>
          </p:nvSpPr>
          <p:spPr>
            <a:xfrm>
              <a:off x="427944" y="611077"/>
              <a:ext cx="175804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2" name="Line 14"/>
            <p:cNvSpPr/>
            <p:nvPr/>
          </p:nvSpPr>
          <p:spPr>
            <a:xfrm>
              <a:off x="1150824" y="1629540"/>
              <a:ext cx="37011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3" name="Line 15"/>
            <p:cNvSpPr/>
            <p:nvPr/>
          </p:nvSpPr>
          <p:spPr>
            <a:xfrm>
              <a:off x="1318532" y="1838325"/>
              <a:ext cx="4626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4" name="Line 16"/>
            <p:cNvSpPr/>
            <p:nvPr/>
          </p:nvSpPr>
          <p:spPr>
            <a:xfrm>
              <a:off x="0" y="-1"/>
              <a:ext cx="25908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5" name="Line 17"/>
            <p:cNvSpPr/>
            <p:nvPr/>
          </p:nvSpPr>
          <p:spPr>
            <a:xfrm>
              <a:off x="838540" y="1181416"/>
              <a:ext cx="96576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6" name="Line 20"/>
            <p:cNvSpPr/>
            <p:nvPr/>
          </p:nvSpPr>
          <p:spPr>
            <a:xfrm>
              <a:off x="65541" y="84871"/>
              <a:ext cx="248092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7" name="Line 21"/>
            <p:cNvSpPr/>
            <p:nvPr/>
          </p:nvSpPr>
          <p:spPr>
            <a:xfrm flipV="1">
              <a:off x="102166" y="149375"/>
              <a:ext cx="2390322" cy="3395"/>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8" name="Line 22"/>
            <p:cNvSpPr/>
            <p:nvPr/>
          </p:nvSpPr>
          <p:spPr>
            <a:xfrm>
              <a:off x="146503" y="203692"/>
              <a:ext cx="2315143" cy="679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49" name="Line 23"/>
            <p:cNvSpPr/>
            <p:nvPr/>
          </p:nvSpPr>
          <p:spPr>
            <a:xfrm>
              <a:off x="161925" y="244430"/>
              <a:ext cx="224381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0" name="Line 24"/>
            <p:cNvSpPr/>
            <p:nvPr/>
          </p:nvSpPr>
          <p:spPr>
            <a:xfrm>
              <a:off x="323850" y="448123"/>
              <a:ext cx="19431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1" name="Line 25"/>
            <p:cNvSpPr/>
            <p:nvPr/>
          </p:nvSpPr>
          <p:spPr>
            <a:xfrm>
              <a:off x="323850" y="488862"/>
              <a:ext cx="19431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2" name="Line 26"/>
            <p:cNvSpPr/>
            <p:nvPr/>
          </p:nvSpPr>
          <p:spPr>
            <a:xfrm>
              <a:off x="188912" y="285169"/>
              <a:ext cx="222068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3" name="Line 27"/>
            <p:cNvSpPr/>
            <p:nvPr/>
          </p:nvSpPr>
          <p:spPr>
            <a:xfrm>
              <a:off x="231321" y="325908"/>
              <a:ext cx="212815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4" name="Line 28"/>
            <p:cNvSpPr/>
            <p:nvPr/>
          </p:nvSpPr>
          <p:spPr>
            <a:xfrm>
              <a:off x="370114" y="529600"/>
              <a:ext cx="185057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5" name="Line 29"/>
            <p:cNvSpPr/>
            <p:nvPr/>
          </p:nvSpPr>
          <p:spPr>
            <a:xfrm>
              <a:off x="462642" y="651816"/>
              <a:ext cx="171177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6" name="Line 30"/>
            <p:cNvSpPr/>
            <p:nvPr/>
          </p:nvSpPr>
          <p:spPr>
            <a:xfrm>
              <a:off x="508907" y="692554"/>
              <a:ext cx="161925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7" name="Line 31"/>
            <p:cNvSpPr/>
            <p:nvPr/>
          </p:nvSpPr>
          <p:spPr>
            <a:xfrm>
              <a:off x="555171" y="774031"/>
              <a:ext cx="152672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8" name="Line 32"/>
            <p:cNvSpPr/>
            <p:nvPr/>
          </p:nvSpPr>
          <p:spPr>
            <a:xfrm>
              <a:off x="508907" y="733293"/>
              <a:ext cx="1572986"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59" name="Line 33"/>
            <p:cNvSpPr/>
            <p:nvPr/>
          </p:nvSpPr>
          <p:spPr>
            <a:xfrm>
              <a:off x="647700" y="896247"/>
              <a:ext cx="1341664"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0" name="Line 34"/>
            <p:cNvSpPr/>
            <p:nvPr/>
          </p:nvSpPr>
          <p:spPr>
            <a:xfrm>
              <a:off x="720951" y="987908"/>
              <a:ext cx="120287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1" name="Line 35"/>
            <p:cNvSpPr/>
            <p:nvPr/>
          </p:nvSpPr>
          <p:spPr>
            <a:xfrm>
              <a:off x="740228" y="1018462"/>
              <a:ext cx="115660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2" name="Line 36"/>
            <p:cNvSpPr/>
            <p:nvPr/>
          </p:nvSpPr>
          <p:spPr>
            <a:xfrm>
              <a:off x="767216" y="1059201"/>
              <a:ext cx="111034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3" name="Line 37"/>
            <p:cNvSpPr/>
            <p:nvPr/>
          </p:nvSpPr>
          <p:spPr>
            <a:xfrm>
              <a:off x="786492" y="1099939"/>
              <a:ext cx="106407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4" name="Line 38"/>
            <p:cNvSpPr/>
            <p:nvPr/>
          </p:nvSpPr>
          <p:spPr>
            <a:xfrm>
              <a:off x="971550" y="1344370"/>
              <a:ext cx="693965"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5" name="Line 39"/>
            <p:cNvSpPr/>
            <p:nvPr/>
          </p:nvSpPr>
          <p:spPr>
            <a:xfrm>
              <a:off x="1017814" y="1385109"/>
              <a:ext cx="647701"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6" name="Line 40"/>
            <p:cNvSpPr/>
            <p:nvPr/>
          </p:nvSpPr>
          <p:spPr>
            <a:xfrm>
              <a:off x="1056367" y="1473375"/>
              <a:ext cx="555172"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7" name="Line 41"/>
            <p:cNvSpPr/>
            <p:nvPr/>
          </p:nvSpPr>
          <p:spPr>
            <a:xfrm>
              <a:off x="1110342" y="1507324"/>
              <a:ext cx="46264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8" name="Line 42"/>
            <p:cNvSpPr/>
            <p:nvPr/>
          </p:nvSpPr>
          <p:spPr>
            <a:xfrm>
              <a:off x="1249135" y="1724596"/>
              <a:ext cx="185058"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69" name="Line 107"/>
            <p:cNvSpPr/>
            <p:nvPr/>
          </p:nvSpPr>
          <p:spPr>
            <a:xfrm>
              <a:off x="971549" y="203692"/>
              <a:ext cx="185058" cy="1"/>
            </a:xfrm>
            <a:prstGeom prst="line">
              <a:avLst/>
            </a:prstGeom>
            <a:noFill/>
            <a:ln w="38100" cap="flat">
              <a:solidFill>
                <a:srgbClr val="A681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0" name="Line 108"/>
            <p:cNvSpPr/>
            <p:nvPr/>
          </p:nvSpPr>
          <p:spPr>
            <a:xfrm>
              <a:off x="1572985" y="448123"/>
              <a:ext cx="185058" cy="1"/>
            </a:xfrm>
            <a:prstGeom prst="line">
              <a:avLst/>
            </a:prstGeom>
            <a:noFill/>
            <a:ln w="38100" cap="flat">
              <a:solidFill>
                <a:srgbClr val="A681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1" name="Line 109"/>
            <p:cNvSpPr/>
            <p:nvPr/>
          </p:nvSpPr>
          <p:spPr>
            <a:xfrm>
              <a:off x="971549" y="896247"/>
              <a:ext cx="185058" cy="1"/>
            </a:xfrm>
            <a:prstGeom prst="line">
              <a:avLst/>
            </a:prstGeom>
            <a:noFill/>
            <a:ln w="38100" cap="flat">
              <a:solidFill>
                <a:srgbClr val="A681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72" name="Line 110"/>
            <p:cNvSpPr/>
            <p:nvPr/>
          </p:nvSpPr>
          <p:spPr>
            <a:xfrm>
              <a:off x="1249135" y="1344370"/>
              <a:ext cx="185058" cy="1"/>
            </a:xfrm>
            <a:prstGeom prst="line">
              <a:avLst/>
            </a:prstGeom>
            <a:noFill/>
            <a:ln w="38100" cap="flat">
              <a:solidFill>
                <a:srgbClr val="A681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474" name="Line 111"/>
          <p:cNvSpPr/>
          <p:nvPr/>
        </p:nvSpPr>
        <p:spPr>
          <a:xfrm>
            <a:off x="8343900" y="1524000"/>
            <a:ext cx="304801" cy="0"/>
          </a:xfrm>
          <a:prstGeom prst="line">
            <a:avLst/>
          </a:prstGeom>
          <a:ln w="57150">
            <a:solidFill>
              <a:srgbClr val="FF9933"/>
            </a:solidFill>
          </a:ln>
        </p:spPr>
        <p:txBody>
          <a:bodyPr lIns="45719" rIns="45719"/>
          <a:lstStyle/>
          <a:p>
            <a:pPr>
              <a:defRPr>
                <a:solidFill>
                  <a:srgbClr val="FFFFFF"/>
                </a:solidFill>
              </a:defRPr>
            </a:pPr>
            <a:endParaRPr/>
          </a:p>
        </p:txBody>
      </p:sp>
      <p:sp>
        <p:nvSpPr>
          <p:cNvPr id="475" name="Line 112"/>
          <p:cNvSpPr/>
          <p:nvPr/>
        </p:nvSpPr>
        <p:spPr>
          <a:xfrm>
            <a:off x="8343900" y="1600200"/>
            <a:ext cx="304801" cy="0"/>
          </a:xfrm>
          <a:prstGeom prst="line">
            <a:avLst/>
          </a:prstGeom>
          <a:ln w="57150">
            <a:solidFill>
              <a:srgbClr val="A681FF"/>
            </a:solidFill>
          </a:ln>
        </p:spPr>
        <p:txBody>
          <a:bodyPr lIns="45719" rIns="45719"/>
          <a:lstStyle/>
          <a:p>
            <a:pPr>
              <a:defRPr>
                <a:solidFill>
                  <a:srgbClr val="FFFFFF"/>
                </a:solidFill>
              </a:defRPr>
            </a:pPr>
            <a:endParaRPr/>
          </a:p>
        </p:txBody>
      </p:sp>
      <p:grpSp>
        <p:nvGrpSpPr>
          <p:cNvPr id="524" name="Group 154"/>
          <p:cNvGrpSpPr/>
          <p:nvPr/>
        </p:nvGrpSpPr>
        <p:grpSpPr>
          <a:xfrm>
            <a:off x="1066799" y="2665413"/>
            <a:ext cx="1989140" cy="2363787"/>
            <a:chOff x="0" y="0"/>
            <a:chExt cx="1989138" cy="2363786"/>
          </a:xfrm>
        </p:grpSpPr>
        <p:sp>
          <p:nvSpPr>
            <p:cNvPr id="476" name="Rectangle 43"/>
            <p:cNvSpPr/>
            <p:nvPr/>
          </p:nvSpPr>
          <p:spPr>
            <a:xfrm>
              <a:off x="-1" y="244968"/>
              <a:ext cx="1989140" cy="211881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477" name="Rectangle 44"/>
            <p:cNvSpPr/>
            <p:nvPr/>
          </p:nvSpPr>
          <p:spPr>
            <a:xfrm>
              <a:off x="0" y="0"/>
              <a:ext cx="323867" cy="325565"/>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478" name="Rectangle 45"/>
            <p:cNvSpPr/>
            <p:nvPr/>
          </p:nvSpPr>
          <p:spPr>
            <a:xfrm>
              <a:off x="1665271" y="0"/>
              <a:ext cx="323867" cy="325565"/>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479" name="Rectangle 46"/>
            <p:cNvSpPr/>
            <p:nvPr/>
          </p:nvSpPr>
          <p:spPr>
            <a:xfrm>
              <a:off x="1110563" y="0"/>
              <a:ext cx="323867" cy="325565"/>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480" name="Rectangle 47"/>
            <p:cNvSpPr/>
            <p:nvPr/>
          </p:nvSpPr>
          <p:spPr>
            <a:xfrm>
              <a:off x="554707" y="0"/>
              <a:ext cx="323867" cy="325565"/>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481" name="Line 48"/>
            <p:cNvSpPr/>
            <p:nvPr/>
          </p:nvSpPr>
          <p:spPr>
            <a:xfrm>
              <a:off x="832635" y="1222721"/>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2" name="Line 49"/>
            <p:cNvSpPr/>
            <p:nvPr/>
          </p:nvSpPr>
          <p:spPr>
            <a:xfrm>
              <a:off x="832635" y="2091246"/>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3" name="Line 50"/>
            <p:cNvSpPr/>
            <p:nvPr/>
          </p:nvSpPr>
          <p:spPr>
            <a:xfrm>
              <a:off x="832635" y="1711598"/>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4" name="Line 51"/>
            <p:cNvSpPr/>
            <p:nvPr/>
          </p:nvSpPr>
          <p:spPr>
            <a:xfrm>
              <a:off x="832635" y="1344675"/>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5" name="Line 52"/>
            <p:cNvSpPr/>
            <p:nvPr/>
          </p:nvSpPr>
          <p:spPr>
            <a:xfrm flipV="1">
              <a:off x="832635" y="1629942"/>
              <a:ext cx="277929" cy="5303"/>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6" name="Line 53"/>
            <p:cNvSpPr/>
            <p:nvPr/>
          </p:nvSpPr>
          <p:spPr>
            <a:xfrm>
              <a:off x="832635" y="2160176"/>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7" name="Line 54"/>
            <p:cNvSpPr/>
            <p:nvPr/>
          </p:nvSpPr>
          <p:spPr>
            <a:xfrm>
              <a:off x="832635" y="488876"/>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8" name="Line 55"/>
            <p:cNvSpPr/>
            <p:nvPr/>
          </p:nvSpPr>
          <p:spPr>
            <a:xfrm>
              <a:off x="832635" y="1965050"/>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89" name="Line 56"/>
            <p:cNvSpPr/>
            <p:nvPr/>
          </p:nvSpPr>
          <p:spPr>
            <a:xfrm>
              <a:off x="832635" y="1837793"/>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0" name="Line 57"/>
            <p:cNvSpPr/>
            <p:nvPr/>
          </p:nvSpPr>
          <p:spPr>
            <a:xfrm>
              <a:off x="832635" y="811259"/>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1" name="Line 58"/>
            <p:cNvSpPr/>
            <p:nvPr/>
          </p:nvSpPr>
          <p:spPr>
            <a:xfrm>
              <a:off x="832635" y="1019111"/>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2" name="Line 59"/>
            <p:cNvSpPr/>
            <p:nvPr/>
          </p:nvSpPr>
          <p:spPr>
            <a:xfrm>
              <a:off x="832635" y="2038222"/>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3" name="Line 60"/>
            <p:cNvSpPr/>
            <p:nvPr/>
          </p:nvSpPr>
          <p:spPr>
            <a:xfrm>
              <a:off x="832635" y="2241832"/>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4" name="Line 61"/>
            <p:cNvSpPr/>
            <p:nvPr/>
          </p:nvSpPr>
          <p:spPr>
            <a:xfrm>
              <a:off x="832635" y="407220"/>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5" name="Line 62"/>
            <p:cNvSpPr/>
            <p:nvPr/>
          </p:nvSpPr>
          <p:spPr>
            <a:xfrm>
              <a:off x="832635" y="1589644"/>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6" name="Line 66"/>
            <p:cNvSpPr/>
            <p:nvPr/>
          </p:nvSpPr>
          <p:spPr>
            <a:xfrm>
              <a:off x="832635" y="2118818"/>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7" name="Line 70"/>
            <p:cNvSpPr/>
            <p:nvPr/>
          </p:nvSpPr>
          <p:spPr>
            <a:xfrm>
              <a:off x="832635" y="2200474"/>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8" name="Line 71"/>
            <p:cNvSpPr/>
            <p:nvPr/>
          </p:nvSpPr>
          <p:spPr>
            <a:xfrm>
              <a:off x="832635" y="448578"/>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499" name="Line 83"/>
            <p:cNvSpPr/>
            <p:nvPr/>
          </p:nvSpPr>
          <p:spPr>
            <a:xfrm flipV="1">
              <a:off x="832635" y="564170"/>
              <a:ext cx="277929" cy="3182"/>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0" name="Line 84"/>
            <p:cNvSpPr/>
            <p:nvPr/>
          </p:nvSpPr>
          <p:spPr>
            <a:xfrm>
              <a:off x="832635" y="610830"/>
              <a:ext cx="277929" cy="1"/>
            </a:xfrm>
            <a:prstGeom prst="line">
              <a:avLst/>
            </a:prstGeom>
            <a:noFill/>
            <a:ln w="38100" cap="flat">
              <a:solidFill>
                <a:srgbClr val="368F5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1" name="Line 85"/>
            <p:cNvSpPr/>
            <p:nvPr/>
          </p:nvSpPr>
          <p:spPr>
            <a:xfrm>
              <a:off x="836081" y="652188"/>
              <a:ext cx="274483"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2" name="Line 86"/>
            <p:cNvSpPr/>
            <p:nvPr/>
          </p:nvSpPr>
          <p:spPr>
            <a:xfrm>
              <a:off x="832635" y="855799"/>
              <a:ext cx="277929" cy="1"/>
            </a:xfrm>
            <a:prstGeom prst="line">
              <a:avLst/>
            </a:prstGeom>
            <a:noFill/>
            <a:ln w="38100" cap="flat">
              <a:solidFill>
                <a:srgbClr val="368F5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3" name="Line 87"/>
            <p:cNvSpPr/>
            <p:nvPr/>
          </p:nvSpPr>
          <p:spPr>
            <a:xfrm>
              <a:off x="832635" y="896096"/>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4" name="Line 88"/>
            <p:cNvSpPr/>
            <p:nvPr/>
          </p:nvSpPr>
          <p:spPr>
            <a:xfrm>
              <a:off x="832635" y="692486"/>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5" name="Line 89"/>
            <p:cNvSpPr/>
            <p:nvPr/>
          </p:nvSpPr>
          <p:spPr>
            <a:xfrm>
              <a:off x="832635" y="733845"/>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6" name="Line 90"/>
            <p:cNvSpPr/>
            <p:nvPr/>
          </p:nvSpPr>
          <p:spPr>
            <a:xfrm>
              <a:off x="832635" y="937455"/>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7" name="Line 91"/>
            <p:cNvSpPr/>
            <p:nvPr/>
          </p:nvSpPr>
          <p:spPr>
            <a:xfrm>
              <a:off x="832635" y="1059409"/>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8" name="Line 92"/>
            <p:cNvSpPr/>
            <p:nvPr/>
          </p:nvSpPr>
          <p:spPr>
            <a:xfrm>
              <a:off x="832635" y="1100767"/>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09" name="Line 93"/>
            <p:cNvSpPr/>
            <p:nvPr/>
          </p:nvSpPr>
          <p:spPr>
            <a:xfrm>
              <a:off x="832635" y="1182423"/>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0" name="Line 94"/>
            <p:cNvSpPr/>
            <p:nvPr/>
          </p:nvSpPr>
          <p:spPr>
            <a:xfrm>
              <a:off x="832635" y="1141065"/>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1" name="Line 95"/>
            <p:cNvSpPr/>
            <p:nvPr/>
          </p:nvSpPr>
          <p:spPr>
            <a:xfrm>
              <a:off x="832635" y="1304377"/>
              <a:ext cx="277929" cy="1"/>
            </a:xfrm>
            <a:prstGeom prst="line">
              <a:avLst/>
            </a:prstGeom>
            <a:noFill/>
            <a:ln w="38100" cap="flat">
              <a:solidFill>
                <a:srgbClr val="368F5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2" name="Line 96"/>
            <p:cNvSpPr/>
            <p:nvPr/>
          </p:nvSpPr>
          <p:spPr>
            <a:xfrm>
              <a:off x="832635" y="1387303"/>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3" name="Line 97"/>
            <p:cNvSpPr/>
            <p:nvPr/>
          </p:nvSpPr>
          <p:spPr>
            <a:xfrm>
              <a:off x="832635" y="1426331"/>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4" name="Line 98"/>
            <p:cNvSpPr/>
            <p:nvPr/>
          </p:nvSpPr>
          <p:spPr>
            <a:xfrm>
              <a:off x="832635" y="1467690"/>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5" name="Line 99"/>
            <p:cNvSpPr/>
            <p:nvPr/>
          </p:nvSpPr>
          <p:spPr>
            <a:xfrm>
              <a:off x="832635" y="1507987"/>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6" name="Line 100"/>
            <p:cNvSpPr/>
            <p:nvPr/>
          </p:nvSpPr>
          <p:spPr>
            <a:xfrm>
              <a:off x="832635" y="1752956"/>
              <a:ext cx="277929" cy="1"/>
            </a:xfrm>
            <a:prstGeom prst="line">
              <a:avLst/>
            </a:prstGeom>
            <a:noFill/>
            <a:ln w="38100" cap="flat">
              <a:solidFill>
                <a:srgbClr val="368F57"/>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7" name="Line 101"/>
            <p:cNvSpPr/>
            <p:nvPr/>
          </p:nvSpPr>
          <p:spPr>
            <a:xfrm>
              <a:off x="832635" y="1793254"/>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8" name="Line 102"/>
            <p:cNvSpPr/>
            <p:nvPr/>
          </p:nvSpPr>
          <p:spPr>
            <a:xfrm>
              <a:off x="832635" y="1876180"/>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19" name="Line 103"/>
            <p:cNvSpPr/>
            <p:nvPr/>
          </p:nvSpPr>
          <p:spPr>
            <a:xfrm>
              <a:off x="832635" y="1915208"/>
              <a:ext cx="277929" cy="1"/>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0" name="Line 132"/>
            <p:cNvSpPr/>
            <p:nvPr/>
          </p:nvSpPr>
          <p:spPr>
            <a:xfrm>
              <a:off x="832635" y="615072"/>
              <a:ext cx="277929" cy="1"/>
            </a:xfrm>
            <a:prstGeom prst="line">
              <a:avLst/>
            </a:prstGeom>
            <a:noFill/>
            <a:ln w="38100" cap="flat">
              <a:solidFill>
                <a:srgbClr val="FF99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1" name="Line 134"/>
            <p:cNvSpPr/>
            <p:nvPr/>
          </p:nvSpPr>
          <p:spPr>
            <a:xfrm>
              <a:off x="832635" y="858980"/>
              <a:ext cx="277929" cy="1"/>
            </a:xfrm>
            <a:prstGeom prst="line">
              <a:avLst/>
            </a:prstGeom>
            <a:noFill/>
            <a:ln w="38100" cap="flat">
              <a:solidFill>
                <a:srgbClr val="FF99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2" name="Line 143"/>
            <p:cNvSpPr/>
            <p:nvPr/>
          </p:nvSpPr>
          <p:spPr>
            <a:xfrm>
              <a:off x="832635" y="1307559"/>
              <a:ext cx="277929" cy="1"/>
            </a:xfrm>
            <a:prstGeom prst="line">
              <a:avLst/>
            </a:prstGeom>
            <a:noFill/>
            <a:ln w="38100" cap="flat">
              <a:solidFill>
                <a:srgbClr val="FF99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3" name="Line 148"/>
            <p:cNvSpPr/>
            <p:nvPr/>
          </p:nvSpPr>
          <p:spPr>
            <a:xfrm>
              <a:off x="832635" y="1752956"/>
              <a:ext cx="277929" cy="1"/>
            </a:xfrm>
            <a:prstGeom prst="line">
              <a:avLst/>
            </a:prstGeom>
            <a:noFill/>
            <a:ln w="38100" cap="flat">
              <a:solidFill>
                <a:srgbClr val="FF9933"/>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525" name="Rectangle 155"/>
          <p:cNvSpPr txBox="1">
            <a:spLocks noGrp="1"/>
          </p:cNvSpPr>
          <p:nvPr>
            <p:ph type="title"/>
          </p:nvPr>
        </p:nvSpPr>
        <p:spPr>
          <a:xfrm>
            <a:off x="304800" y="76200"/>
            <a:ext cx="8534400" cy="609600"/>
          </a:xfrm>
          <a:prstGeom prst="rect">
            <a:avLst/>
          </a:prstGeom>
        </p:spPr>
        <p:txBody>
          <a:bodyPr/>
          <a:lstStyle>
            <a:lvl1pPr>
              <a:defRPr sz="2400"/>
            </a:lvl1pPr>
          </a:lstStyle>
          <a:p>
            <a:r>
              <a:t>Rescue process by adding one more step:</a:t>
            </a:r>
          </a:p>
        </p:txBody>
      </p:sp>
      <p:sp>
        <p:nvSpPr>
          <p:cNvPr id="526" name="Rectangle 5"/>
          <p:cNvSpPr txBox="1"/>
          <p:nvPr/>
        </p:nvSpPr>
        <p:spPr>
          <a:xfrm>
            <a:off x="4572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grpSp>
        <p:nvGrpSpPr>
          <p:cNvPr id="537" name="Group 111"/>
          <p:cNvGrpSpPr/>
          <p:nvPr/>
        </p:nvGrpSpPr>
        <p:grpSpPr>
          <a:xfrm>
            <a:off x="1911930" y="3177309"/>
            <a:ext cx="4946071" cy="1237175"/>
            <a:chOff x="0" y="0"/>
            <a:chExt cx="4946070" cy="1237174"/>
          </a:xfrm>
        </p:grpSpPr>
        <p:grpSp>
          <p:nvGrpSpPr>
            <p:cNvPr id="531" name="Group 109"/>
            <p:cNvGrpSpPr/>
            <p:nvPr/>
          </p:nvGrpSpPr>
          <p:grpSpPr>
            <a:xfrm>
              <a:off x="4159577" y="-1"/>
              <a:ext cx="786494" cy="1140680"/>
              <a:chOff x="0" y="0"/>
              <a:chExt cx="786493" cy="1140678"/>
            </a:xfrm>
          </p:grpSpPr>
          <p:sp>
            <p:nvSpPr>
              <p:cNvPr id="527" name="Line 107"/>
              <p:cNvSpPr/>
              <p:nvPr/>
            </p:nvSpPr>
            <p:spPr>
              <a:xfrm>
                <a:off x="0" y="0"/>
                <a:ext cx="185058"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8" name="Line 108"/>
              <p:cNvSpPr/>
              <p:nvPr/>
            </p:nvSpPr>
            <p:spPr>
              <a:xfrm>
                <a:off x="601436" y="244431"/>
                <a:ext cx="185058"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29" name="Line 109"/>
              <p:cNvSpPr/>
              <p:nvPr/>
            </p:nvSpPr>
            <p:spPr>
              <a:xfrm>
                <a:off x="0" y="692554"/>
                <a:ext cx="185058"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30" name="Line 110"/>
              <p:cNvSpPr/>
              <p:nvPr/>
            </p:nvSpPr>
            <p:spPr>
              <a:xfrm>
                <a:off x="277586" y="1140678"/>
                <a:ext cx="185058"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536" name="Group 110"/>
            <p:cNvGrpSpPr/>
            <p:nvPr/>
          </p:nvGrpSpPr>
          <p:grpSpPr>
            <a:xfrm>
              <a:off x="0" y="99289"/>
              <a:ext cx="277929" cy="1137886"/>
              <a:chOff x="0" y="0"/>
              <a:chExt cx="277927" cy="1137884"/>
            </a:xfrm>
          </p:grpSpPr>
          <p:sp>
            <p:nvSpPr>
              <p:cNvPr id="532" name="Line 132"/>
              <p:cNvSpPr/>
              <p:nvPr/>
            </p:nvSpPr>
            <p:spPr>
              <a:xfrm>
                <a:off x="0" y="0"/>
                <a:ext cx="277929"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33" name="Line 134"/>
              <p:cNvSpPr/>
              <p:nvPr/>
            </p:nvSpPr>
            <p:spPr>
              <a:xfrm>
                <a:off x="0" y="243908"/>
                <a:ext cx="277929"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34" name="Line 143"/>
              <p:cNvSpPr/>
              <p:nvPr/>
            </p:nvSpPr>
            <p:spPr>
              <a:xfrm>
                <a:off x="0" y="692487"/>
                <a:ext cx="277929"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535" name="Line 148"/>
              <p:cNvSpPr/>
              <p:nvPr/>
            </p:nvSpPr>
            <p:spPr>
              <a:xfrm>
                <a:off x="0" y="1137884"/>
                <a:ext cx="277929" cy="1"/>
              </a:xfrm>
              <a:prstGeom prst="line">
                <a:avLst/>
              </a:prstGeom>
              <a:noFill/>
              <a:ln w="381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1" animBg="1" advAuto="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40" name="Rectangle 2"/>
          <p:cNvSpPr txBox="1">
            <a:spLocks noGrp="1"/>
          </p:cNvSpPr>
          <p:nvPr>
            <p:ph type="title"/>
          </p:nvPr>
        </p:nvSpPr>
        <p:spPr>
          <a:xfrm>
            <a:off x="304800" y="76200"/>
            <a:ext cx="8534400" cy="838200"/>
          </a:xfrm>
          <a:prstGeom prst="rect">
            <a:avLst/>
          </a:prstGeom>
        </p:spPr>
        <p:txBody>
          <a:bodyPr/>
          <a:lstStyle>
            <a:lvl1pPr>
              <a:defRPr sz="2400"/>
            </a:lvl1pPr>
          </a:lstStyle>
          <a:p>
            <a:r>
              <a:t>Shortcomings of RFLP Fingerprinting?</a:t>
            </a:r>
          </a:p>
        </p:txBody>
      </p:sp>
      <p:sp>
        <p:nvSpPr>
          <p:cNvPr id="541" name="Rectangle 3"/>
          <p:cNvSpPr txBox="1">
            <a:spLocks noGrp="1"/>
          </p:cNvSpPr>
          <p:nvPr>
            <p:ph type="body" idx="1"/>
          </p:nvPr>
        </p:nvSpPr>
        <p:spPr>
          <a:xfrm>
            <a:off x="228600" y="990600"/>
            <a:ext cx="8763000" cy="5390421"/>
          </a:xfrm>
          <a:prstGeom prst="rect">
            <a:avLst/>
          </a:prstGeom>
        </p:spPr>
        <p:txBody>
          <a:bodyPr/>
          <a:lstStyle/>
          <a:p>
            <a:pPr>
              <a:spcBef>
                <a:spcPts val="300"/>
              </a:spcBef>
              <a:tabLst>
                <a:tab pos="457200" algn="l"/>
              </a:tabLst>
              <a:defRPr sz="1600">
                <a:latin typeface="+mn-lt"/>
                <a:ea typeface="+mn-ea"/>
                <a:cs typeface="+mn-cs"/>
                <a:sym typeface="Arial"/>
              </a:defRPr>
            </a:pPr>
            <a:r>
              <a:t>Need a fairly large initial test sample</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Even with blotting, need many copies of any fragment to get detectable signal</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And there is no replication (“amplification”) of original sample in this technique</a:t>
            </a:r>
          </a:p>
          <a:p>
            <a:pPr>
              <a:tabLst>
                <a:tab pos="457200" algn="l"/>
              </a:tabLst>
              <a:defRPr sz="1600">
                <a:latin typeface="+mn-lt"/>
                <a:ea typeface="+mn-ea"/>
                <a:cs typeface="+mn-cs"/>
                <a:sym typeface="Arial"/>
              </a:defRPr>
            </a:pPr>
            <a:endParaRP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Need “undegraded” sample</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If sample is degraded, and some strands lost, signal strength problem (above) worsens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If degradation includes breaking of strands (which is likely), it will produce: </a:t>
            </a:r>
          </a:p>
          <a:p>
            <a:pPr>
              <a:tabLst>
                <a:tab pos="457200" algn="l"/>
              </a:tabLst>
              <a:defRPr sz="1200">
                <a:latin typeface="+mn-lt"/>
                <a:ea typeface="+mn-ea"/>
                <a:cs typeface="+mn-cs"/>
                <a:sym typeface="Arial"/>
              </a:defRPr>
            </a:pPr>
            <a:endParaRPr/>
          </a:p>
          <a:p>
            <a:pPr algn="ctr">
              <a:spcBef>
                <a:spcPts val="300"/>
              </a:spcBef>
              <a:tabLst>
                <a:tab pos="457200" algn="l"/>
              </a:tabLst>
              <a:defRPr sz="1600">
                <a:solidFill>
                  <a:srgbClr val="FFCC00"/>
                </a:solidFill>
                <a:latin typeface="+mn-lt"/>
                <a:ea typeface="+mn-ea"/>
                <a:cs typeface="+mn-cs"/>
                <a:sym typeface="Arial"/>
              </a:defRPr>
            </a:pPr>
            <a:r>
              <a:t>New fragments NOT DUE TO RESTRICTION SITES</a:t>
            </a:r>
          </a:p>
          <a:p>
            <a:pPr algn="ctr">
              <a:tabLst>
                <a:tab pos="457200" algn="l"/>
              </a:tabLst>
              <a:defRPr sz="1200">
                <a:solidFill>
                  <a:srgbClr val="FFCC00"/>
                </a:solidFill>
                <a:latin typeface="+mn-lt"/>
                <a:ea typeface="+mn-ea"/>
                <a:cs typeface="+mn-cs"/>
                <a:sym typeface="Arial"/>
              </a:defRPr>
            </a:pPr>
            <a:endParaRPr/>
          </a:p>
          <a:p>
            <a:pPr algn="ctr">
              <a:spcBef>
                <a:spcPts val="300"/>
              </a:spcBef>
              <a:tabLst>
                <a:tab pos="457200" algn="l"/>
              </a:tabLst>
              <a:defRPr sz="1600">
                <a:solidFill>
                  <a:srgbClr val="FFCC00"/>
                </a:solidFill>
                <a:latin typeface="+mn-lt"/>
                <a:ea typeface="+mn-ea"/>
                <a:cs typeface="+mn-cs"/>
                <a:sym typeface="Arial"/>
              </a:defRPr>
            </a:pPr>
            <a:r>
              <a:t>Adding new FALSE lines to fingerprint!!</a:t>
            </a:r>
          </a:p>
          <a:p>
            <a:pPr algn="ctr">
              <a:tabLst>
                <a:tab pos="457200" algn="l"/>
              </a:tabLst>
              <a:defRPr sz="2000">
                <a:solidFill>
                  <a:srgbClr val="FFCC00"/>
                </a:solidFill>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Leading to the alternative modern fingerprinting technique: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44" name="Rectangle 2"/>
          <p:cNvSpPr txBox="1">
            <a:spLocks noGrp="1"/>
          </p:cNvSpPr>
          <p:nvPr>
            <p:ph type="title"/>
          </p:nvPr>
        </p:nvSpPr>
        <p:spPr>
          <a:xfrm>
            <a:off x="228600" y="2044700"/>
            <a:ext cx="8534400" cy="2511376"/>
          </a:xfrm>
          <a:prstGeom prst="rect">
            <a:avLst/>
          </a:prstGeom>
        </p:spPr>
        <p:txBody>
          <a:bodyPr/>
          <a:lstStyle/>
          <a:p>
            <a:pPr>
              <a:defRPr sz="2400"/>
            </a:pPr>
            <a:r>
              <a:t>DNA fingerprinting based on </a:t>
            </a:r>
            <a:br/>
            <a:r>
              <a:t/>
            </a:r>
            <a:br/>
            <a:r>
              <a:rPr sz="2800"/>
              <a:t>Polymerase Chain Reaction</a:t>
            </a:r>
            <a:br>
              <a:rPr sz="2800"/>
            </a:br>
            <a:r>
              <a:rPr sz="2800"/>
              <a:t/>
            </a:r>
            <a:br>
              <a:rPr sz="2800"/>
            </a:br>
            <a:r>
              <a:rPr sz="2800"/>
              <a:t>(PCR)</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47" name="Rectangle 3"/>
          <p:cNvSpPr txBox="1">
            <a:spLocks noGrp="1"/>
          </p:cNvSpPr>
          <p:nvPr>
            <p:ph type="body" idx="1"/>
          </p:nvPr>
        </p:nvSpPr>
        <p:spPr>
          <a:xfrm>
            <a:off x="228600" y="533400"/>
            <a:ext cx="8763000" cy="5881490"/>
          </a:xfrm>
          <a:prstGeom prst="rect">
            <a:avLst/>
          </a:prstGeom>
        </p:spPr>
        <p:txBody>
          <a:bodyPr/>
          <a:lstStyle/>
          <a:p>
            <a:pPr>
              <a:tabLst>
                <a:tab pos="457200" algn="l"/>
              </a:tabLst>
              <a:defRPr b="1">
                <a:latin typeface="+mn-lt"/>
                <a:ea typeface="+mn-ea"/>
                <a:cs typeface="+mn-cs"/>
                <a:sym typeface="Arial"/>
              </a:defRPr>
            </a:pPr>
            <a:r>
              <a:t>Advantages of PCR fingerprinting:</a:t>
            </a:r>
            <a:endParaRPr sz="1600"/>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Can analyze much smaller samples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Less sensitive to sample degradation</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Requires no radioactively tagged probes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b="1">
                <a:latin typeface="+mn-lt"/>
                <a:ea typeface="+mn-ea"/>
                <a:cs typeface="+mn-cs"/>
                <a:sym typeface="Arial"/>
              </a:defRPr>
            </a:pPr>
            <a:r>
              <a:t>Disadvantages of PCR fingerprinting:</a:t>
            </a:r>
            <a:endParaRPr sz="1600"/>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Process is significantly more complex</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Understanding requires deeper scientific background information</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p>
          <a:p>
            <a:pPr>
              <a:tabLst>
                <a:tab pos="457200" algn="l"/>
              </a:tabLst>
              <a:defRPr sz="1600">
                <a:latin typeface="+mn-lt"/>
                <a:ea typeface="+mn-ea"/>
                <a:cs typeface="+mn-cs"/>
                <a:sym typeface="Arial"/>
              </a:defRPr>
            </a:pPr>
            <a:endParaRPr/>
          </a:p>
          <a:p>
            <a:pPr algn="ctr">
              <a:spcBef>
                <a:spcPts val="300"/>
              </a:spcBef>
              <a:tabLst>
                <a:tab pos="457200" algn="l"/>
              </a:tabLst>
              <a:defRPr sz="1600">
                <a:solidFill>
                  <a:srgbClr val="FFCC00"/>
                </a:solidFill>
                <a:latin typeface="+mn-lt"/>
                <a:ea typeface="+mn-ea"/>
                <a:cs typeface="+mn-cs"/>
                <a:sym typeface="Arial"/>
              </a:defRPr>
            </a:pPr>
            <a:r>
              <a:t>To begin with that necessary background information:</a:t>
            </a:r>
          </a:p>
          <a:p>
            <a:pPr>
              <a:spcBef>
                <a:spcPts val="300"/>
              </a:spcBef>
              <a:tabLst>
                <a:tab pos="457200" algn="l"/>
              </a:tabLst>
              <a:defRPr sz="1400">
                <a:latin typeface="+mn-lt"/>
                <a:ea typeface="+mn-ea"/>
                <a:cs typeface="+mn-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50" name="Rectangle 2"/>
          <p:cNvSpPr txBox="1">
            <a:spLocks noGrp="1"/>
          </p:cNvSpPr>
          <p:nvPr>
            <p:ph type="title"/>
          </p:nvPr>
        </p:nvSpPr>
        <p:spPr>
          <a:xfrm>
            <a:off x="304800" y="76200"/>
            <a:ext cx="8534400" cy="838200"/>
          </a:xfrm>
          <a:prstGeom prst="rect">
            <a:avLst/>
          </a:prstGeom>
        </p:spPr>
        <p:txBody>
          <a:bodyPr/>
          <a:lstStyle>
            <a:lvl1pPr>
              <a:defRPr sz="2400"/>
            </a:lvl1pPr>
          </a:lstStyle>
          <a:p>
            <a:r>
              <a:t>Similarity &amp; dissimilarity of human DNA</a:t>
            </a:r>
          </a:p>
        </p:txBody>
      </p:sp>
      <p:sp>
        <p:nvSpPr>
          <p:cNvPr id="551" name="Rectangle 3"/>
          <p:cNvSpPr txBox="1">
            <a:spLocks noGrp="1"/>
          </p:cNvSpPr>
          <p:nvPr>
            <p:ph type="body" idx="1"/>
          </p:nvPr>
        </p:nvSpPr>
        <p:spPr>
          <a:xfrm>
            <a:off x="228600" y="990600"/>
            <a:ext cx="8763000" cy="5149503"/>
          </a:xfrm>
          <a:prstGeom prst="rect">
            <a:avLst/>
          </a:prstGeom>
        </p:spPr>
        <p:txBody>
          <a:bodyPr/>
          <a:lstStyle/>
          <a:p>
            <a:pPr>
              <a:tabLst>
                <a:tab pos="457200" algn="l"/>
              </a:tabLst>
              <a:defRPr>
                <a:latin typeface="+mn-lt"/>
                <a:ea typeface="+mn-ea"/>
                <a:cs typeface="+mn-cs"/>
                <a:sym typeface="Arial"/>
              </a:defRPr>
            </a:pPr>
            <a:r>
              <a:t>1) Between different humans, DNA is almost identical:</a:t>
            </a:r>
            <a:endParaRPr sz="1600"/>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Overlap believed to be as high as 99.8% </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a:latin typeface="+mn-lt"/>
                <a:ea typeface="+mn-ea"/>
                <a:cs typeface="+mn-cs"/>
                <a:sym typeface="Arial"/>
              </a:defRPr>
            </a:pPr>
            <a:r>
              <a:t>2) Large fraction (~98.5%) of DNA not known to code creation of RNA or proteins:</a:t>
            </a:r>
            <a:endParaRPr sz="1600"/>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Was once classified as “junk” = non-functional DNA baggage left over from evolution</a:t>
            </a:r>
          </a:p>
          <a:p>
            <a:pPr>
              <a:tabLst>
                <a:tab pos="457200" algn="l"/>
              </a:tabLst>
              <a:defRPr sz="1000">
                <a:latin typeface="+mn-lt"/>
                <a:ea typeface="+mn-ea"/>
                <a:cs typeface="+mn-cs"/>
                <a:sym typeface="Arial"/>
              </a:defRPr>
            </a:pPr>
            <a:endParaRPr/>
          </a:p>
          <a:p>
            <a:pPr>
              <a:tabLst>
                <a:tab pos="457200" algn="l"/>
              </a:tabLst>
              <a:defRPr>
                <a:latin typeface="+mn-lt"/>
                <a:ea typeface="+mn-ea"/>
                <a:cs typeface="+mn-cs"/>
                <a:sym typeface="Arial"/>
              </a:defRPr>
            </a:pPr>
            <a:r>
              <a:t>		</a:t>
            </a:r>
            <a:r>
              <a:rPr sz="1600"/>
              <a:t>Supported by fact that some simpler organisms (e.g. lily) have much more DNA</a:t>
            </a:r>
            <a:endParaRPr sz="1400"/>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fraction labeled “Junk” being nibbled downward as our understanding increases: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instance, in emerging understanding of “epigenetic” control of genetic expression</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a:latin typeface="+mn-lt"/>
                <a:ea typeface="+mn-ea"/>
                <a:cs typeface="+mn-cs"/>
                <a:sym typeface="Arial"/>
              </a:defRPr>
            </a:pPr>
            <a:r>
              <a:t>3) Are variations between individuals in BOTH functional &amp; non-functional DNA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54" name="Rectangle 2"/>
          <p:cNvSpPr txBox="1">
            <a:spLocks noGrp="1"/>
          </p:cNvSpPr>
          <p:nvPr>
            <p:ph type="title"/>
          </p:nvPr>
        </p:nvSpPr>
        <p:spPr>
          <a:xfrm>
            <a:off x="304800" y="76200"/>
            <a:ext cx="8534400" cy="838200"/>
          </a:xfrm>
          <a:prstGeom prst="rect">
            <a:avLst/>
          </a:prstGeom>
        </p:spPr>
        <p:txBody>
          <a:bodyPr/>
          <a:lstStyle>
            <a:lvl1pPr>
              <a:defRPr sz="2400"/>
            </a:lvl1pPr>
          </a:lstStyle>
          <a:p>
            <a:r>
              <a:t>Organization of genome (at least during cell division)</a:t>
            </a:r>
          </a:p>
        </p:txBody>
      </p:sp>
      <p:sp>
        <p:nvSpPr>
          <p:cNvPr id="555" name="Rectangle 3"/>
          <p:cNvSpPr txBox="1">
            <a:spLocks noGrp="1"/>
          </p:cNvSpPr>
          <p:nvPr>
            <p:ph type="body" sz="half" idx="1"/>
          </p:nvPr>
        </p:nvSpPr>
        <p:spPr>
          <a:xfrm>
            <a:off x="228600" y="990600"/>
            <a:ext cx="8763000" cy="1752600"/>
          </a:xfrm>
          <a:prstGeom prst="rect">
            <a:avLst/>
          </a:prstGeom>
        </p:spPr>
        <p:txBody>
          <a:bodyPr/>
          <a:lstStyle>
            <a:lvl1pPr>
              <a:spcBef>
                <a:spcPts val="300"/>
              </a:spcBef>
              <a:tabLst>
                <a:tab pos="457200" algn="l"/>
              </a:tabLst>
              <a:defRPr sz="1600">
                <a:latin typeface="+mn-lt"/>
                <a:ea typeface="+mn-ea"/>
                <a:cs typeface="+mn-cs"/>
                <a:sym typeface="Arial"/>
              </a:defRPr>
            </a:lvl1pPr>
          </a:lstStyle>
          <a:p>
            <a:r>
              <a:t>In preceding class, we saw how ~ 1 meter of DNA was wrapped up inside cell nucleus:</a:t>
            </a:r>
          </a:p>
        </p:txBody>
      </p:sp>
      <p:pic>
        <p:nvPicPr>
          <p:cNvPr id="556" name="Object 2" descr="Object 2"/>
          <p:cNvPicPr>
            <a:picLocks noChangeAspect="1"/>
          </p:cNvPicPr>
          <p:nvPr/>
        </p:nvPicPr>
        <p:blipFill>
          <a:blip r:embed="rId2">
            <a:extLst/>
          </a:blip>
          <a:srcRect l="1190" t="3247" r="60714" b="77267"/>
          <a:stretch>
            <a:fillRect/>
          </a:stretch>
        </p:blipFill>
        <p:spPr>
          <a:xfrm>
            <a:off x="1447800" y="1600199"/>
            <a:ext cx="2438400" cy="914402"/>
          </a:xfrm>
          <a:prstGeom prst="rect">
            <a:avLst/>
          </a:prstGeom>
          <a:ln w="12700">
            <a:miter lim="400000"/>
          </a:ln>
        </p:spPr>
      </p:pic>
      <p:pic>
        <p:nvPicPr>
          <p:cNvPr id="557" name="Object 3" descr="Object 3"/>
          <p:cNvPicPr>
            <a:picLocks noChangeAspect="1"/>
          </p:cNvPicPr>
          <p:nvPr/>
        </p:nvPicPr>
        <p:blipFill>
          <a:blip r:embed="rId2">
            <a:extLst/>
          </a:blip>
          <a:srcRect l="1190" t="30851" r="60714" b="48037"/>
          <a:stretch>
            <a:fillRect/>
          </a:stretch>
        </p:blipFill>
        <p:spPr>
          <a:xfrm>
            <a:off x="4953000" y="1600200"/>
            <a:ext cx="2438400" cy="990600"/>
          </a:xfrm>
          <a:prstGeom prst="rect">
            <a:avLst/>
          </a:prstGeom>
          <a:ln w="12700">
            <a:miter lim="400000"/>
          </a:ln>
        </p:spPr>
      </p:pic>
      <p:pic>
        <p:nvPicPr>
          <p:cNvPr id="558" name="Object 4" descr="Object 4"/>
          <p:cNvPicPr>
            <a:picLocks noChangeAspect="1"/>
          </p:cNvPicPr>
          <p:nvPr/>
        </p:nvPicPr>
        <p:blipFill>
          <a:blip r:embed="rId2">
            <a:extLst/>
          </a:blip>
          <a:srcRect l="1190" t="66577" r="60714" b="12313"/>
          <a:stretch>
            <a:fillRect/>
          </a:stretch>
        </p:blipFill>
        <p:spPr>
          <a:xfrm>
            <a:off x="4953000" y="3048000"/>
            <a:ext cx="2438400" cy="990600"/>
          </a:xfrm>
          <a:prstGeom prst="rect">
            <a:avLst/>
          </a:prstGeom>
          <a:ln w="12700">
            <a:miter lim="400000"/>
          </a:ln>
        </p:spPr>
      </p:pic>
      <p:pic>
        <p:nvPicPr>
          <p:cNvPr id="559" name="Object 5" descr="Object 5"/>
          <p:cNvPicPr>
            <a:picLocks noChangeAspect="1"/>
          </p:cNvPicPr>
          <p:nvPr/>
        </p:nvPicPr>
        <p:blipFill>
          <a:blip r:embed="rId3">
            <a:extLst/>
          </a:blip>
          <a:srcRect l="1190" t="1666" r="60714" b="78340"/>
          <a:stretch>
            <a:fillRect/>
          </a:stretch>
        </p:blipFill>
        <p:spPr>
          <a:xfrm>
            <a:off x="1447800" y="3048000"/>
            <a:ext cx="2438400" cy="990600"/>
          </a:xfrm>
          <a:prstGeom prst="rect">
            <a:avLst/>
          </a:prstGeom>
          <a:ln w="12700">
            <a:miter lim="400000"/>
          </a:ln>
        </p:spPr>
      </p:pic>
      <p:pic>
        <p:nvPicPr>
          <p:cNvPr id="560" name="Object 6" descr="Object 6"/>
          <p:cNvPicPr>
            <a:picLocks noChangeAspect="1"/>
          </p:cNvPicPr>
          <p:nvPr/>
        </p:nvPicPr>
        <p:blipFill>
          <a:blip r:embed="rId3">
            <a:extLst/>
          </a:blip>
          <a:srcRect l="1190" t="36654" r="60714" b="40020"/>
          <a:stretch>
            <a:fillRect/>
          </a:stretch>
        </p:blipFill>
        <p:spPr>
          <a:xfrm>
            <a:off x="1447800" y="4571999"/>
            <a:ext cx="2438400" cy="1066802"/>
          </a:xfrm>
          <a:prstGeom prst="rect">
            <a:avLst/>
          </a:prstGeom>
          <a:ln w="12700">
            <a:miter lim="400000"/>
          </a:ln>
        </p:spPr>
      </p:pic>
      <p:pic>
        <p:nvPicPr>
          <p:cNvPr id="561" name="Object 7" descr="Object 7"/>
          <p:cNvPicPr>
            <a:picLocks noChangeAspect="1"/>
          </p:cNvPicPr>
          <p:nvPr/>
        </p:nvPicPr>
        <p:blipFill>
          <a:blip r:embed="rId3">
            <a:extLst/>
          </a:blip>
          <a:srcRect l="1190" t="73307" r="60714" b="6698"/>
          <a:stretch>
            <a:fillRect/>
          </a:stretch>
        </p:blipFill>
        <p:spPr>
          <a:xfrm>
            <a:off x="4953000" y="4572000"/>
            <a:ext cx="2438400" cy="1066800"/>
          </a:xfrm>
          <a:prstGeom prst="rect">
            <a:avLst/>
          </a:prstGeom>
          <a:ln w="12700">
            <a:miter lim="400000"/>
          </a:ln>
        </p:spPr>
      </p:pic>
      <p:grpSp>
        <p:nvGrpSpPr>
          <p:cNvPr id="565" name="AutoShape 11"/>
          <p:cNvGrpSpPr/>
          <p:nvPr/>
        </p:nvGrpSpPr>
        <p:grpSpPr>
          <a:xfrm>
            <a:off x="7696199" y="2285999"/>
            <a:ext cx="685952" cy="1120123"/>
            <a:chOff x="0" y="0"/>
            <a:chExt cx="685950" cy="1120121"/>
          </a:xfrm>
        </p:grpSpPr>
        <p:sp>
          <p:nvSpPr>
            <p:cNvPr id="562" name="Shape"/>
            <p:cNvSpPr/>
            <p:nvPr/>
          </p:nvSpPr>
          <p:spPr>
            <a:xfrm>
              <a:off x="0" y="0"/>
              <a:ext cx="685951" cy="1120122"/>
            </a:xfrm>
            <a:custGeom>
              <a:avLst/>
              <a:gdLst/>
              <a:ahLst/>
              <a:cxnLst>
                <a:cxn ang="0">
                  <a:pos x="wd2" y="hd2"/>
                </a:cxn>
                <a:cxn ang="5400000">
                  <a:pos x="wd2" y="hd2"/>
                </a:cxn>
                <a:cxn ang="10800000">
                  <a:pos x="wd2" y="hd2"/>
                </a:cxn>
                <a:cxn ang="16200000">
                  <a:pos x="wd2" y="hd2"/>
                </a:cxn>
              </a:cxnLst>
              <a:rect l="0" t="0" r="r" b="b"/>
              <a:pathLst>
                <a:path w="19454" h="21600" extrusionOk="0">
                  <a:moveTo>
                    <a:pt x="0" y="17633"/>
                  </a:moveTo>
                  <a:lnTo>
                    <a:pt x="6483" y="12783"/>
                  </a:lnTo>
                  <a:lnTo>
                    <a:pt x="6483" y="14988"/>
                  </a:lnTo>
                  <a:lnTo>
                    <a:pt x="6483" y="14988"/>
                  </a:lnTo>
                  <a:cubicBezTo>
                    <a:pt x="12345" y="14166"/>
                    <a:pt x="16863" y="12282"/>
                    <a:pt x="18639" y="9919"/>
                  </a:cubicBezTo>
                  <a:cubicBezTo>
                    <a:pt x="21600" y="13858"/>
                    <a:pt x="16254" y="18026"/>
                    <a:pt x="6483" y="19396"/>
                  </a:cubicBezTo>
                  <a:lnTo>
                    <a:pt x="6483" y="21600"/>
                  </a:lnTo>
                  <a:close/>
                  <a:moveTo>
                    <a:pt x="19450" y="12123"/>
                  </a:moveTo>
                  <a:cubicBezTo>
                    <a:pt x="19450" y="7862"/>
                    <a:pt x="10742" y="4408"/>
                    <a:pt x="0" y="4408"/>
                  </a:cubicBezTo>
                  <a:lnTo>
                    <a:pt x="0" y="0"/>
                  </a:lnTo>
                  <a:cubicBezTo>
                    <a:pt x="10742" y="0"/>
                    <a:pt x="19450" y="3454"/>
                    <a:pt x="19450" y="7714"/>
                  </a:cubicBezTo>
                  <a:close/>
                </a:path>
              </a:pathLst>
            </a:custGeom>
            <a:solidFill>
              <a:srgbClr val="FFCC00"/>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563" name="Shape"/>
            <p:cNvSpPr/>
            <p:nvPr/>
          </p:nvSpPr>
          <p:spPr>
            <a:xfrm>
              <a:off x="0" y="0"/>
              <a:ext cx="685801" cy="6286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009"/>
                    <a:pt x="11929" y="7855"/>
                    <a:pt x="0" y="7855"/>
                  </a:cubicBezTo>
                  <a:lnTo>
                    <a:pt x="0" y="0"/>
                  </a:lnTo>
                  <a:cubicBezTo>
                    <a:pt x="11929" y="0"/>
                    <a:pt x="21600" y="6154"/>
                    <a:pt x="21600" y="1374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564" name="Line"/>
            <p:cNvSpPr/>
            <p:nvPr/>
          </p:nvSpPr>
          <p:spPr>
            <a:xfrm>
              <a:off x="0" y="0"/>
              <a:ext cx="685801" cy="1120122"/>
            </a:xfrm>
            <a:custGeom>
              <a:avLst/>
              <a:gdLst/>
              <a:ahLst/>
              <a:cxnLst>
                <a:cxn ang="0">
                  <a:pos x="wd2" y="hd2"/>
                </a:cxn>
                <a:cxn ang="5400000">
                  <a:pos x="wd2" y="hd2"/>
                </a:cxn>
                <a:cxn ang="10800000">
                  <a:pos x="wd2" y="hd2"/>
                </a:cxn>
                <a:cxn ang="16200000">
                  <a:pos x="wd2" y="hd2"/>
                </a:cxn>
              </a:cxnLst>
              <a:rect l="0" t="0" r="r" b="b"/>
              <a:pathLst>
                <a:path w="21600" h="21600" extrusionOk="0">
                  <a:moveTo>
                    <a:pt x="21600" y="12123"/>
                  </a:moveTo>
                  <a:cubicBezTo>
                    <a:pt x="21600" y="7862"/>
                    <a:pt x="11929" y="4408"/>
                    <a:pt x="0" y="4408"/>
                  </a:cubicBez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3"/>
                  </a:lnTo>
                  <a:lnTo>
                    <a:pt x="7200" y="14988"/>
                  </a:lnTo>
                  <a:lnTo>
                    <a:pt x="7200" y="14988"/>
                  </a:lnTo>
                  <a:cubicBezTo>
                    <a:pt x="13710" y="14166"/>
                    <a:pt x="18727" y="12282"/>
                    <a:pt x="20700" y="9919"/>
                  </a:cubicBezTo>
                </a:path>
              </a:pathLst>
            </a:custGeom>
            <a:noFill/>
            <a:ln w="12700" cap="flat">
              <a:solidFill>
                <a:srgbClr val="FFFFFF"/>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grpSp>
      <p:sp>
        <p:nvSpPr>
          <p:cNvPr id="566" name="AutoShape 12"/>
          <p:cNvSpPr/>
          <p:nvPr/>
        </p:nvSpPr>
        <p:spPr>
          <a:xfrm>
            <a:off x="4114800" y="1905000"/>
            <a:ext cx="685800" cy="304800"/>
          </a:xfrm>
          <a:prstGeom prst="rightArrow">
            <a:avLst>
              <a:gd name="adj1" fmla="val 50000"/>
              <a:gd name="adj2" fmla="val 56250"/>
            </a:avLst>
          </a:prstGeom>
          <a:solidFill>
            <a:srgbClr val="FFCC00"/>
          </a:solidFill>
          <a:ln w="12700">
            <a:solidFill>
              <a:srgbClr val="FFFFFF"/>
            </a:solidFill>
            <a:miter/>
          </a:ln>
        </p:spPr>
        <p:txBody>
          <a:bodyPr lIns="45719" rIns="45719" anchor="ctr"/>
          <a:lstStyle/>
          <a:p>
            <a:pPr>
              <a:defRPr>
                <a:solidFill>
                  <a:srgbClr val="CC3300"/>
                </a:solidFill>
              </a:defRPr>
            </a:pPr>
            <a:endParaRPr/>
          </a:p>
        </p:txBody>
      </p:sp>
      <p:grpSp>
        <p:nvGrpSpPr>
          <p:cNvPr id="570" name="AutoShape 13"/>
          <p:cNvGrpSpPr/>
          <p:nvPr/>
        </p:nvGrpSpPr>
        <p:grpSpPr>
          <a:xfrm>
            <a:off x="304649" y="3886199"/>
            <a:ext cx="685952" cy="1194798"/>
            <a:chOff x="0" y="0"/>
            <a:chExt cx="685950" cy="1194796"/>
          </a:xfrm>
        </p:grpSpPr>
        <p:sp>
          <p:nvSpPr>
            <p:cNvPr id="567" name="Shape"/>
            <p:cNvSpPr/>
            <p:nvPr/>
          </p:nvSpPr>
          <p:spPr>
            <a:xfrm flipH="1">
              <a:off x="0" y="0"/>
              <a:ext cx="685951" cy="1194797"/>
            </a:xfrm>
            <a:custGeom>
              <a:avLst/>
              <a:gdLst/>
              <a:ahLst/>
              <a:cxnLst>
                <a:cxn ang="0">
                  <a:pos x="wd2" y="hd2"/>
                </a:cxn>
                <a:cxn ang="5400000">
                  <a:pos x="wd2" y="hd2"/>
                </a:cxn>
                <a:cxn ang="10800000">
                  <a:pos x="wd2" y="hd2"/>
                </a:cxn>
                <a:cxn ang="16200000">
                  <a:pos x="wd2" y="hd2"/>
                </a:cxn>
              </a:cxnLst>
              <a:rect l="0" t="0" r="r" b="b"/>
              <a:pathLst>
                <a:path w="19454" h="21600" extrusionOk="0">
                  <a:moveTo>
                    <a:pt x="0" y="17633"/>
                  </a:moveTo>
                  <a:lnTo>
                    <a:pt x="6483" y="12784"/>
                  </a:lnTo>
                  <a:lnTo>
                    <a:pt x="6483" y="14988"/>
                  </a:lnTo>
                  <a:lnTo>
                    <a:pt x="6483" y="14988"/>
                  </a:lnTo>
                  <a:cubicBezTo>
                    <a:pt x="12345" y="14166"/>
                    <a:pt x="16863" y="12282"/>
                    <a:pt x="18639" y="9919"/>
                  </a:cubicBezTo>
                  <a:cubicBezTo>
                    <a:pt x="21600" y="13858"/>
                    <a:pt x="16254" y="18026"/>
                    <a:pt x="6483" y="19396"/>
                  </a:cubicBezTo>
                  <a:lnTo>
                    <a:pt x="6483" y="21600"/>
                  </a:lnTo>
                  <a:close/>
                  <a:moveTo>
                    <a:pt x="19450" y="12123"/>
                  </a:moveTo>
                  <a:cubicBezTo>
                    <a:pt x="19450" y="7862"/>
                    <a:pt x="10742" y="4408"/>
                    <a:pt x="0" y="4408"/>
                  </a:cubicBezTo>
                  <a:lnTo>
                    <a:pt x="0" y="0"/>
                  </a:lnTo>
                  <a:cubicBezTo>
                    <a:pt x="10742" y="0"/>
                    <a:pt x="19450" y="3454"/>
                    <a:pt x="19450" y="7714"/>
                  </a:cubicBezTo>
                  <a:close/>
                </a:path>
              </a:pathLst>
            </a:custGeom>
            <a:solidFill>
              <a:srgbClr val="FFCC00"/>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568" name="Shape"/>
            <p:cNvSpPr/>
            <p:nvPr/>
          </p:nvSpPr>
          <p:spPr>
            <a:xfrm flipH="1">
              <a:off x="150" y="0"/>
              <a:ext cx="685801" cy="67056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4009"/>
                    <a:pt x="11929" y="7855"/>
                    <a:pt x="0" y="7855"/>
                  </a:cubicBezTo>
                  <a:lnTo>
                    <a:pt x="0" y="0"/>
                  </a:lnTo>
                  <a:cubicBezTo>
                    <a:pt x="11929" y="0"/>
                    <a:pt x="21600" y="6154"/>
                    <a:pt x="21600" y="1374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569" name="Line"/>
            <p:cNvSpPr/>
            <p:nvPr/>
          </p:nvSpPr>
          <p:spPr>
            <a:xfrm flipH="1">
              <a:off x="150" y="0"/>
              <a:ext cx="685801" cy="1194797"/>
            </a:xfrm>
            <a:custGeom>
              <a:avLst/>
              <a:gdLst/>
              <a:ahLst/>
              <a:cxnLst>
                <a:cxn ang="0">
                  <a:pos x="wd2" y="hd2"/>
                </a:cxn>
                <a:cxn ang="5400000">
                  <a:pos x="wd2" y="hd2"/>
                </a:cxn>
                <a:cxn ang="10800000">
                  <a:pos x="wd2" y="hd2"/>
                </a:cxn>
                <a:cxn ang="16200000">
                  <a:pos x="wd2" y="hd2"/>
                </a:cxn>
              </a:cxnLst>
              <a:rect l="0" t="0" r="r" b="b"/>
              <a:pathLst>
                <a:path w="21600" h="21600" extrusionOk="0">
                  <a:moveTo>
                    <a:pt x="21600" y="12123"/>
                  </a:moveTo>
                  <a:cubicBezTo>
                    <a:pt x="21600" y="7862"/>
                    <a:pt x="11929" y="4408"/>
                    <a:pt x="0" y="4408"/>
                  </a:cubicBezTo>
                  <a:lnTo>
                    <a:pt x="0" y="0"/>
                  </a:lnTo>
                  <a:cubicBezTo>
                    <a:pt x="11929" y="0"/>
                    <a:pt x="21600" y="3454"/>
                    <a:pt x="21600" y="7714"/>
                  </a:cubicBezTo>
                  <a:lnTo>
                    <a:pt x="21600" y="12123"/>
                  </a:lnTo>
                  <a:cubicBezTo>
                    <a:pt x="21600" y="15392"/>
                    <a:pt x="15830" y="18306"/>
                    <a:pt x="7200" y="19396"/>
                  </a:cubicBezTo>
                  <a:lnTo>
                    <a:pt x="7200" y="21600"/>
                  </a:lnTo>
                  <a:lnTo>
                    <a:pt x="0" y="17633"/>
                  </a:lnTo>
                  <a:lnTo>
                    <a:pt x="7200" y="12784"/>
                  </a:lnTo>
                  <a:lnTo>
                    <a:pt x="7200" y="14988"/>
                  </a:lnTo>
                  <a:lnTo>
                    <a:pt x="7200" y="14988"/>
                  </a:lnTo>
                  <a:cubicBezTo>
                    <a:pt x="13710" y="14166"/>
                    <a:pt x="18727" y="12282"/>
                    <a:pt x="20700" y="9919"/>
                  </a:cubicBezTo>
                </a:path>
              </a:pathLst>
            </a:custGeom>
            <a:noFill/>
            <a:ln w="12700" cap="flat">
              <a:solidFill>
                <a:srgbClr val="FFFFFF"/>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grpSp>
      <p:sp>
        <p:nvSpPr>
          <p:cNvPr id="571" name="AutoShape 14"/>
          <p:cNvSpPr/>
          <p:nvPr/>
        </p:nvSpPr>
        <p:spPr>
          <a:xfrm>
            <a:off x="4114800" y="4876800"/>
            <a:ext cx="685800" cy="304800"/>
          </a:xfrm>
          <a:prstGeom prst="rightArrow">
            <a:avLst>
              <a:gd name="adj1" fmla="val 50000"/>
              <a:gd name="adj2" fmla="val 56250"/>
            </a:avLst>
          </a:prstGeom>
          <a:solidFill>
            <a:srgbClr val="FFCC00"/>
          </a:solidFill>
          <a:ln w="12700">
            <a:solidFill>
              <a:srgbClr val="FFFFFF"/>
            </a:solidFill>
            <a:miter/>
          </a:ln>
        </p:spPr>
        <p:txBody>
          <a:bodyPr lIns="45719" rIns="45719" anchor="ctr"/>
          <a:lstStyle/>
          <a:p>
            <a:pPr>
              <a:defRPr>
                <a:solidFill>
                  <a:srgbClr val="CC3300"/>
                </a:solidFill>
              </a:defRPr>
            </a:pPr>
            <a:endParaRPr/>
          </a:p>
        </p:txBody>
      </p:sp>
      <p:sp>
        <p:nvSpPr>
          <p:cNvPr id="572" name="AutoShape 15"/>
          <p:cNvSpPr/>
          <p:nvPr/>
        </p:nvSpPr>
        <p:spPr>
          <a:xfrm flipH="1">
            <a:off x="3962400" y="3429000"/>
            <a:ext cx="762000" cy="304800"/>
          </a:xfrm>
          <a:prstGeom prst="rightArrow">
            <a:avLst>
              <a:gd name="adj1" fmla="val 50000"/>
              <a:gd name="adj2" fmla="val 62500"/>
            </a:avLst>
          </a:prstGeom>
          <a:solidFill>
            <a:srgbClr val="FFCC00"/>
          </a:solidFill>
          <a:ln w="12700">
            <a:solidFill>
              <a:srgbClr val="FFFFFF"/>
            </a:solidFill>
            <a:miter/>
          </a:ln>
        </p:spPr>
        <p:txBody>
          <a:bodyPr lIns="45719" rIns="45719" anchor="ctr"/>
          <a:lstStyle/>
          <a:p>
            <a:pPr>
              <a:defRPr>
                <a:solidFill>
                  <a:srgbClr val="CC3300"/>
                </a:solidFill>
              </a:defRPr>
            </a:pPr>
            <a:endParaRPr/>
          </a:p>
        </p:txBody>
      </p:sp>
      <p:sp>
        <p:nvSpPr>
          <p:cNvPr id="573" name="Rectangle 16"/>
          <p:cNvSpPr txBox="1"/>
          <p:nvPr/>
        </p:nvSpPr>
        <p:spPr>
          <a:xfrm>
            <a:off x="2895600" y="5943600"/>
            <a:ext cx="3352800" cy="269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200"/>
              </a:spcBef>
              <a:defRPr sz="1200" b="0">
                <a:solidFill>
                  <a:srgbClr val="FFFFFF"/>
                </a:solidFill>
                <a:effectLst>
                  <a:outerShdw blurRad="38100" dist="38100" dir="2700000" rotWithShape="0">
                    <a:srgbClr val="000000"/>
                  </a:outerShdw>
                </a:effectLst>
              </a:defRPr>
            </a:lvl1pPr>
          </a:lstStyle>
          <a:p>
            <a:r>
              <a:t>(from World of the Cell figure 14.8)</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76" name="Rectangle 2"/>
          <p:cNvSpPr txBox="1">
            <a:spLocks noGrp="1"/>
          </p:cNvSpPr>
          <p:nvPr>
            <p:ph type="title"/>
          </p:nvPr>
        </p:nvSpPr>
        <p:spPr>
          <a:xfrm>
            <a:off x="304800" y="76200"/>
            <a:ext cx="8534400" cy="838200"/>
          </a:xfrm>
          <a:prstGeom prst="rect">
            <a:avLst/>
          </a:prstGeom>
        </p:spPr>
        <p:txBody>
          <a:bodyPr/>
          <a:lstStyle>
            <a:lvl1pPr>
              <a:defRPr sz="2400"/>
            </a:lvl1pPr>
          </a:lstStyle>
          <a:p>
            <a:r>
              <a:t>Relevance (or irrelevance) to PCR DNA fingerprinting:</a:t>
            </a:r>
          </a:p>
        </p:txBody>
      </p:sp>
      <p:sp>
        <p:nvSpPr>
          <p:cNvPr id="577" name="Rectangle 3"/>
          <p:cNvSpPr txBox="1">
            <a:spLocks noGrp="1"/>
          </p:cNvSpPr>
          <p:nvPr>
            <p:ph type="body" idx="1"/>
          </p:nvPr>
        </p:nvSpPr>
        <p:spPr>
          <a:xfrm>
            <a:off x="228600" y="990600"/>
            <a:ext cx="8763000" cy="5390421"/>
          </a:xfrm>
          <a:prstGeom prst="rect">
            <a:avLst/>
          </a:prstGeom>
        </p:spPr>
        <p:txBody>
          <a:bodyPr/>
          <a:lstStyle/>
          <a:p>
            <a:pPr>
              <a:spcBef>
                <a:spcPts val="300"/>
              </a:spcBef>
              <a:tabLst>
                <a:tab pos="457200" algn="l"/>
              </a:tabLst>
              <a:defRPr sz="1600">
                <a:latin typeface="+mn-lt"/>
                <a:ea typeface="+mn-ea"/>
                <a:cs typeface="+mn-cs"/>
                <a:sym typeface="Arial"/>
              </a:defRPr>
            </a:pPr>
            <a:r>
              <a:t>Fingerprinting almost ignores organization and treats DNA as a continuous 1 meter length</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Exception comes at the final chromosome level of organization:</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 specific “gene” (DNA section programming specific inheritable characteristic)</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occurs at specific location, in specific chromosome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(Biologists love Latin, so location =&gt; </a:t>
            </a:r>
            <a:r>
              <a:rPr b="1">
                <a:solidFill>
                  <a:srgbClr val="FFCC00"/>
                </a:solidFill>
              </a:rPr>
              <a:t>locus</a:t>
            </a:r>
            <a:r>
              <a:t>, locations =&gt; </a:t>
            </a:r>
            <a:r>
              <a:rPr b="1">
                <a:solidFill>
                  <a:srgbClr val="FFCC00"/>
                </a:solidFill>
              </a:rPr>
              <a:t>loci</a:t>
            </a:r>
            <a:r>
              <a:t>)</a:t>
            </a:r>
          </a:p>
          <a:p>
            <a:pPr>
              <a:tabLst>
                <a:tab pos="457200" algn="l"/>
              </a:tabLst>
              <a:defRPr sz="10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But, from high school, recall that we have we have pairs of chromosomes: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One containing DNA from mother, one containing DNA from father</a:t>
            </a:r>
          </a:p>
          <a:p>
            <a:pPr>
              <a:tabLst>
                <a:tab pos="457200" algn="l"/>
              </a:tabLst>
              <a:defRPr sz="1600">
                <a:latin typeface="+mn-lt"/>
                <a:ea typeface="+mn-ea"/>
                <a:cs typeface="+mn-cs"/>
                <a:sym typeface="Arial"/>
              </a:defRPr>
            </a:pPr>
            <a:endParaRP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So, depending on whether given gene from mother &amp; father is identical or not</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We have either one or two variations of every gene in our genome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80" name="Rectangle 2"/>
          <p:cNvSpPr txBox="1">
            <a:spLocks noGrp="1"/>
          </p:cNvSpPr>
          <p:nvPr>
            <p:ph type="title"/>
          </p:nvPr>
        </p:nvSpPr>
        <p:spPr>
          <a:xfrm>
            <a:off x="304800" y="76200"/>
            <a:ext cx="8534400" cy="838200"/>
          </a:xfrm>
          <a:prstGeom prst="rect">
            <a:avLst/>
          </a:prstGeom>
        </p:spPr>
        <p:txBody>
          <a:bodyPr/>
          <a:lstStyle>
            <a:lvl1pPr>
              <a:defRPr sz="2400"/>
            </a:lvl1pPr>
          </a:lstStyle>
          <a:p>
            <a:r>
              <a:t>Leading to a bit more necessary terminology:</a:t>
            </a:r>
          </a:p>
        </p:txBody>
      </p:sp>
      <p:sp>
        <p:nvSpPr>
          <p:cNvPr id="581" name="Rectangle 3"/>
          <p:cNvSpPr txBox="1">
            <a:spLocks noGrp="1"/>
          </p:cNvSpPr>
          <p:nvPr>
            <p:ph type="body" idx="1"/>
          </p:nvPr>
        </p:nvSpPr>
        <p:spPr>
          <a:xfrm>
            <a:off x="228600" y="990600"/>
            <a:ext cx="8763000" cy="5390421"/>
          </a:xfrm>
          <a:prstGeom prst="rect">
            <a:avLst/>
          </a:prstGeom>
        </p:spPr>
        <p:txBody>
          <a:bodyPr/>
          <a:lstStyle/>
          <a:p>
            <a:pPr>
              <a:spcBef>
                <a:spcPts val="300"/>
              </a:spcBef>
              <a:tabLst>
                <a:tab pos="457200" algn="l"/>
              </a:tabLst>
              <a:defRPr sz="1600">
                <a:latin typeface="+mn-lt"/>
                <a:ea typeface="+mn-ea"/>
                <a:cs typeface="+mn-cs"/>
                <a:sym typeface="Arial"/>
              </a:defRPr>
            </a:pPr>
            <a:r>
              <a:t>Term applied to variants (or versions) of a given gene = </a:t>
            </a:r>
            <a:r>
              <a:rPr b="1">
                <a:solidFill>
                  <a:srgbClr val="FFCC00"/>
                </a:solidFill>
              </a:rPr>
              <a:t>alleles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If versions of gene from mother &amp; father are identical, have one “allele” of that gene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Identical “alleles” = </a:t>
            </a:r>
            <a:r>
              <a:rPr b="1">
                <a:solidFill>
                  <a:srgbClr val="FFCC00"/>
                </a:solidFill>
              </a:rPr>
              <a:t>homozygous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If versions are different, then you have two “alleles” of that gene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Different “alleles” = </a:t>
            </a:r>
            <a:r>
              <a:rPr b="1">
                <a:solidFill>
                  <a:srgbClr val="FFCC00"/>
                </a:solidFill>
              </a:rPr>
              <a:t>heterozygous</a:t>
            </a:r>
          </a:p>
          <a:p>
            <a:pPr>
              <a:tabLst>
                <a:tab pos="457200" algn="l"/>
              </a:tabLst>
              <a:defRPr sz="10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But the term </a:t>
            </a:r>
            <a:r>
              <a:rPr b="1">
                <a:solidFill>
                  <a:srgbClr val="FFCC00"/>
                </a:solidFill>
              </a:rPr>
              <a:t>allele</a:t>
            </a:r>
            <a:r>
              <a:t> is also applied to non-gene sections of DNA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any locus on genome, can talk about variations (alleles) between chromosome pairs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17" name="Rectangle 2"/>
          <p:cNvSpPr txBox="1">
            <a:spLocks noGrp="1"/>
          </p:cNvSpPr>
          <p:nvPr>
            <p:ph type="title"/>
          </p:nvPr>
        </p:nvSpPr>
        <p:spPr>
          <a:xfrm>
            <a:off x="304800" y="76200"/>
            <a:ext cx="8534400" cy="838200"/>
          </a:xfrm>
          <a:prstGeom prst="rect">
            <a:avLst/>
          </a:prstGeom>
        </p:spPr>
        <p:txBody>
          <a:bodyPr/>
          <a:lstStyle/>
          <a:p>
            <a:r>
              <a:t>Sources:</a:t>
            </a:r>
          </a:p>
        </p:txBody>
      </p:sp>
      <p:sp>
        <p:nvSpPr>
          <p:cNvPr id="118" name="Rectangle 3"/>
          <p:cNvSpPr txBox="1">
            <a:spLocks noGrp="1"/>
          </p:cNvSpPr>
          <p:nvPr>
            <p:ph type="body" idx="1"/>
          </p:nvPr>
        </p:nvSpPr>
        <p:spPr>
          <a:xfrm>
            <a:off x="152400" y="990600"/>
            <a:ext cx="8839201" cy="5611664"/>
          </a:xfrm>
          <a:prstGeom prst="rect">
            <a:avLst/>
          </a:prstGeom>
        </p:spPr>
        <p:txBody>
          <a:bodyPr/>
          <a:lstStyle/>
          <a:p>
            <a:pPr>
              <a:spcBef>
                <a:spcPts val="300"/>
              </a:spcBef>
              <a:tabLst>
                <a:tab pos="457200" algn="l"/>
              </a:tabLst>
              <a:defRPr sz="1600">
                <a:latin typeface="+mn-lt"/>
                <a:ea typeface="+mn-ea"/>
                <a:cs typeface="+mn-cs"/>
                <a:sym typeface="Arial"/>
              </a:defRPr>
            </a:pPr>
            <a:r>
              <a:t>As a non-molecular biologist, in preparing this lecture I have consulted texts including:</a:t>
            </a:r>
          </a:p>
          <a:p>
            <a:pPr>
              <a:tabLst>
                <a:tab pos="457200" algn="l"/>
              </a:tabLst>
              <a:defRPr sz="1600">
                <a:latin typeface="+mn-lt"/>
                <a:ea typeface="+mn-ea"/>
                <a:cs typeface="+mn-cs"/>
                <a:sym typeface="Arial"/>
              </a:defRPr>
            </a:pPr>
            <a:endParaRPr/>
          </a:p>
          <a:p>
            <a:pPr>
              <a:spcBef>
                <a:spcPts val="300"/>
              </a:spcBef>
              <a:tabLst>
                <a:tab pos="457200" algn="l"/>
              </a:tabLst>
              <a:defRPr sz="1600">
                <a:effectLst/>
                <a:latin typeface="+mn-lt"/>
                <a:ea typeface="+mn-ea"/>
                <a:cs typeface="+mn-cs"/>
                <a:sym typeface="Arial"/>
              </a:defRPr>
            </a:pPr>
            <a:r>
              <a:t>	Molecular Biology of the Cell by Bruce Alberts</a:t>
            </a:r>
          </a:p>
          <a:p>
            <a:pPr>
              <a:tabLst>
                <a:tab pos="457200" algn="l"/>
              </a:tabLst>
              <a:defRPr sz="1600">
                <a:latin typeface="+mn-lt"/>
                <a:ea typeface="+mn-ea"/>
                <a:cs typeface="+mn-cs"/>
                <a:sym typeface="Arial"/>
              </a:defRPr>
            </a:pPr>
            <a:endParaRPr/>
          </a:p>
          <a:p>
            <a:pPr>
              <a:lnSpc>
                <a:spcPct val="90000"/>
              </a:lnSpc>
              <a:spcBef>
                <a:spcPts val="300"/>
              </a:spcBef>
              <a:tabLst>
                <a:tab pos="457200" algn="l"/>
              </a:tabLst>
              <a:defRPr sz="1600">
                <a:effectLst/>
                <a:latin typeface="+mn-lt"/>
                <a:ea typeface="+mn-ea"/>
                <a:cs typeface="+mn-cs"/>
                <a:sym typeface="Arial"/>
              </a:defRPr>
            </a:pPr>
            <a:r>
              <a:t>	The World of the Cell by W.M. Becker, J.B. Reece &amp; M.F. Poenie</a:t>
            </a:r>
          </a:p>
          <a:p>
            <a:pPr>
              <a:lnSpc>
                <a:spcPct val="90000"/>
              </a:lnSpc>
              <a:spcBef>
                <a:spcPts val="300"/>
              </a:spcBef>
              <a:tabLst>
                <a:tab pos="457200" algn="l"/>
              </a:tabLst>
              <a:defRPr sz="1600">
                <a:effectLst/>
                <a:latin typeface="+mn-lt"/>
                <a:ea typeface="+mn-ea"/>
                <a:cs typeface="+mn-cs"/>
                <a:sym typeface="Arial"/>
              </a:defRPr>
            </a:pPr>
            <a:r>
              <a:t>	</a:t>
            </a:r>
          </a:p>
          <a:p>
            <a:pPr>
              <a:lnSpc>
                <a:spcPct val="90000"/>
              </a:lnSpc>
              <a:spcBef>
                <a:spcPts val="300"/>
              </a:spcBef>
              <a:tabLst>
                <a:tab pos="457200" algn="l"/>
              </a:tabLst>
              <a:defRPr sz="1600">
                <a:effectLst/>
                <a:latin typeface="+mn-lt"/>
                <a:ea typeface="+mn-ea"/>
                <a:cs typeface="+mn-cs"/>
                <a:sym typeface="Arial"/>
              </a:defRPr>
            </a:pPr>
            <a:r>
              <a:t>	Biochemistry by D. Voet and J. Voet</a:t>
            </a:r>
          </a:p>
          <a:p>
            <a:pPr>
              <a:lnSpc>
                <a:spcPct val="90000"/>
              </a:lnSpc>
              <a:tabLst>
                <a:tab pos="457200" algn="l"/>
              </a:tabLst>
              <a:defRPr sz="1600">
                <a:effectLst/>
                <a:latin typeface="+mn-lt"/>
                <a:ea typeface="+mn-ea"/>
                <a:cs typeface="+mn-cs"/>
                <a:sym typeface="Arial"/>
              </a:defRPr>
            </a:pPr>
            <a:endParaRPr/>
          </a:p>
          <a:p>
            <a:pPr>
              <a:lnSpc>
                <a:spcPct val="90000"/>
              </a:lnSpc>
              <a:spcBef>
                <a:spcPts val="300"/>
              </a:spcBef>
              <a:tabLst>
                <a:tab pos="457200" algn="l"/>
              </a:tabLst>
              <a:defRPr sz="1600">
                <a:latin typeface="+mn-lt"/>
                <a:ea typeface="+mn-ea"/>
                <a:cs typeface="+mn-cs"/>
                <a:sym typeface="Arial"/>
              </a:defRPr>
            </a:pPr>
            <a:r>
              <a:t>		Which I will credit in figures as:  “Alberts,” "World of the Cell" or "Voet &amp; Voet"</a:t>
            </a:r>
          </a:p>
          <a:p>
            <a:pPr>
              <a:lnSpc>
                <a:spcPct val="90000"/>
              </a:lnSpc>
              <a:tabLst>
                <a:tab pos="457200" algn="l"/>
              </a:tabLst>
              <a:defRPr sz="1600">
                <a:latin typeface="+mn-lt"/>
                <a:ea typeface="+mn-ea"/>
                <a:cs typeface="+mn-cs"/>
                <a:sym typeface="Arial"/>
              </a:defRPr>
            </a:pPr>
            <a:endParaRPr/>
          </a:p>
          <a:p>
            <a:pPr>
              <a:lnSpc>
                <a:spcPct val="90000"/>
              </a:lnSpc>
              <a:tabLst>
                <a:tab pos="457200" algn="l"/>
              </a:tabLst>
              <a:defRPr sz="1600">
                <a:latin typeface="+mn-lt"/>
                <a:ea typeface="+mn-ea"/>
                <a:cs typeface="+mn-cs"/>
                <a:sym typeface="Arial"/>
              </a:defRPr>
            </a:pPr>
            <a:endParaRPr/>
          </a:p>
          <a:p>
            <a:pPr>
              <a:lnSpc>
                <a:spcPct val="90000"/>
              </a:lnSpc>
              <a:spcBef>
                <a:spcPts val="300"/>
              </a:spcBef>
              <a:tabLst>
                <a:tab pos="457200" algn="l"/>
              </a:tabLst>
              <a:defRPr sz="1600">
                <a:latin typeface="+mn-lt"/>
                <a:ea typeface="+mn-ea"/>
                <a:cs typeface="+mn-cs"/>
                <a:sym typeface="Arial"/>
              </a:defRPr>
            </a:pPr>
            <a:r>
              <a:t>I have also made use of DNA education websites </a:t>
            </a:r>
          </a:p>
          <a:p>
            <a:pPr>
              <a:lnSpc>
                <a:spcPct val="90000"/>
              </a:lnSpc>
              <a:tabLst>
                <a:tab pos="457200" algn="l"/>
              </a:tabLst>
              <a:defRPr sz="1600">
                <a:latin typeface="+mn-lt"/>
                <a:ea typeface="+mn-ea"/>
                <a:cs typeface="+mn-cs"/>
                <a:sym typeface="Arial"/>
              </a:defRPr>
            </a:pPr>
            <a:endParaRPr/>
          </a:p>
          <a:p>
            <a:pPr>
              <a:lnSpc>
                <a:spcPct val="90000"/>
              </a:lnSpc>
              <a:spcBef>
                <a:spcPts val="300"/>
              </a:spcBef>
              <a:tabLst>
                <a:tab pos="457200" algn="l"/>
              </a:tabLst>
              <a:defRPr sz="1600">
                <a:latin typeface="+mn-lt"/>
                <a:ea typeface="+mn-ea"/>
                <a:cs typeface="+mn-cs"/>
                <a:sym typeface="Arial"/>
              </a:defRPr>
            </a:pPr>
            <a:r>
              <a:t>	Particularly that of of the Dolan DNA Learning Center at Cold Spring Harbor Laboratory</a:t>
            </a:r>
          </a:p>
          <a:p>
            <a:pPr>
              <a:lnSpc>
                <a:spcPct val="90000"/>
              </a:lnSpc>
              <a:tabLst>
                <a:tab pos="457200" algn="l"/>
              </a:tabLst>
              <a:defRPr sz="1600">
                <a:latin typeface="+mn-lt"/>
                <a:ea typeface="+mn-ea"/>
                <a:cs typeface="+mn-cs"/>
                <a:sym typeface="Arial"/>
              </a:defRPr>
            </a:pPr>
            <a:endParaRPr/>
          </a:p>
          <a:p>
            <a:pPr>
              <a:lnSpc>
                <a:spcPct val="90000"/>
              </a:lnSpc>
              <a:tabLst>
                <a:tab pos="457200" algn="l"/>
              </a:tabLst>
              <a:defRPr sz="1600">
                <a:latin typeface="+mn-lt"/>
                <a:ea typeface="+mn-ea"/>
                <a:cs typeface="+mn-cs"/>
                <a:sym typeface="Arial"/>
              </a:defRPr>
            </a:pPr>
            <a:endParaRPr/>
          </a:p>
          <a:p>
            <a:pPr>
              <a:lnSpc>
                <a:spcPct val="90000"/>
              </a:lnSpc>
              <a:spcBef>
                <a:spcPts val="300"/>
              </a:spcBef>
              <a:tabLst>
                <a:tab pos="457200" algn="l"/>
              </a:tabLst>
              <a:defRPr sz="1600">
                <a:latin typeface="+mn-lt"/>
                <a:ea typeface="+mn-ea"/>
                <a:cs typeface="+mn-cs"/>
                <a:sym typeface="Arial"/>
              </a:defRPr>
            </a:pPr>
            <a:r>
              <a:t>And, finally, I have reviewed online lecture note sets prepared by other professors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84" name="Rectangle 2"/>
          <p:cNvSpPr txBox="1">
            <a:spLocks noGrp="1"/>
          </p:cNvSpPr>
          <p:nvPr>
            <p:ph type="title"/>
          </p:nvPr>
        </p:nvSpPr>
        <p:spPr>
          <a:xfrm>
            <a:off x="304800" y="76200"/>
            <a:ext cx="8534400" cy="838200"/>
          </a:xfrm>
          <a:prstGeom prst="rect">
            <a:avLst/>
          </a:prstGeom>
        </p:spPr>
        <p:txBody>
          <a:bodyPr/>
          <a:lstStyle>
            <a:lvl1pPr>
              <a:defRPr sz="2400"/>
            </a:lvl1pPr>
          </a:lstStyle>
          <a:p>
            <a:r>
              <a:t>With implications:</a:t>
            </a:r>
          </a:p>
        </p:txBody>
      </p:sp>
      <p:sp>
        <p:nvSpPr>
          <p:cNvPr id="585" name="Rectangle 3"/>
          <p:cNvSpPr txBox="1">
            <a:spLocks noGrp="1"/>
          </p:cNvSpPr>
          <p:nvPr>
            <p:ph type="body" idx="1"/>
          </p:nvPr>
        </p:nvSpPr>
        <p:spPr>
          <a:xfrm>
            <a:off x="190500" y="812800"/>
            <a:ext cx="8763000" cy="5598716"/>
          </a:xfrm>
          <a:prstGeom prst="rect">
            <a:avLst/>
          </a:prstGeom>
        </p:spPr>
        <p:txBody>
          <a:bodyPr/>
          <a:lstStyle/>
          <a:p>
            <a:pPr>
              <a:tabLst>
                <a:tab pos="457200" algn="l"/>
              </a:tabLst>
              <a:defRPr>
                <a:latin typeface="+mn-lt"/>
                <a:ea typeface="+mn-ea"/>
                <a:cs typeface="+mn-cs"/>
                <a:sym typeface="Arial"/>
              </a:defRPr>
            </a:pPr>
            <a:r>
              <a:t>In a </a:t>
            </a:r>
            <a:r>
              <a:rPr b="1"/>
              <a:t>single individual</a:t>
            </a:r>
            <a:r>
              <a:t>, for a given gene / locus on genome:</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Individual has </a:t>
            </a:r>
            <a:r>
              <a:rPr b="1">
                <a:solidFill>
                  <a:srgbClr val="FFCC00"/>
                </a:solidFill>
              </a:rPr>
              <a:t>1 allele</a:t>
            </a:r>
            <a:r>
              <a:t> (DNA at that locus on chromosome pairs is identical) </a:t>
            </a:r>
          </a:p>
          <a:p>
            <a:pPr>
              <a:tabLst>
                <a:tab pos="457200" algn="l"/>
              </a:tabLst>
              <a:defRPr sz="1000">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OR</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Individual has </a:t>
            </a:r>
            <a:r>
              <a:rPr b="1">
                <a:solidFill>
                  <a:srgbClr val="FFCC00"/>
                </a:solidFill>
              </a:rPr>
              <a:t>2 alleles</a:t>
            </a:r>
            <a:r>
              <a:t> (DNA at that locus on chromosome pairs is different)</a:t>
            </a:r>
          </a:p>
          <a:p>
            <a:pPr>
              <a:spcBef>
                <a:spcPts val="300"/>
              </a:spcBef>
              <a:tabLst>
                <a:tab pos="457200" algn="l"/>
              </a:tabLst>
              <a:defRPr sz="1600">
                <a:latin typeface="+mn-lt"/>
                <a:ea typeface="+mn-ea"/>
                <a:cs typeface="+mn-cs"/>
                <a:sym typeface="Arial"/>
              </a:defRPr>
            </a:pPr>
            <a:r>
              <a:t>	</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a:latin typeface="+mn-lt"/>
                <a:ea typeface="+mn-ea"/>
                <a:cs typeface="+mn-cs"/>
                <a:sym typeface="Arial"/>
              </a:defRPr>
            </a:pPr>
            <a:r>
              <a:t>In </a:t>
            </a:r>
            <a:r>
              <a:rPr b="1"/>
              <a:t>population</a:t>
            </a:r>
            <a:r>
              <a:t>, for given gene / locus on genome:</a:t>
            </a:r>
          </a:p>
          <a:p>
            <a:pPr>
              <a:tabLst>
                <a:tab pos="457200" algn="l"/>
              </a:tabLst>
              <a:defRPr>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There can be (and almost certainly will be) </a:t>
            </a:r>
            <a:r>
              <a:rPr b="1">
                <a:solidFill>
                  <a:srgbClr val="FFCC00"/>
                </a:solidFill>
              </a:rPr>
              <a:t>MANY alleles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Multiplicity of variations at specific site is key to PCR fingerprinting technique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88" name="Rectangle 2"/>
          <p:cNvSpPr txBox="1">
            <a:spLocks noGrp="1"/>
          </p:cNvSpPr>
          <p:nvPr>
            <p:ph type="title"/>
          </p:nvPr>
        </p:nvSpPr>
        <p:spPr>
          <a:xfrm>
            <a:off x="304800" y="76200"/>
            <a:ext cx="8534400" cy="838200"/>
          </a:xfrm>
          <a:prstGeom prst="rect">
            <a:avLst/>
          </a:prstGeom>
        </p:spPr>
        <p:txBody>
          <a:bodyPr/>
          <a:lstStyle>
            <a:lvl1pPr>
              <a:defRPr sz="2400"/>
            </a:lvl1pPr>
          </a:lstStyle>
          <a:p>
            <a:r>
              <a:t>But this leads to a relevant question:</a:t>
            </a:r>
          </a:p>
        </p:txBody>
      </p:sp>
      <p:sp>
        <p:nvSpPr>
          <p:cNvPr id="589" name="Rectangle 3"/>
          <p:cNvSpPr txBox="1">
            <a:spLocks noGrp="1"/>
          </p:cNvSpPr>
          <p:nvPr>
            <p:ph type="body" idx="1"/>
          </p:nvPr>
        </p:nvSpPr>
        <p:spPr>
          <a:xfrm>
            <a:off x="228600" y="990600"/>
            <a:ext cx="8763000" cy="5185668"/>
          </a:xfrm>
          <a:prstGeom prst="rect">
            <a:avLst/>
          </a:prstGeom>
        </p:spPr>
        <p:txBody>
          <a:bodyPr/>
          <a:lstStyle/>
          <a:p>
            <a:pPr>
              <a:spcBef>
                <a:spcPts val="300"/>
              </a:spcBef>
              <a:tabLst>
                <a:tab pos="457200" algn="l"/>
              </a:tabLst>
              <a:defRPr sz="1600">
                <a:latin typeface="+mn-lt"/>
                <a:ea typeface="+mn-ea"/>
                <a:cs typeface="+mn-cs"/>
                <a:sym typeface="Arial"/>
              </a:defRPr>
            </a:pPr>
            <a:r>
              <a:t>If each of our parents had two examples of every gene (identical or non-identical)</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How does child of two parents avoid having four examples?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Reduction process occurs in formation of reproductive ovum and sperm cells (“gametes”):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Normal cells have two examples of every gene / DNA segment = “diploid”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Reproductive cells have one example of every gene / DNA segment = “haploid”</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Process by which diploid cellular DNA is reduced to haploid gamete DNA is called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b="1">
                <a:solidFill>
                  <a:srgbClr val="FFCC00"/>
                </a:solidFill>
              </a:rPr>
              <a:t>Recombination:</a:t>
            </a:r>
            <a:r>
              <a:t> Process by which two DNA strands =&gt; one hybrid strand</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It’s a mix and match process with many variations: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1"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92" name="Rectangle 2"/>
          <p:cNvSpPr txBox="1">
            <a:spLocks noGrp="1"/>
          </p:cNvSpPr>
          <p:nvPr>
            <p:ph type="title"/>
          </p:nvPr>
        </p:nvSpPr>
        <p:spPr>
          <a:xfrm>
            <a:off x="304800" y="76200"/>
            <a:ext cx="8534400" cy="609600"/>
          </a:xfrm>
          <a:prstGeom prst="rect">
            <a:avLst/>
          </a:prstGeom>
        </p:spPr>
        <p:txBody>
          <a:bodyPr/>
          <a:lstStyle>
            <a:lvl1pPr>
              <a:defRPr sz="2400"/>
            </a:lvl1pPr>
          </a:lstStyle>
          <a:p>
            <a:r>
              <a:t>Inner workings of one DNA recombination process:</a:t>
            </a:r>
          </a:p>
        </p:txBody>
      </p:sp>
      <p:sp>
        <p:nvSpPr>
          <p:cNvPr id="593" name="Rectangle 3"/>
          <p:cNvSpPr txBox="1">
            <a:spLocks noGrp="1"/>
          </p:cNvSpPr>
          <p:nvPr>
            <p:ph type="body" idx="1"/>
          </p:nvPr>
        </p:nvSpPr>
        <p:spPr>
          <a:xfrm>
            <a:off x="3733800" y="762000"/>
            <a:ext cx="5257800" cy="6143179"/>
          </a:xfrm>
          <a:prstGeom prst="rect">
            <a:avLst/>
          </a:prstGeom>
        </p:spPr>
        <p:txBody>
          <a:bodyPr/>
          <a:lstStyle/>
          <a:p>
            <a:pPr>
              <a:spcBef>
                <a:spcPts val="300"/>
              </a:spcBef>
              <a:tabLst>
                <a:tab pos="457200" algn="l"/>
              </a:tabLst>
              <a:defRPr sz="1600">
                <a:latin typeface="+mn-lt"/>
                <a:ea typeface="+mn-ea"/>
                <a:cs typeface="+mn-cs"/>
                <a:sym typeface="Arial"/>
              </a:defRPr>
            </a:pPr>
            <a:r>
              <a:t>Paternal DNA helix (green) cut at one point</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Strands partially decompose, revealing base coding</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Where matches, end of one strand can insert itself into maternal helix.  Then:</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1) Inserted segment can extend on its 3’ end, further driving maternal strands apart</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2) “Orphaned” maternal segment can then join with other    complementary segment of other paternal strand</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Ultimately yielding two helices, each containing sections of paternal and maternal DNA</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Note: For this to work well, has to start in regions where helices are almost identical: </a:t>
            </a:r>
            <a:r>
              <a:rPr>
                <a:solidFill>
                  <a:srgbClr val="FBCC16"/>
                </a:solidFill>
              </a:rPr>
              <a:t>Can thus begin in the </a:t>
            </a:r>
            <a:r>
              <a:rPr u="sng">
                <a:solidFill>
                  <a:srgbClr val="FBCC16"/>
                </a:solidFill>
              </a:rPr>
              <a:t>middle</a:t>
            </a:r>
            <a:r>
              <a:rPr>
                <a:solidFill>
                  <a:srgbClr val="FBCC16"/>
                </a:solidFill>
              </a:rPr>
              <a:t> of a protein encoding sequence (i.e. a gene)!</a:t>
            </a:r>
          </a:p>
        </p:txBody>
      </p:sp>
      <p:pic>
        <p:nvPicPr>
          <p:cNvPr id="594" name="Picture 2" descr="Picture 2"/>
          <p:cNvPicPr>
            <a:picLocks noChangeAspect="1"/>
          </p:cNvPicPr>
          <p:nvPr/>
        </p:nvPicPr>
        <p:blipFill>
          <a:blip r:embed="rId2">
            <a:extLst/>
          </a:blip>
          <a:stretch>
            <a:fillRect/>
          </a:stretch>
        </p:blipFill>
        <p:spPr>
          <a:xfrm>
            <a:off x="304800" y="685800"/>
            <a:ext cx="3276600" cy="5643563"/>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 name="Footer Placeholder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597" name="Rectangle 2"/>
          <p:cNvSpPr txBox="1">
            <a:spLocks noGrp="1"/>
          </p:cNvSpPr>
          <p:nvPr>
            <p:ph type="title"/>
          </p:nvPr>
        </p:nvSpPr>
        <p:spPr>
          <a:xfrm>
            <a:off x="304800" y="76200"/>
            <a:ext cx="8534400" cy="609600"/>
          </a:xfrm>
          <a:prstGeom prst="rect">
            <a:avLst/>
          </a:prstGeom>
        </p:spPr>
        <p:txBody>
          <a:bodyPr/>
          <a:lstStyle>
            <a:lvl1pPr>
              <a:defRPr sz="2400"/>
            </a:lvl1pPr>
          </a:lstStyle>
          <a:p>
            <a:r>
              <a:t>Plus even weirder schemes:</a:t>
            </a:r>
          </a:p>
        </p:txBody>
      </p:sp>
      <p:pic>
        <p:nvPicPr>
          <p:cNvPr id="598" name="Picture 5" descr="Picture 5"/>
          <p:cNvPicPr>
            <a:picLocks noChangeAspect="1"/>
          </p:cNvPicPr>
          <p:nvPr/>
        </p:nvPicPr>
        <p:blipFill>
          <a:blip r:embed="rId2">
            <a:extLst/>
          </a:blip>
          <a:stretch>
            <a:fillRect/>
          </a:stretch>
        </p:blipFill>
        <p:spPr>
          <a:xfrm>
            <a:off x="1143000" y="762000"/>
            <a:ext cx="6815139" cy="4800600"/>
          </a:xfrm>
          <a:prstGeom prst="rect">
            <a:avLst/>
          </a:prstGeom>
          <a:ln w="12700">
            <a:miter lim="400000"/>
          </a:ln>
        </p:spPr>
      </p:pic>
      <p:sp>
        <p:nvSpPr>
          <p:cNvPr id="599" name="Rectangle 7"/>
          <p:cNvSpPr txBox="1"/>
          <p:nvPr/>
        </p:nvSpPr>
        <p:spPr>
          <a:xfrm>
            <a:off x="685800" y="5715000"/>
            <a:ext cx="8001000" cy="754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200"/>
              </a:spcBef>
              <a:tabLst>
                <a:tab pos="457200" algn="l"/>
              </a:tabLst>
              <a:defRPr sz="1200" b="0">
                <a:solidFill>
                  <a:srgbClr val="FFFFFF"/>
                </a:solidFill>
                <a:effectLst>
                  <a:outerShdw blurRad="38100" dist="38100" dir="2700000" rotWithShape="0">
                    <a:srgbClr val="000000"/>
                  </a:outerShdw>
                </a:effectLst>
                <a:latin typeface="+mn-lt"/>
                <a:ea typeface="+mn-ea"/>
                <a:cs typeface="+mn-cs"/>
                <a:sym typeface="Arial"/>
              </a:defRPr>
            </a:lvl1pPr>
          </a:lstStyle>
          <a:p>
            <a:r>
              <a:t>From online lecture notes entitled “Introduction of DNA Recombination” by Haoran Zhang, Department of Chemical &amp; Biological Engineering Tufts University</a:t>
            </a:r>
            <a:endParaRPr sz="1600"/>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602" name="Rectangle 2"/>
          <p:cNvSpPr txBox="1">
            <a:spLocks noGrp="1"/>
          </p:cNvSpPr>
          <p:nvPr>
            <p:ph type="title"/>
          </p:nvPr>
        </p:nvSpPr>
        <p:spPr>
          <a:xfrm>
            <a:off x="304800" y="76200"/>
            <a:ext cx="8534400" cy="533400"/>
          </a:xfrm>
          <a:prstGeom prst="rect">
            <a:avLst/>
          </a:prstGeom>
        </p:spPr>
        <p:txBody>
          <a:bodyPr/>
          <a:lstStyle>
            <a:lvl1pPr>
              <a:defRPr sz="2400"/>
            </a:lvl1pPr>
          </a:lstStyle>
          <a:p>
            <a:r>
              <a:t>Relevance to PCR DNA fingerprinting?</a:t>
            </a:r>
          </a:p>
        </p:txBody>
      </p:sp>
      <p:sp>
        <p:nvSpPr>
          <p:cNvPr id="603" name="Rectangle 3"/>
          <p:cNvSpPr txBox="1">
            <a:spLocks noGrp="1"/>
          </p:cNvSpPr>
          <p:nvPr>
            <p:ph type="body" idx="1"/>
          </p:nvPr>
        </p:nvSpPr>
        <p:spPr>
          <a:xfrm>
            <a:off x="228600" y="838200"/>
            <a:ext cx="8763000" cy="5656511"/>
          </a:xfrm>
          <a:prstGeom prst="rect">
            <a:avLst/>
          </a:prstGeom>
        </p:spPr>
        <p:txBody>
          <a:bodyPr/>
          <a:lstStyle/>
          <a:p>
            <a:pPr>
              <a:tabLst>
                <a:tab pos="457200" algn="l"/>
              </a:tabLst>
              <a:defRPr>
                <a:latin typeface="+mn-lt"/>
                <a:ea typeface="+mn-ea"/>
                <a:cs typeface="+mn-cs"/>
                <a:sym typeface="Arial"/>
              </a:defRPr>
            </a:pPr>
            <a:r>
              <a:t>“Mistakes” can be made during the above recombination processes:</a:t>
            </a:r>
            <a:endParaRPr sz="1600"/>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Genes OR arbitrary sections of DNA can be </a:t>
            </a:r>
            <a:r>
              <a:rPr u="sng">
                <a:solidFill>
                  <a:srgbClr val="FBCC16"/>
                </a:solidFill>
              </a:rPr>
              <a:t>duplicated</a:t>
            </a:r>
            <a:r>
              <a:rPr>
                <a:solidFill>
                  <a:srgbClr val="FFFF00"/>
                </a:solidFill>
              </a:rPr>
              <a:t> </a:t>
            </a:r>
            <a:r>
              <a:t>on a given strand</a:t>
            </a:r>
          </a:p>
          <a:p>
            <a:pPr>
              <a:tabLst>
                <a:tab pos="457200" algn="l"/>
              </a:tabLst>
              <a:defRPr sz="7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Genes or DNA sections can be </a:t>
            </a:r>
            <a:r>
              <a:rPr u="sng">
                <a:solidFill>
                  <a:srgbClr val="FBCC16"/>
                </a:solidFill>
              </a:rPr>
              <a:t>shifted</a:t>
            </a:r>
            <a:r>
              <a:t> from normal location to new location (locus)</a:t>
            </a:r>
          </a:p>
          <a:p>
            <a:pPr>
              <a:tabLst>
                <a:tab pos="457200" algn="l"/>
              </a:tabLst>
              <a:defRPr sz="1600">
                <a:latin typeface="+mn-lt"/>
                <a:ea typeface="+mn-ea"/>
                <a:cs typeface="+mn-cs"/>
                <a:sym typeface="Arial"/>
              </a:defRPr>
            </a:pPr>
            <a:endParaRPr/>
          </a:p>
          <a:p>
            <a:pPr>
              <a:tabLst>
                <a:tab pos="457200" algn="l"/>
              </a:tabLst>
              <a:defRPr>
                <a:latin typeface="+mn-lt"/>
                <a:ea typeface="+mn-ea"/>
                <a:cs typeface="+mn-cs"/>
                <a:sym typeface="Arial"/>
              </a:defRPr>
            </a:pPr>
            <a:r>
              <a:t>These “mistakes” may actually offer an evolutionary advantage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Simple mutation of a gene is a gamble: May help, may hurt</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if gene is first duplicated, and one copy then mutates, still have a backup copy</a:t>
            </a:r>
          </a:p>
          <a:p>
            <a:pPr>
              <a:tabLst>
                <a:tab pos="457200" algn="l"/>
              </a:tabLst>
              <a:defRPr sz="700">
                <a:latin typeface="+mn-lt"/>
                <a:ea typeface="+mn-ea"/>
                <a:cs typeface="+mn-cs"/>
                <a:sym typeface="Arial"/>
              </a:defRPr>
            </a:pPr>
            <a:endParaRPr/>
          </a:p>
          <a:p>
            <a:pPr>
              <a:tabLst>
                <a:tab pos="457200" algn="l"/>
              </a:tabLst>
              <a:defRPr>
                <a:latin typeface="+mn-lt"/>
                <a:ea typeface="+mn-ea"/>
                <a:cs typeface="+mn-cs"/>
                <a:sym typeface="Arial"/>
              </a:defRPr>
            </a:pPr>
            <a:r>
              <a:t>		</a:t>
            </a:r>
            <a:r>
              <a:rPr sz="1600"/>
              <a:t>So if that gene a created critical enzyme, that enzyme will still be produced!</a:t>
            </a:r>
          </a:p>
          <a:p>
            <a:pPr>
              <a:tabLst>
                <a:tab pos="457200" algn="l"/>
              </a:tabLst>
              <a:defRPr>
                <a:latin typeface="+mn-lt"/>
                <a:ea typeface="+mn-ea"/>
                <a:cs typeface="+mn-cs"/>
                <a:sym typeface="Arial"/>
              </a:defRPr>
            </a:pPr>
            <a:endParaRPr sz="1600"/>
          </a:p>
          <a:p>
            <a:pPr>
              <a:tabLst>
                <a:tab pos="457200" algn="l"/>
              </a:tabLst>
              <a:defRPr>
                <a:latin typeface="+mn-lt"/>
                <a:ea typeface="+mn-ea"/>
                <a:cs typeface="+mn-cs"/>
                <a:sym typeface="Arial"/>
              </a:defRPr>
            </a:pPr>
            <a:r>
              <a:t>This process may also have opened the door to epigenetics: </a:t>
            </a:r>
          </a:p>
          <a:p>
            <a:pPr>
              <a:tabLst>
                <a:tab pos="457200" algn="l"/>
              </a:tabLst>
              <a:defRPr sz="800">
                <a:latin typeface="+mn-lt"/>
                <a:ea typeface="+mn-ea"/>
                <a:cs typeface="+mn-cs"/>
                <a:sym typeface="Arial"/>
              </a:defRPr>
            </a:pPr>
            <a:endParaRPr/>
          </a:p>
          <a:p>
            <a:pPr>
              <a:tabLst>
                <a:tab pos="457200" algn="l"/>
              </a:tabLst>
              <a:defRPr>
                <a:latin typeface="+mn-lt"/>
                <a:ea typeface="+mn-ea"/>
                <a:cs typeface="+mn-cs"/>
                <a:sym typeface="Arial"/>
              </a:defRPr>
            </a:pPr>
            <a:r>
              <a:t>	</a:t>
            </a:r>
            <a:r>
              <a:rPr sz="1600"/>
              <a:t>By providing genome with “alternate recipes” applicable in different environments</a:t>
            </a:r>
          </a:p>
          <a:p>
            <a:pPr>
              <a:tabLst>
                <a:tab pos="457200" algn="l"/>
              </a:tabLst>
              <a:defRPr>
                <a:latin typeface="+mn-lt"/>
                <a:ea typeface="+mn-ea"/>
                <a:cs typeface="+mn-cs"/>
                <a:sym typeface="Arial"/>
              </a:defRPr>
            </a:pPr>
            <a:endParaRPr sz="1600"/>
          </a:p>
          <a:p>
            <a:pPr>
              <a:tabLst>
                <a:tab pos="457200" algn="l"/>
              </a:tabLst>
              <a:defRPr>
                <a:latin typeface="+mn-lt"/>
                <a:ea typeface="+mn-ea"/>
                <a:cs typeface="+mn-cs"/>
                <a:sym typeface="Arial"/>
              </a:defRPr>
            </a:pPr>
            <a:r>
              <a:t>There is evidence that ENTIRE length of genome was duplicated once or twice!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606" name="Rectangle 2"/>
          <p:cNvSpPr txBox="1">
            <a:spLocks noGrp="1"/>
          </p:cNvSpPr>
          <p:nvPr>
            <p:ph type="title"/>
          </p:nvPr>
        </p:nvSpPr>
        <p:spPr>
          <a:xfrm>
            <a:off x="304800" y="228600"/>
            <a:ext cx="8534400" cy="533400"/>
          </a:xfrm>
          <a:prstGeom prst="rect">
            <a:avLst/>
          </a:prstGeom>
        </p:spPr>
        <p:txBody>
          <a:bodyPr/>
          <a:lstStyle>
            <a:lvl1pPr>
              <a:defRPr sz="2400"/>
            </a:lvl1pPr>
          </a:lstStyle>
          <a:p>
            <a:r>
              <a:t>Time out: Does this all begin to sound a little disorganized?</a:t>
            </a:r>
          </a:p>
        </p:txBody>
      </p:sp>
      <p:sp>
        <p:nvSpPr>
          <p:cNvPr id="607" name="Rectangle 5"/>
          <p:cNvSpPr txBox="1"/>
          <p:nvPr/>
        </p:nvSpPr>
        <p:spPr>
          <a:xfrm>
            <a:off x="381000" y="990600"/>
            <a:ext cx="8534400" cy="54855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400"/>
              </a:spcBef>
              <a:defRPr sz="2000" b="0">
                <a:solidFill>
                  <a:srgbClr val="D9A900"/>
                </a:solidFill>
                <a:effectLst>
                  <a:outerShdw blurRad="38100" dist="38100" dir="2700000" rotWithShape="0">
                    <a:srgbClr val="000000"/>
                  </a:outerShdw>
                </a:effectLst>
                <a:latin typeface="+mn-lt"/>
                <a:ea typeface="+mn-ea"/>
                <a:cs typeface="+mn-cs"/>
                <a:sym typeface="Arial"/>
              </a:defRPr>
            </a:pPr>
            <a:r>
              <a:t>From the Albert text on molecular cell biology (p. 206):</a:t>
            </a:r>
            <a:endParaRPr>
              <a:solidFill>
                <a:srgbClr val="CC3300"/>
              </a:solidFill>
            </a:endParaRPr>
          </a:p>
          <a:p>
            <a:pPr algn="l">
              <a:spcBef>
                <a:spcPts val="600"/>
              </a:spcBef>
              <a:defRPr sz="18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The human genome seems to be in an alarming state of disarray.  As one commentator described our genome: </a:t>
            </a:r>
            <a:endParaRPr>
              <a:solidFill>
                <a:srgbClr val="CC3300"/>
              </a:solidFill>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“In some ways it may resemble your garage / bedroom / refrigerator / life: </a:t>
            </a:r>
            <a:endParaRPr>
              <a:solidFill>
                <a:srgbClr val="CC3300"/>
              </a:solidFill>
            </a:endParaRPr>
          </a:p>
          <a:p>
            <a:pPr algn="l">
              <a:spcBef>
                <a:spcPts val="600"/>
              </a:spcBef>
              <a:defRPr sz="8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highly individualistic, but unkempt; </a:t>
            </a:r>
            <a:endParaRPr>
              <a:solidFill>
                <a:srgbClr val="CC3300"/>
              </a:solidFill>
            </a:endParaRPr>
          </a:p>
          <a:p>
            <a:pPr algn="l">
              <a:spcBef>
                <a:spcPts val="600"/>
              </a:spcBef>
              <a:defRPr sz="8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little evidence of organization; </a:t>
            </a:r>
            <a:endParaRPr>
              <a:solidFill>
                <a:srgbClr val="CC3300"/>
              </a:solidFill>
            </a:endParaRPr>
          </a:p>
          <a:p>
            <a:pPr algn="l">
              <a:spcBef>
                <a:spcPts val="600"/>
              </a:spcBef>
              <a:defRPr sz="8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much accumulated clutter (referred to by the uninitiated as ‘junk’); </a:t>
            </a:r>
            <a:endParaRPr>
              <a:solidFill>
                <a:srgbClr val="CC3300"/>
              </a:solidFill>
            </a:endParaRPr>
          </a:p>
          <a:p>
            <a:pPr algn="l">
              <a:spcBef>
                <a:spcPts val="600"/>
              </a:spcBef>
              <a:defRPr sz="8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virtually nothing ever discarded;</a:t>
            </a:r>
            <a:endParaRPr>
              <a:solidFill>
                <a:srgbClr val="CC3300"/>
              </a:solidFill>
            </a:endParaRPr>
          </a:p>
          <a:p>
            <a:pPr algn="l">
              <a:spcBef>
                <a:spcPts val="600"/>
              </a:spcBef>
              <a:defRPr sz="9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and the few patently valuable items indiscriminatingly, apparently carelessly, scattered throughout.” </a:t>
            </a:r>
            <a:endParaRPr>
              <a:solidFill>
                <a:srgbClr val="CC3300"/>
              </a:solidFill>
            </a:endParaRPr>
          </a:p>
          <a:p>
            <a:pPr algn="l">
              <a:spcBef>
                <a:spcPts val="600"/>
              </a:spcBef>
              <a:defRPr sz="18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400"/>
              </a:spcBef>
              <a:defRPr sz="1800" b="0">
                <a:solidFill>
                  <a:srgbClr val="D9A900"/>
                </a:solidFill>
                <a:effectLst>
                  <a:outerShdw blurRad="38100" dist="38100" dir="2700000" rotWithShape="0">
                    <a:srgbClr val="000000"/>
                  </a:outerShdw>
                </a:effectLst>
                <a:latin typeface="+mn-lt"/>
                <a:ea typeface="+mn-ea"/>
                <a:cs typeface="+mn-cs"/>
                <a:sym typeface="Arial"/>
              </a:defRPr>
            </a:pPr>
            <a:r>
              <a:t>So, accepting this haphazard organization and moving on: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610" name="Rectangle 2"/>
          <p:cNvSpPr txBox="1">
            <a:spLocks noGrp="1"/>
          </p:cNvSpPr>
          <p:nvPr>
            <p:ph type="title"/>
          </p:nvPr>
        </p:nvSpPr>
        <p:spPr>
          <a:xfrm>
            <a:off x="304800" y="76200"/>
            <a:ext cx="8534400" cy="533400"/>
          </a:xfrm>
          <a:prstGeom prst="rect">
            <a:avLst/>
          </a:prstGeom>
        </p:spPr>
        <p:txBody>
          <a:bodyPr/>
          <a:lstStyle>
            <a:lvl1pPr>
              <a:defRPr sz="2400"/>
            </a:lvl1pPr>
          </a:lstStyle>
          <a:p>
            <a:r>
              <a:t>Impact on DNA structure:</a:t>
            </a:r>
          </a:p>
        </p:txBody>
      </p:sp>
      <p:sp>
        <p:nvSpPr>
          <p:cNvPr id="611" name="Rectangle 3"/>
          <p:cNvSpPr txBox="1">
            <a:spLocks noGrp="1"/>
          </p:cNvSpPr>
          <p:nvPr>
            <p:ph type="body" idx="1"/>
          </p:nvPr>
        </p:nvSpPr>
        <p:spPr>
          <a:xfrm>
            <a:off x="228600" y="685800"/>
            <a:ext cx="8763000" cy="5047457"/>
          </a:xfrm>
          <a:prstGeom prst="rect">
            <a:avLst/>
          </a:prstGeom>
        </p:spPr>
        <p:txBody>
          <a:bodyPr/>
          <a:lstStyle/>
          <a:p>
            <a:pPr>
              <a:tabLst>
                <a:tab pos="457200" algn="l"/>
              </a:tabLst>
              <a:defRPr>
                <a:latin typeface="+mn-lt"/>
                <a:ea typeface="+mn-ea"/>
                <a:cs typeface="+mn-cs"/>
                <a:sym typeface="Arial"/>
              </a:defRPr>
            </a:pPr>
            <a:r>
              <a:t>“Mistakes” in protein encoding (or controlling) DNA may yield non-viable embryo</a:t>
            </a:r>
          </a:p>
          <a:p>
            <a:pPr>
              <a:tabLst>
                <a:tab pos="457200" algn="l"/>
              </a:tabLst>
              <a:defRPr sz="800">
                <a:latin typeface="+mn-lt"/>
                <a:ea typeface="+mn-ea"/>
                <a:cs typeface="+mn-cs"/>
                <a:sym typeface="Arial"/>
              </a:defRPr>
            </a:pPr>
            <a:endParaRPr/>
          </a:p>
          <a:p>
            <a:pPr>
              <a:tabLst>
                <a:tab pos="457200" algn="l"/>
              </a:tabLst>
              <a:defRPr>
                <a:latin typeface="+mn-lt"/>
                <a:ea typeface="+mn-ea"/>
                <a:cs typeface="+mn-cs"/>
                <a:sym typeface="Arial"/>
              </a:defRPr>
            </a:pPr>
            <a:r>
              <a:t>	</a:t>
            </a:r>
            <a:r>
              <a:rPr sz="1600"/>
              <a:t>So most of these errors will not propagate</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Protein encoding/controlling DNA is thus </a:t>
            </a:r>
            <a:r>
              <a:rPr>
                <a:solidFill>
                  <a:srgbClr val="FBCC16"/>
                </a:solidFill>
              </a:rPr>
              <a:t>“strongly conserved”</a:t>
            </a:r>
          </a:p>
          <a:p>
            <a:pPr>
              <a:tabLst>
                <a:tab pos="457200" algn="l"/>
              </a:tabLst>
              <a:defRPr sz="1100">
                <a:solidFill>
                  <a:srgbClr val="FFFF00"/>
                </a:solidFill>
                <a:latin typeface="+mn-lt"/>
                <a:ea typeface="+mn-ea"/>
                <a:cs typeface="+mn-cs"/>
                <a:sym typeface="Arial"/>
              </a:defRPr>
            </a:pPr>
            <a:endParaRPr/>
          </a:p>
          <a:p>
            <a:pPr>
              <a:spcBef>
                <a:spcPts val="300"/>
              </a:spcBef>
              <a:tabLst>
                <a:tab pos="457200" algn="l"/>
              </a:tabLst>
              <a:defRPr sz="1600">
                <a:solidFill>
                  <a:srgbClr val="FFFF00"/>
                </a:solidFill>
                <a:latin typeface="+mn-lt"/>
                <a:ea typeface="+mn-ea"/>
                <a:cs typeface="+mn-cs"/>
                <a:sym typeface="Arial"/>
              </a:defRPr>
            </a:pPr>
            <a:r>
              <a:t>			</a:t>
            </a:r>
            <a:r>
              <a:rPr>
                <a:solidFill>
                  <a:srgbClr val="FFFFFF"/>
                </a:solidFill>
              </a:rPr>
              <a:t>And subject to the least variation between individuals</a:t>
            </a: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r>
              <a:t>But errors in non-protein encoding/controlling regions may cause no problems</a:t>
            </a:r>
          </a:p>
          <a:p>
            <a:pPr>
              <a:tabLst>
                <a:tab pos="457200" algn="l"/>
              </a:tabLst>
              <a:defRPr sz="2000">
                <a:latin typeface="+mn-lt"/>
                <a:ea typeface="+mn-ea"/>
                <a:cs typeface="+mn-cs"/>
                <a:sym typeface="Arial"/>
              </a:defRPr>
            </a:pPr>
            <a:endParaRPr/>
          </a:p>
          <a:p>
            <a:pPr>
              <a:tabLst>
                <a:tab pos="457200" algn="l"/>
              </a:tabLst>
              <a:defRPr>
                <a:latin typeface="+mn-lt"/>
                <a:ea typeface="+mn-ea"/>
                <a:cs typeface="+mn-cs"/>
                <a:sym typeface="Arial"/>
              </a:defRPr>
            </a:pPr>
            <a:r>
              <a:t>So the these errors can accumulate leading to stretches of DNA called:</a:t>
            </a:r>
            <a:endParaRPr sz="1600"/>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b="1">
                <a:solidFill>
                  <a:srgbClr val="FFCC00"/>
                </a:solidFill>
              </a:rPr>
              <a:t>Markers</a:t>
            </a:r>
            <a:r>
              <a:t> = Points (loci) on the genome with well-known repetitive structures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Within a given marker, structure is identical or strongly similar, between individuals</a:t>
            </a:r>
          </a:p>
        </p:txBody>
      </p:sp>
      <p:grpSp>
        <p:nvGrpSpPr>
          <p:cNvPr id="635" name="Group 28"/>
          <p:cNvGrpSpPr/>
          <p:nvPr/>
        </p:nvGrpSpPr>
        <p:grpSpPr>
          <a:xfrm>
            <a:off x="1929788" y="5210527"/>
            <a:ext cx="4885533" cy="983546"/>
            <a:chOff x="0" y="0"/>
            <a:chExt cx="4885531" cy="983544"/>
          </a:xfrm>
        </p:grpSpPr>
        <p:sp>
          <p:nvSpPr>
            <p:cNvPr id="612" name="Freeform 5"/>
            <p:cNvSpPr/>
            <p:nvPr/>
          </p:nvSpPr>
          <p:spPr>
            <a:xfrm>
              <a:off x="0" y="0"/>
              <a:ext cx="4885532" cy="983545"/>
            </a:xfrm>
            <a:custGeom>
              <a:avLst/>
              <a:gdLst/>
              <a:ahLst/>
              <a:cxnLst>
                <a:cxn ang="0">
                  <a:pos x="wd2" y="hd2"/>
                </a:cxn>
                <a:cxn ang="5400000">
                  <a:pos x="wd2" y="hd2"/>
                </a:cxn>
                <a:cxn ang="10800000">
                  <a:pos x="wd2" y="hd2"/>
                </a:cxn>
                <a:cxn ang="16200000">
                  <a:pos x="wd2" y="hd2"/>
                </a:cxn>
              </a:cxnLst>
              <a:rect l="0" t="0" r="r" b="b"/>
              <a:pathLst>
                <a:path w="20670" h="20400" extrusionOk="0">
                  <a:moveTo>
                    <a:pt x="1090" y="480"/>
                  </a:moveTo>
                  <a:cubicBezTo>
                    <a:pt x="4400" y="480"/>
                    <a:pt x="7709" y="480"/>
                    <a:pt x="10777" y="480"/>
                  </a:cubicBezTo>
                  <a:cubicBezTo>
                    <a:pt x="13844" y="480"/>
                    <a:pt x="18041" y="-600"/>
                    <a:pt x="19494" y="480"/>
                  </a:cubicBezTo>
                  <a:cubicBezTo>
                    <a:pt x="20947" y="1560"/>
                    <a:pt x="21173" y="5880"/>
                    <a:pt x="19494" y="6960"/>
                  </a:cubicBezTo>
                  <a:cubicBezTo>
                    <a:pt x="17815" y="8040"/>
                    <a:pt x="12488" y="6960"/>
                    <a:pt x="9421" y="6960"/>
                  </a:cubicBezTo>
                  <a:cubicBezTo>
                    <a:pt x="6353" y="6960"/>
                    <a:pt x="2479" y="5880"/>
                    <a:pt x="1090" y="6960"/>
                  </a:cubicBezTo>
                  <a:cubicBezTo>
                    <a:pt x="-298" y="8040"/>
                    <a:pt x="-427" y="12360"/>
                    <a:pt x="1090" y="13440"/>
                  </a:cubicBezTo>
                  <a:cubicBezTo>
                    <a:pt x="2608" y="14520"/>
                    <a:pt x="7128" y="13440"/>
                    <a:pt x="10195" y="13440"/>
                  </a:cubicBezTo>
                  <a:cubicBezTo>
                    <a:pt x="13263" y="13440"/>
                    <a:pt x="17944" y="12360"/>
                    <a:pt x="19494" y="13440"/>
                  </a:cubicBezTo>
                  <a:cubicBezTo>
                    <a:pt x="21044" y="14520"/>
                    <a:pt x="21044" y="18840"/>
                    <a:pt x="19494" y="19920"/>
                  </a:cubicBezTo>
                  <a:cubicBezTo>
                    <a:pt x="17944" y="21000"/>
                    <a:pt x="13263" y="19920"/>
                    <a:pt x="10195" y="19920"/>
                  </a:cubicBezTo>
                  <a:cubicBezTo>
                    <a:pt x="7128" y="19920"/>
                    <a:pt x="4109" y="19920"/>
                    <a:pt x="1090" y="19920"/>
                  </a:cubicBezTo>
                </a:path>
              </a:pathLst>
            </a:custGeom>
            <a:noFill/>
            <a:ln w="381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613" name="Line 6"/>
            <p:cNvSpPr/>
            <p:nvPr/>
          </p:nvSpPr>
          <p:spPr>
            <a:xfrm>
              <a:off x="768347" y="22311"/>
              <a:ext cx="92181"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4" name="Line 7"/>
            <p:cNvSpPr/>
            <p:nvPr/>
          </p:nvSpPr>
          <p:spPr>
            <a:xfrm>
              <a:off x="1226415" y="19541"/>
              <a:ext cx="92181" cy="1"/>
            </a:xfrm>
            <a:prstGeom prst="line">
              <a:avLst/>
            </a:prstGeom>
            <a:noFill/>
            <a:ln w="57150" cap="flat">
              <a:solidFill>
                <a:srgbClr val="FF99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5" name="Line 8"/>
            <p:cNvSpPr/>
            <p:nvPr/>
          </p:nvSpPr>
          <p:spPr>
            <a:xfrm>
              <a:off x="2050370" y="19541"/>
              <a:ext cx="92181"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6" name="Line 9"/>
            <p:cNvSpPr/>
            <p:nvPr/>
          </p:nvSpPr>
          <p:spPr>
            <a:xfrm>
              <a:off x="2555237" y="22311"/>
              <a:ext cx="90763" cy="1"/>
            </a:xfrm>
            <a:prstGeom prst="line">
              <a:avLst/>
            </a:prstGeom>
            <a:noFill/>
            <a:ln w="5715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7" name="Line 10"/>
            <p:cNvSpPr/>
            <p:nvPr/>
          </p:nvSpPr>
          <p:spPr>
            <a:xfrm>
              <a:off x="4340709" y="2923"/>
              <a:ext cx="90763"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8" name="Line 11"/>
            <p:cNvSpPr/>
            <p:nvPr/>
          </p:nvSpPr>
          <p:spPr>
            <a:xfrm>
              <a:off x="4885285" y="156640"/>
              <a:ext cx="1" cy="56779"/>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19" name="Line 12"/>
            <p:cNvSpPr/>
            <p:nvPr/>
          </p:nvSpPr>
          <p:spPr>
            <a:xfrm>
              <a:off x="4157765" y="976466"/>
              <a:ext cx="90763"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0" name="Line 13"/>
            <p:cNvSpPr/>
            <p:nvPr/>
          </p:nvSpPr>
          <p:spPr>
            <a:xfrm>
              <a:off x="3974822" y="360212"/>
              <a:ext cx="90763"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1" name="Line 14"/>
            <p:cNvSpPr/>
            <p:nvPr/>
          </p:nvSpPr>
          <p:spPr>
            <a:xfrm>
              <a:off x="4248528" y="624716"/>
              <a:ext cx="92181" cy="1"/>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2" name="Line 15"/>
            <p:cNvSpPr/>
            <p:nvPr/>
          </p:nvSpPr>
          <p:spPr>
            <a:xfrm flipV="1">
              <a:off x="133008" y="339440"/>
              <a:ext cx="90763" cy="29082"/>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3" name="Line 16"/>
            <p:cNvSpPr/>
            <p:nvPr/>
          </p:nvSpPr>
          <p:spPr>
            <a:xfrm>
              <a:off x="1135652" y="314512"/>
              <a:ext cx="90763" cy="1"/>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4" name="Line 17"/>
            <p:cNvSpPr/>
            <p:nvPr/>
          </p:nvSpPr>
          <p:spPr>
            <a:xfrm>
              <a:off x="1959607" y="332515"/>
              <a:ext cx="90763"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5" name="Line 18"/>
            <p:cNvSpPr/>
            <p:nvPr/>
          </p:nvSpPr>
          <p:spPr>
            <a:xfrm>
              <a:off x="3058686" y="346363"/>
              <a:ext cx="90763" cy="1"/>
            </a:xfrm>
            <a:prstGeom prst="line">
              <a:avLst/>
            </a:prstGeom>
            <a:noFill/>
            <a:ln w="57150" cap="flat">
              <a:solidFill>
                <a:srgbClr val="FF9933"/>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6" name="Line 19"/>
            <p:cNvSpPr/>
            <p:nvPr/>
          </p:nvSpPr>
          <p:spPr>
            <a:xfrm>
              <a:off x="585403" y="664877"/>
              <a:ext cx="92181"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7" name="Line 20"/>
            <p:cNvSpPr/>
            <p:nvPr/>
          </p:nvSpPr>
          <p:spPr>
            <a:xfrm>
              <a:off x="2646000" y="642719"/>
              <a:ext cx="92181" cy="1"/>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8" name="Line 21"/>
            <p:cNvSpPr/>
            <p:nvPr/>
          </p:nvSpPr>
          <p:spPr>
            <a:xfrm>
              <a:off x="3562135" y="976466"/>
              <a:ext cx="92181" cy="1"/>
            </a:xfrm>
            <a:prstGeom prst="line">
              <a:avLst/>
            </a:prstGeom>
            <a:noFill/>
            <a:ln w="5715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29" name="Line 22"/>
            <p:cNvSpPr/>
            <p:nvPr/>
          </p:nvSpPr>
          <p:spPr>
            <a:xfrm>
              <a:off x="3287011" y="353288"/>
              <a:ext cx="92181"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30" name="Line 23"/>
            <p:cNvSpPr/>
            <p:nvPr/>
          </p:nvSpPr>
          <p:spPr>
            <a:xfrm>
              <a:off x="3104067" y="638565"/>
              <a:ext cx="92181"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31" name="Line 24"/>
            <p:cNvSpPr/>
            <p:nvPr/>
          </p:nvSpPr>
          <p:spPr>
            <a:xfrm>
              <a:off x="1959607" y="959848"/>
              <a:ext cx="90763"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32" name="Line 25"/>
            <p:cNvSpPr/>
            <p:nvPr/>
          </p:nvSpPr>
          <p:spPr>
            <a:xfrm>
              <a:off x="1181033" y="962617"/>
              <a:ext cx="92181" cy="1"/>
            </a:xfrm>
            <a:prstGeom prst="line">
              <a:avLst/>
            </a:prstGeom>
            <a:noFill/>
            <a:ln w="57150" cap="flat">
              <a:solidFill>
                <a:srgbClr val="FF0066"/>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33" name="Line 26"/>
            <p:cNvSpPr/>
            <p:nvPr/>
          </p:nvSpPr>
          <p:spPr>
            <a:xfrm>
              <a:off x="4065584" y="626101"/>
              <a:ext cx="92181"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634" name="Line 27"/>
            <p:cNvSpPr/>
            <p:nvPr/>
          </p:nvSpPr>
          <p:spPr>
            <a:xfrm flipV="1">
              <a:off x="4839903" y="818595"/>
              <a:ext cx="45382" cy="56779"/>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638" name="Rectangle 2"/>
          <p:cNvSpPr txBox="1">
            <a:spLocks noGrp="1"/>
          </p:cNvSpPr>
          <p:nvPr>
            <p:ph type="title"/>
          </p:nvPr>
        </p:nvSpPr>
        <p:spPr>
          <a:xfrm>
            <a:off x="304800" y="76200"/>
            <a:ext cx="8534400" cy="609600"/>
          </a:xfrm>
          <a:prstGeom prst="rect">
            <a:avLst/>
          </a:prstGeom>
        </p:spPr>
        <p:txBody>
          <a:bodyPr/>
          <a:lstStyle>
            <a:lvl1pPr>
              <a:defRPr sz="2400"/>
            </a:lvl1pPr>
          </a:lstStyle>
          <a:p>
            <a:r>
              <a:t>Types of markers?</a:t>
            </a:r>
          </a:p>
        </p:txBody>
      </p:sp>
      <p:sp>
        <p:nvSpPr>
          <p:cNvPr id="639" name="Rectangle 3"/>
          <p:cNvSpPr txBox="1">
            <a:spLocks noGrp="1"/>
          </p:cNvSpPr>
          <p:nvPr>
            <p:ph type="body" idx="1"/>
          </p:nvPr>
        </p:nvSpPr>
        <p:spPr>
          <a:xfrm>
            <a:off x="228600" y="838200"/>
            <a:ext cx="8763000" cy="5466621"/>
          </a:xfrm>
          <a:prstGeom prst="rect">
            <a:avLst/>
          </a:prstGeom>
        </p:spPr>
        <p:txBody>
          <a:bodyPr/>
          <a:lstStyle/>
          <a:p>
            <a:pPr>
              <a:tabLst>
                <a:tab pos="457200" algn="l"/>
              </a:tabLst>
              <a:defRPr>
                <a:latin typeface="+mn-lt"/>
                <a:ea typeface="+mn-ea"/>
                <a:cs typeface="+mn-cs"/>
                <a:sym typeface="Arial"/>
              </a:defRPr>
            </a:pPr>
            <a:r>
              <a:t>Many different types </a:t>
            </a:r>
          </a:p>
          <a:p>
            <a:pPr>
              <a:tabLst>
                <a:tab pos="457200" algn="l"/>
              </a:tabLst>
              <a:defRPr sz="1400">
                <a:latin typeface="+mn-lt"/>
                <a:ea typeface="+mn-ea"/>
                <a:cs typeface="+mn-cs"/>
                <a:sym typeface="Arial"/>
              </a:defRPr>
            </a:pPr>
            <a:endParaRPr/>
          </a:p>
          <a:p>
            <a:pPr>
              <a:tabLst>
                <a:tab pos="457200" algn="l"/>
              </a:tabLst>
              <a:defRPr>
                <a:latin typeface="+mn-lt"/>
                <a:ea typeface="+mn-ea"/>
                <a:cs typeface="+mn-cs"/>
                <a:sym typeface="Arial"/>
              </a:defRPr>
            </a:pPr>
            <a:r>
              <a:t>But for PCR-based fingerprinting, most important are </a:t>
            </a:r>
            <a:r>
              <a:rPr>
                <a:solidFill>
                  <a:srgbClr val="FFCC00"/>
                </a:solidFill>
              </a:rPr>
              <a:t>tandem repeats</a:t>
            </a:r>
          </a:p>
          <a:p>
            <a:pPr>
              <a:tabLst>
                <a:tab pos="457200" algn="l"/>
              </a:tabLst>
              <a:defRPr sz="1000">
                <a:latin typeface="+mn-lt"/>
                <a:ea typeface="+mn-ea"/>
                <a:cs typeface="+mn-cs"/>
                <a:sym typeface="Arial"/>
              </a:defRPr>
            </a:pPr>
            <a:endParaRPr/>
          </a:p>
          <a:p>
            <a:pPr>
              <a:tabLst>
                <a:tab pos="457200" algn="l"/>
              </a:tabLst>
              <a:defRPr>
                <a:latin typeface="+mn-lt"/>
                <a:ea typeface="+mn-ea"/>
                <a:cs typeface="+mn-cs"/>
                <a:sym typeface="Arial"/>
              </a:defRPr>
            </a:pPr>
            <a:r>
              <a:t>	</a:t>
            </a:r>
            <a:r>
              <a:rPr sz="1600"/>
              <a:t>Short base sequences repeated over and over again (“repeats”)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With no other intervening bases (“tandem”)</a:t>
            </a: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r>
              <a:t>So this would be a tandem repeat:</a:t>
            </a:r>
          </a:p>
          <a:p>
            <a:pPr>
              <a:tabLst>
                <a:tab pos="457200" algn="l"/>
              </a:tabLst>
              <a:defRPr>
                <a:latin typeface="+mn-lt"/>
                <a:ea typeface="+mn-ea"/>
                <a:cs typeface="+mn-cs"/>
                <a:sym typeface="Arial"/>
              </a:defRPr>
            </a:pPr>
            <a:endParaRPr/>
          </a:p>
          <a:p>
            <a:pPr>
              <a:tabLst>
                <a:tab pos="457200" algn="l"/>
              </a:tabLst>
              <a:defRPr sz="14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Called </a:t>
            </a:r>
            <a:r>
              <a:rPr b="1">
                <a:solidFill>
                  <a:srgbClr val="FFCC00"/>
                </a:solidFill>
              </a:rPr>
              <a:t>STR’s</a:t>
            </a:r>
            <a:r>
              <a:t> = short tandem repeats OR </a:t>
            </a:r>
            <a:r>
              <a:rPr b="1">
                <a:solidFill>
                  <a:srgbClr val="FFCC00"/>
                </a:solidFill>
              </a:rPr>
              <a:t>VNTR’s</a:t>
            </a:r>
            <a:r>
              <a:t> = variable number tandem repeats</a:t>
            </a: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r>
              <a:t>But this would be a non-tandem repeat:</a:t>
            </a:r>
          </a:p>
        </p:txBody>
      </p:sp>
      <p:sp>
        <p:nvSpPr>
          <p:cNvPr id="640" name="AutoShape 10"/>
          <p:cNvSpPr/>
          <p:nvPr/>
        </p:nvSpPr>
        <p:spPr>
          <a:xfrm flipH="1">
            <a:off x="51054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41" name="AutoShape 11"/>
          <p:cNvSpPr/>
          <p:nvPr/>
        </p:nvSpPr>
        <p:spPr>
          <a:xfrm flipH="1">
            <a:off x="52578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42" name="AutoShape 12"/>
          <p:cNvSpPr/>
          <p:nvPr/>
        </p:nvSpPr>
        <p:spPr>
          <a:xfrm flipH="1">
            <a:off x="54102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43" name="AutoShape 13"/>
          <p:cNvSpPr/>
          <p:nvPr/>
        </p:nvSpPr>
        <p:spPr>
          <a:xfrm flipH="1">
            <a:off x="55626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44" name="AutoShape 14"/>
          <p:cNvSpPr/>
          <p:nvPr/>
        </p:nvSpPr>
        <p:spPr>
          <a:xfrm flipH="1">
            <a:off x="57150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45" name="AutoShape 15"/>
          <p:cNvSpPr/>
          <p:nvPr/>
        </p:nvSpPr>
        <p:spPr>
          <a:xfrm flipH="1">
            <a:off x="58674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46" name="Line 22"/>
          <p:cNvSpPr/>
          <p:nvPr/>
        </p:nvSpPr>
        <p:spPr>
          <a:xfrm flipV="1">
            <a:off x="5181170" y="37090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47" name="Line 23"/>
          <p:cNvSpPr/>
          <p:nvPr/>
        </p:nvSpPr>
        <p:spPr>
          <a:xfrm flipV="1">
            <a:off x="5333570" y="37074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48" name="Line 24"/>
          <p:cNvSpPr/>
          <p:nvPr/>
        </p:nvSpPr>
        <p:spPr>
          <a:xfrm flipV="1">
            <a:off x="5485970" y="3712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49" name="Line 25"/>
          <p:cNvSpPr/>
          <p:nvPr/>
        </p:nvSpPr>
        <p:spPr>
          <a:xfrm flipV="1">
            <a:off x="5638370" y="3710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50" name="Line 26"/>
          <p:cNvSpPr/>
          <p:nvPr/>
        </p:nvSpPr>
        <p:spPr>
          <a:xfrm flipV="1">
            <a:off x="5790770" y="37090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51" name="Line 27"/>
          <p:cNvSpPr/>
          <p:nvPr/>
        </p:nvSpPr>
        <p:spPr>
          <a:xfrm flipV="1">
            <a:off x="5943170" y="37074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52" name="AutoShape 34"/>
          <p:cNvSpPr/>
          <p:nvPr/>
        </p:nvSpPr>
        <p:spPr>
          <a:xfrm>
            <a:off x="51054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53" name="AutoShape 35"/>
          <p:cNvSpPr/>
          <p:nvPr/>
        </p:nvSpPr>
        <p:spPr>
          <a:xfrm>
            <a:off x="52578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54" name="AutoShape 36"/>
          <p:cNvSpPr/>
          <p:nvPr/>
        </p:nvSpPr>
        <p:spPr>
          <a:xfrm>
            <a:off x="54102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55" name="AutoShape 37"/>
          <p:cNvSpPr/>
          <p:nvPr/>
        </p:nvSpPr>
        <p:spPr>
          <a:xfrm>
            <a:off x="55626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56" name="AutoShape 38"/>
          <p:cNvSpPr/>
          <p:nvPr/>
        </p:nvSpPr>
        <p:spPr>
          <a:xfrm>
            <a:off x="57150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57" name="AutoShape 39"/>
          <p:cNvSpPr/>
          <p:nvPr/>
        </p:nvSpPr>
        <p:spPr>
          <a:xfrm>
            <a:off x="58674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58" name="Line 46"/>
          <p:cNvSpPr/>
          <p:nvPr/>
        </p:nvSpPr>
        <p:spPr>
          <a:xfrm flipH="1" flipV="1">
            <a:off x="5179900" y="34185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59" name="Line 47"/>
          <p:cNvSpPr/>
          <p:nvPr/>
        </p:nvSpPr>
        <p:spPr>
          <a:xfrm flipH="1" flipV="1">
            <a:off x="5332300" y="34201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60" name="Line 48"/>
          <p:cNvSpPr/>
          <p:nvPr/>
        </p:nvSpPr>
        <p:spPr>
          <a:xfrm flipH="1" flipV="1">
            <a:off x="5484700" y="34217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61" name="Line 49"/>
          <p:cNvSpPr/>
          <p:nvPr/>
        </p:nvSpPr>
        <p:spPr>
          <a:xfrm flipH="1" flipV="1">
            <a:off x="5637100" y="34232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62" name="Line 50"/>
          <p:cNvSpPr/>
          <p:nvPr/>
        </p:nvSpPr>
        <p:spPr>
          <a:xfrm flipH="1" flipV="1">
            <a:off x="5789500" y="34185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63" name="Line 51"/>
          <p:cNvSpPr/>
          <p:nvPr/>
        </p:nvSpPr>
        <p:spPr>
          <a:xfrm flipH="1" flipV="1">
            <a:off x="5941900" y="34153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64" name="AutoShape 52"/>
          <p:cNvSpPr/>
          <p:nvPr/>
        </p:nvSpPr>
        <p:spPr>
          <a:xfrm flipH="1">
            <a:off x="60198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65" name="AutoShape 53"/>
          <p:cNvSpPr/>
          <p:nvPr/>
        </p:nvSpPr>
        <p:spPr>
          <a:xfrm flipH="1">
            <a:off x="61722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66" name="AutoShape 54"/>
          <p:cNvSpPr/>
          <p:nvPr/>
        </p:nvSpPr>
        <p:spPr>
          <a:xfrm flipH="1">
            <a:off x="63246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67" name="AutoShape 55"/>
          <p:cNvSpPr/>
          <p:nvPr/>
        </p:nvSpPr>
        <p:spPr>
          <a:xfrm flipH="1">
            <a:off x="64770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68" name="AutoShape 56"/>
          <p:cNvSpPr/>
          <p:nvPr/>
        </p:nvSpPr>
        <p:spPr>
          <a:xfrm flipH="1">
            <a:off x="66294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69" name="AutoShape 57"/>
          <p:cNvSpPr/>
          <p:nvPr/>
        </p:nvSpPr>
        <p:spPr>
          <a:xfrm flipH="1">
            <a:off x="67818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70" name="AutoShape 58"/>
          <p:cNvSpPr/>
          <p:nvPr/>
        </p:nvSpPr>
        <p:spPr>
          <a:xfrm flipH="1">
            <a:off x="69342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71" name="AutoShape 59"/>
          <p:cNvSpPr/>
          <p:nvPr/>
        </p:nvSpPr>
        <p:spPr>
          <a:xfrm flipH="1">
            <a:off x="7086600" y="39592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72" name="Line 67"/>
          <p:cNvSpPr/>
          <p:nvPr/>
        </p:nvSpPr>
        <p:spPr>
          <a:xfrm flipV="1">
            <a:off x="6095570" y="3712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73" name="Line 68"/>
          <p:cNvSpPr/>
          <p:nvPr/>
        </p:nvSpPr>
        <p:spPr>
          <a:xfrm flipV="1">
            <a:off x="6247970" y="37169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74" name="Line 69"/>
          <p:cNvSpPr/>
          <p:nvPr/>
        </p:nvSpPr>
        <p:spPr>
          <a:xfrm flipV="1">
            <a:off x="6400370" y="3715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75" name="Line 70"/>
          <p:cNvSpPr/>
          <p:nvPr/>
        </p:nvSpPr>
        <p:spPr>
          <a:xfrm flipV="1">
            <a:off x="6552770" y="37138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76" name="Line 71"/>
          <p:cNvSpPr/>
          <p:nvPr/>
        </p:nvSpPr>
        <p:spPr>
          <a:xfrm flipV="1">
            <a:off x="6705170" y="3712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77" name="Line 72"/>
          <p:cNvSpPr/>
          <p:nvPr/>
        </p:nvSpPr>
        <p:spPr>
          <a:xfrm flipV="1">
            <a:off x="6857570" y="3710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78" name="Line 73"/>
          <p:cNvSpPr/>
          <p:nvPr/>
        </p:nvSpPr>
        <p:spPr>
          <a:xfrm flipV="1">
            <a:off x="7009970" y="37090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79" name="Line 74"/>
          <p:cNvSpPr/>
          <p:nvPr/>
        </p:nvSpPr>
        <p:spPr>
          <a:xfrm flipV="1">
            <a:off x="7162370" y="37138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80" name="AutoShape 82"/>
          <p:cNvSpPr/>
          <p:nvPr/>
        </p:nvSpPr>
        <p:spPr>
          <a:xfrm>
            <a:off x="60198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1" name="AutoShape 83"/>
          <p:cNvSpPr/>
          <p:nvPr/>
        </p:nvSpPr>
        <p:spPr>
          <a:xfrm>
            <a:off x="61722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2" name="AutoShape 84"/>
          <p:cNvSpPr/>
          <p:nvPr/>
        </p:nvSpPr>
        <p:spPr>
          <a:xfrm>
            <a:off x="63246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3" name="AutoShape 85"/>
          <p:cNvSpPr/>
          <p:nvPr/>
        </p:nvSpPr>
        <p:spPr>
          <a:xfrm>
            <a:off x="64770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4" name="AutoShape 86"/>
          <p:cNvSpPr/>
          <p:nvPr/>
        </p:nvSpPr>
        <p:spPr>
          <a:xfrm>
            <a:off x="66294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5" name="AutoShape 87"/>
          <p:cNvSpPr/>
          <p:nvPr/>
        </p:nvSpPr>
        <p:spPr>
          <a:xfrm>
            <a:off x="67818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6" name="AutoShape 88"/>
          <p:cNvSpPr/>
          <p:nvPr/>
        </p:nvSpPr>
        <p:spPr>
          <a:xfrm>
            <a:off x="69342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7" name="AutoShape 89"/>
          <p:cNvSpPr/>
          <p:nvPr/>
        </p:nvSpPr>
        <p:spPr>
          <a:xfrm>
            <a:off x="7086600" y="324326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88" name="Line 97"/>
          <p:cNvSpPr/>
          <p:nvPr/>
        </p:nvSpPr>
        <p:spPr>
          <a:xfrm flipH="1" flipV="1">
            <a:off x="6094300" y="34090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89" name="Line 98"/>
          <p:cNvSpPr/>
          <p:nvPr/>
        </p:nvSpPr>
        <p:spPr>
          <a:xfrm flipH="1" flipV="1">
            <a:off x="6246700" y="3410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90" name="Line 99"/>
          <p:cNvSpPr/>
          <p:nvPr/>
        </p:nvSpPr>
        <p:spPr>
          <a:xfrm flipH="1" flipV="1">
            <a:off x="6399100" y="34121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91" name="Line 100"/>
          <p:cNvSpPr/>
          <p:nvPr/>
        </p:nvSpPr>
        <p:spPr>
          <a:xfrm flipH="1" flipV="1">
            <a:off x="6551500" y="34137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92" name="Line 101"/>
          <p:cNvSpPr/>
          <p:nvPr/>
        </p:nvSpPr>
        <p:spPr>
          <a:xfrm flipH="1" flipV="1">
            <a:off x="6703900" y="3415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93" name="Line 102"/>
          <p:cNvSpPr/>
          <p:nvPr/>
        </p:nvSpPr>
        <p:spPr>
          <a:xfrm flipH="1" flipV="1">
            <a:off x="6856300" y="34169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94" name="Line 103"/>
          <p:cNvSpPr/>
          <p:nvPr/>
        </p:nvSpPr>
        <p:spPr>
          <a:xfrm flipH="1" flipV="1">
            <a:off x="7008700" y="34185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695" name="Line 104"/>
          <p:cNvSpPr/>
          <p:nvPr/>
        </p:nvSpPr>
        <p:spPr>
          <a:xfrm flipH="1" flipV="1">
            <a:off x="7161100" y="3407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696" name="AutoShape 124"/>
          <p:cNvSpPr/>
          <p:nvPr/>
        </p:nvSpPr>
        <p:spPr>
          <a:xfrm flipH="1">
            <a:off x="7239000" y="39608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97" name="AutoShape 125"/>
          <p:cNvSpPr/>
          <p:nvPr/>
        </p:nvSpPr>
        <p:spPr>
          <a:xfrm flipH="1">
            <a:off x="7391400" y="39608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98" name="AutoShape 126"/>
          <p:cNvSpPr/>
          <p:nvPr/>
        </p:nvSpPr>
        <p:spPr>
          <a:xfrm flipH="1">
            <a:off x="7543800" y="39608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699" name="AutoShape 127"/>
          <p:cNvSpPr/>
          <p:nvPr/>
        </p:nvSpPr>
        <p:spPr>
          <a:xfrm flipH="1">
            <a:off x="7696200" y="39608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00" name="Line 128"/>
          <p:cNvSpPr/>
          <p:nvPr/>
        </p:nvSpPr>
        <p:spPr>
          <a:xfrm flipV="1">
            <a:off x="7314770" y="37138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01" name="Line 129"/>
          <p:cNvSpPr/>
          <p:nvPr/>
        </p:nvSpPr>
        <p:spPr>
          <a:xfrm flipV="1">
            <a:off x="7467170" y="37122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02" name="Line 130"/>
          <p:cNvSpPr/>
          <p:nvPr/>
        </p:nvSpPr>
        <p:spPr>
          <a:xfrm flipV="1">
            <a:off x="7619570" y="37106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03" name="Line 131"/>
          <p:cNvSpPr/>
          <p:nvPr/>
        </p:nvSpPr>
        <p:spPr>
          <a:xfrm flipV="1">
            <a:off x="7771970" y="37153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04" name="AutoShape 132"/>
          <p:cNvSpPr/>
          <p:nvPr/>
        </p:nvSpPr>
        <p:spPr>
          <a:xfrm>
            <a:off x="7239000" y="32448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05" name="AutoShape 133"/>
          <p:cNvSpPr/>
          <p:nvPr/>
        </p:nvSpPr>
        <p:spPr>
          <a:xfrm>
            <a:off x="7391400" y="32448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06" name="AutoShape 134"/>
          <p:cNvSpPr/>
          <p:nvPr/>
        </p:nvSpPr>
        <p:spPr>
          <a:xfrm>
            <a:off x="7543800" y="32448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07" name="AutoShape 135"/>
          <p:cNvSpPr/>
          <p:nvPr/>
        </p:nvSpPr>
        <p:spPr>
          <a:xfrm>
            <a:off x="7696200" y="32448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08" name="Line 136"/>
          <p:cNvSpPr/>
          <p:nvPr/>
        </p:nvSpPr>
        <p:spPr>
          <a:xfrm flipH="1" flipV="1">
            <a:off x="7313500" y="34169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09" name="Line 137"/>
          <p:cNvSpPr/>
          <p:nvPr/>
        </p:nvSpPr>
        <p:spPr>
          <a:xfrm flipH="1" flipV="1">
            <a:off x="7465900" y="34185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10" name="Line 138"/>
          <p:cNvSpPr/>
          <p:nvPr/>
        </p:nvSpPr>
        <p:spPr>
          <a:xfrm flipH="1" flipV="1">
            <a:off x="7618300" y="34201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11" name="Line 139"/>
          <p:cNvSpPr/>
          <p:nvPr/>
        </p:nvSpPr>
        <p:spPr>
          <a:xfrm flipH="1" flipV="1">
            <a:off x="7770700" y="34090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12" name="AutoShape 140"/>
          <p:cNvSpPr/>
          <p:nvPr/>
        </p:nvSpPr>
        <p:spPr>
          <a:xfrm flipH="1">
            <a:off x="5105400" y="58975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13" name="AutoShape 141"/>
          <p:cNvSpPr/>
          <p:nvPr/>
        </p:nvSpPr>
        <p:spPr>
          <a:xfrm flipH="1">
            <a:off x="5257800" y="58975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14" name="AutoShape 142"/>
          <p:cNvSpPr/>
          <p:nvPr/>
        </p:nvSpPr>
        <p:spPr>
          <a:xfrm flipH="1">
            <a:off x="5457825" y="58975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15" name="Line 146"/>
          <p:cNvSpPr/>
          <p:nvPr/>
        </p:nvSpPr>
        <p:spPr>
          <a:xfrm flipV="1">
            <a:off x="5181170" y="56473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16" name="Line 147"/>
          <p:cNvSpPr/>
          <p:nvPr/>
        </p:nvSpPr>
        <p:spPr>
          <a:xfrm flipV="1">
            <a:off x="5333570" y="56457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17" name="Line 148"/>
          <p:cNvSpPr/>
          <p:nvPr/>
        </p:nvSpPr>
        <p:spPr>
          <a:xfrm flipV="1">
            <a:off x="5533595" y="56711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718" name="AutoShape 152"/>
          <p:cNvSpPr/>
          <p:nvPr/>
        </p:nvSpPr>
        <p:spPr>
          <a:xfrm>
            <a:off x="5105400" y="5181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19" name="AutoShape 153"/>
          <p:cNvSpPr/>
          <p:nvPr/>
        </p:nvSpPr>
        <p:spPr>
          <a:xfrm>
            <a:off x="5257800" y="5181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20" name="AutoShape 154"/>
          <p:cNvSpPr/>
          <p:nvPr/>
        </p:nvSpPr>
        <p:spPr>
          <a:xfrm>
            <a:off x="5457825" y="5181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21" name="Line 158"/>
          <p:cNvSpPr/>
          <p:nvPr/>
        </p:nvSpPr>
        <p:spPr>
          <a:xfrm flipH="1" flipV="1">
            <a:off x="5179900" y="53568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22" name="Line 159"/>
          <p:cNvSpPr/>
          <p:nvPr/>
        </p:nvSpPr>
        <p:spPr>
          <a:xfrm flipH="1" flipV="1">
            <a:off x="5332300" y="53584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23" name="Line 160"/>
          <p:cNvSpPr/>
          <p:nvPr/>
        </p:nvSpPr>
        <p:spPr>
          <a:xfrm flipH="1" flipV="1">
            <a:off x="5532325" y="53600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724" name="AutoShape 164"/>
          <p:cNvSpPr/>
          <p:nvPr/>
        </p:nvSpPr>
        <p:spPr>
          <a:xfrm flipH="1">
            <a:off x="5667375" y="58975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25" name="AutoShape 165"/>
          <p:cNvSpPr/>
          <p:nvPr/>
        </p:nvSpPr>
        <p:spPr>
          <a:xfrm flipH="1">
            <a:off x="5819775" y="58975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26" name="Line 172"/>
          <p:cNvSpPr/>
          <p:nvPr/>
        </p:nvSpPr>
        <p:spPr>
          <a:xfrm flipV="1">
            <a:off x="5743145" y="56505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27" name="Line 173"/>
          <p:cNvSpPr/>
          <p:nvPr/>
        </p:nvSpPr>
        <p:spPr>
          <a:xfrm flipV="1">
            <a:off x="5895545" y="56553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28" name="AutoShape 180"/>
          <p:cNvSpPr/>
          <p:nvPr/>
        </p:nvSpPr>
        <p:spPr>
          <a:xfrm>
            <a:off x="5667375" y="5181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29" name="AutoShape 181"/>
          <p:cNvSpPr/>
          <p:nvPr/>
        </p:nvSpPr>
        <p:spPr>
          <a:xfrm>
            <a:off x="5819775" y="5181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30" name="Line 188"/>
          <p:cNvSpPr/>
          <p:nvPr/>
        </p:nvSpPr>
        <p:spPr>
          <a:xfrm flipH="1" flipV="1">
            <a:off x="5741875" y="53473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31" name="Line 189"/>
          <p:cNvSpPr/>
          <p:nvPr/>
        </p:nvSpPr>
        <p:spPr>
          <a:xfrm flipH="1" flipV="1">
            <a:off x="5894275" y="53489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32" name="AutoShape 212"/>
          <p:cNvSpPr/>
          <p:nvPr/>
        </p:nvSpPr>
        <p:spPr>
          <a:xfrm flipH="1">
            <a:off x="6029325" y="5900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33" name="Line 213"/>
          <p:cNvSpPr/>
          <p:nvPr/>
        </p:nvSpPr>
        <p:spPr>
          <a:xfrm flipV="1">
            <a:off x="6105095" y="56743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734" name="AutoShape 214"/>
          <p:cNvSpPr/>
          <p:nvPr/>
        </p:nvSpPr>
        <p:spPr>
          <a:xfrm>
            <a:off x="6029325" y="51847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35" name="Line 215"/>
          <p:cNvSpPr/>
          <p:nvPr/>
        </p:nvSpPr>
        <p:spPr>
          <a:xfrm flipH="1" flipV="1">
            <a:off x="6103825" y="53632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736" name="AutoShape 216"/>
          <p:cNvSpPr/>
          <p:nvPr/>
        </p:nvSpPr>
        <p:spPr>
          <a:xfrm flipH="1">
            <a:off x="6238875" y="5900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37" name="AutoShape 217"/>
          <p:cNvSpPr/>
          <p:nvPr/>
        </p:nvSpPr>
        <p:spPr>
          <a:xfrm flipH="1">
            <a:off x="6391275" y="5900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38" name="Line 218"/>
          <p:cNvSpPr/>
          <p:nvPr/>
        </p:nvSpPr>
        <p:spPr>
          <a:xfrm flipV="1">
            <a:off x="6314645" y="5653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39" name="Line 219"/>
          <p:cNvSpPr/>
          <p:nvPr/>
        </p:nvSpPr>
        <p:spPr>
          <a:xfrm flipV="1">
            <a:off x="6467045" y="56584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40" name="AutoShape 220"/>
          <p:cNvSpPr/>
          <p:nvPr/>
        </p:nvSpPr>
        <p:spPr>
          <a:xfrm>
            <a:off x="6238875" y="51847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41" name="AutoShape 221"/>
          <p:cNvSpPr/>
          <p:nvPr/>
        </p:nvSpPr>
        <p:spPr>
          <a:xfrm>
            <a:off x="6391275" y="51847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42" name="Line 222"/>
          <p:cNvSpPr/>
          <p:nvPr/>
        </p:nvSpPr>
        <p:spPr>
          <a:xfrm flipH="1" flipV="1">
            <a:off x="6313375" y="53505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43" name="Line 223"/>
          <p:cNvSpPr/>
          <p:nvPr/>
        </p:nvSpPr>
        <p:spPr>
          <a:xfrm flipH="1" flipV="1">
            <a:off x="6465775" y="53521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44" name="AutoShape 224"/>
          <p:cNvSpPr/>
          <p:nvPr/>
        </p:nvSpPr>
        <p:spPr>
          <a:xfrm flipH="1">
            <a:off x="6591300" y="5899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45" name="Line 225"/>
          <p:cNvSpPr/>
          <p:nvPr/>
        </p:nvSpPr>
        <p:spPr>
          <a:xfrm flipV="1">
            <a:off x="6667070" y="5641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46" name="AutoShape 226"/>
          <p:cNvSpPr/>
          <p:nvPr/>
        </p:nvSpPr>
        <p:spPr>
          <a:xfrm>
            <a:off x="6591300" y="51831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47" name="Line 227"/>
          <p:cNvSpPr/>
          <p:nvPr/>
        </p:nvSpPr>
        <p:spPr>
          <a:xfrm flipH="1" flipV="1">
            <a:off x="6665800" y="5361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48" name="AutoShape 228"/>
          <p:cNvSpPr/>
          <p:nvPr/>
        </p:nvSpPr>
        <p:spPr>
          <a:xfrm flipH="1">
            <a:off x="6800850" y="5900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49" name="AutoShape 229"/>
          <p:cNvSpPr/>
          <p:nvPr/>
        </p:nvSpPr>
        <p:spPr>
          <a:xfrm flipH="1">
            <a:off x="6953250" y="5900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50" name="Line 230"/>
          <p:cNvSpPr/>
          <p:nvPr/>
        </p:nvSpPr>
        <p:spPr>
          <a:xfrm flipV="1">
            <a:off x="6876620" y="5653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51" name="Line 231"/>
          <p:cNvSpPr/>
          <p:nvPr/>
        </p:nvSpPr>
        <p:spPr>
          <a:xfrm flipV="1">
            <a:off x="7029020" y="56584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52" name="AutoShape 232"/>
          <p:cNvSpPr/>
          <p:nvPr/>
        </p:nvSpPr>
        <p:spPr>
          <a:xfrm>
            <a:off x="6800850" y="51847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53" name="AutoShape 233"/>
          <p:cNvSpPr/>
          <p:nvPr/>
        </p:nvSpPr>
        <p:spPr>
          <a:xfrm>
            <a:off x="6953250" y="51847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54" name="Line 234"/>
          <p:cNvSpPr/>
          <p:nvPr/>
        </p:nvSpPr>
        <p:spPr>
          <a:xfrm flipH="1" flipV="1">
            <a:off x="6875350" y="53505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55" name="Line 235"/>
          <p:cNvSpPr/>
          <p:nvPr/>
        </p:nvSpPr>
        <p:spPr>
          <a:xfrm flipH="1" flipV="1">
            <a:off x="7027750" y="53521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56" name="AutoShape 236"/>
          <p:cNvSpPr/>
          <p:nvPr/>
        </p:nvSpPr>
        <p:spPr>
          <a:xfrm flipH="1">
            <a:off x="7143750" y="59023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57" name="Line 237"/>
          <p:cNvSpPr/>
          <p:nvPr/>
        </p:nvSpPr>
        <p:spPr>
          <a:xfrm flipV="1">
            <a:off x="7219520" y="56759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58" name="AutoShape 238"/>
          <p:cNvSpPr/>
          <p:nvPr/>
        </p:nvSpPr>
        <p:spPr>
          <a:xfrm>
            <a:off x="7143750" y="51863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59" name="Line 239"/>
          <p:cNvSpPr/>
          <p:nvPr/>
        </p:nvSpPr>
        <p:spPr>
          <a:xfrm flipH="1" flipV="1">
            <a:off x="7218250" y="53648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60" name="AutoShape 240"/>
          <p:cNvSpPr/>
          <p:nvPr/>
        </p:nvSpPr>
        <p:spPr>
          <a:xfrm flipH="1">
            <a:off x="7353300" y="59023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61" name="AutoShape 241"/>
          <p:cNvSpPr/>
          <p:nvPr/>
        </p:nvSpPr>
        <p:spPr>
          <a:xfrm flipH="1">
            <a:off x="7505700" y="59023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62" name="Line 242"/>
          <p:cNvSpPr/>
          <p:nvPr/>
        </p:nvSpPr>
        <p:spPr>
          <a:xfrm flipV="1">
            <a:off x="7429070" y="56553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763" name="Line 243"/>
          <p:cNvSpPr/>
          <p:nvPr/>
        </p:nvSpPr>
        <p:spPr>
          <a:xfrm flipV="1">
            <a:off x="7581470" y="56600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64" name="AutoShape 244"/>
          <p:cNvSpPr/>
          <p:nvPr/>
        </p:nvSpPr>
        <p:spPr>
          <a:xfrm>
            <a:off x="7353300" y="51863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65" name="AutoShape 245"/>
          <p:cNvSpPr/>
          <p:nvPr/>
        </p:nvSpPr>
        <p:spPr>
          <a:xfrm>
            <a:off x="7505700" y="51863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66" name="Line 246"/>
          <p:cNvSpPr/>
          <p:nvPr/>
        </p:nvSpPr>
        <p:spPr>
          <a:xfrm flipH="1" flipV="1">
            <a:off x="7427800" y="53521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767" name="Line 247"/>
          <p:cNvSpPr/>
          <p:nvPr/>
        </p:nvSpPr>
        <p:spPr>
          <a:xfrm flipH="1" flipV="1">
            <a:off x="7580200" y="5353695"/>
            <a:ext cx="2130" cy="228591"/>
          </a:xfrm>
          <a:prstGeom prst="line">
            <a:avLst/>
          </a:prstGeom>
          <a:ln w="76200">
            <a:solidFill>
              <a:srgbClr val="FF0000"/>
            </a:solidFill>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770" name="Rectangle 2"/>
          <p:cNvSpPr txBox="1">
            <a:spLocks noGrp="1"/>
          </p:cNvSpPr>
          <p:nvPr>
            <p:ph type="title"/>
          </p:nvPr>
        </p:nvSpPr>
        <p:spPr>
          <a:xfrm>
            <a:off x="304800" y="76200"/>
            <a:ext cx="8534400" cy="685800"/>
          </a:xfrm>
          <a:prstGeom prst="rect">
            <a:avLst/>
          </a:prstGeom>
        </p:spPr>
        <p:txBody>
          <a:bodyPr/>
          <a:lstStyle>
            <a:lvl1pPr>
              <a:defRPr sz="2400"/>
            </a:lvl1pPr>
          </a:lstStyle>
          <a:p>
            <a:r>
              <a:t>Differences &amp; similarities of tandem repeat markers:</a:t>
            </a:r>
          </a:p>
        </p:txBody>
      </p:sp>
      <p:sp>
        <p:nvSpPr>
          <p:cNvPr id="771" name="Rectangle 3"/>
          <p:cNvSpPr txBox="1">
            <a:spLocks noGrp="1"/>
          </p:cNvSpPr>
          <p:nvPr>
            <p:ph type="body" idx="1"/>
          </p:nvPr>
        </p:nvSpPr>
        <p:spPr>
          <a:xfrm>
            <a:off x="228600" y="838200"/>
            <a:ext cx="8763000" cy="5693371"/>
          </a:xfrm>
          <a:prstGeom prst="rect">
            <a:avLst/>
          </a:prstGeom>
        </p:spPr>
        <p:txBody>
          <a:bodyPr/>
          <a:lstStyle/>
          <a:p>
            <a:pPr>
              <a:spcBef>
                <a:spcPts val="300"/>
              </a:spcBef>
              <a:tabLst>
                <a:tab pos="457200" algn="l"/>
              </a:tabLst>
              <a:defRPr sz="1600">
                <a:latin typeface="+mn-lt"/>
                <a:ea typeface="+mn-ea"/>
                <a:cs typeface="+mn-cs"/>
                <a:sym typeface="Arial"/>
              </a:defRPr>
            </a:pPr>
            <a:r>
              <a:t>Because of “errors” in replication processes such as recombination,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given tandem repeat marker, individuals can differ in number of repeats: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example: 	Individual #1:  (AG)</a:t>
            </a:r>
            <a:r>
              <a:rPr baseline="30000"/>
              <a:t>N</a:t>
            </a:r>
            <a:r>
              <a:t>      Individual #2:  (AG)</a:t>
            </a:r>
            <a:r>
              <a:rPr baseline="30000"/>
              <a:t>M </a:t>
            </a:r>
          </a:p>
          <a:p>
            <a:pPr>
              <a:tabLst>
                <a:tab pos="457200" algn="l"/>
              </a:tabLst>
              <a:defRPr sz="1200" baseline="30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endParaRPr sz="900"/>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At each tandem repeat marker, may be ~10-50 variations (alleles) in population as a whole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Use number of repeats at a given marker to differentiate individuals</a:t>
            </a:r>
          </a:p>
          <a:p>
            <a:pPr>
              <a:tabLst>
                <a:tab pos="457200" algn="l"/>
              </a:tabLst>
              <a:defRPr sz="1000">
                <a:latin typeface="+mn-lt"/>
                <a:ea typeface="+mn-ea"/>
                <a:cs typeface="+mn-cs"/>
                <a:sym typeface="Arial"/>
              </a:defRPr>
            </a:pPr>
            <a:endParaRPr/>
          </a:p>
          <a:p>
            <a:pPr>
              <a:tabLst>
                <a:tab pos="457200" algn="l"/>
              </a:tabLst>
              <a:defRPr sz="9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If do this at 13 different tandem repeat marker locations (loci)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Product of variations at each marker (10-50) yields huge total range of possibilities: </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10</a:t>
            </a:r>
            <a:r>
              <a:rPr baseline="30000"/>
              <a:t>13</a:t>
            </a:r>
            <a:r>
              <a:t> - 50</a:t>
            </a:r>
            <a:r>
              <a:rPr baseline="30000"/>
              <a:t>13</a:t>
            </a:r>
            <a:r>
              <a:t> =  10</a:t>
            </a:r>
            <a:r>
              <a:rPr baseline="30000"/>
              <a:t>13</a:t>
            </a:r>
            <a:r>
              <a:t> - 10</a:t>
            </a:r>
            <a:r>
              <a:rPr baseline="30000"/>
              <a:t>22</a:t>
            </a:r>
            <a:r>
              <a:t> =&gt; VERY unlikely that two individuals have same allele set</a:t>
            </a:r>
            <a:endParaRPr sz="1400"/>
          </a:p>
          <a:p>
            <a:pPr>
              <a:tabLst>
                <a:tab pos="457200" algn="l"/>
              </a:tabLst>
              <a:defRPr sz="1600">
                <a:latin typeface="+mn-lt"/>
                <a:ea typeface="+mn-ea"/>
                <a:cs typeface="+mn-cs"/>
                <a:sym typeface="Arial"/>
              </a:defRPr>
            </a:pPr>
            <a:endParaRPr/>
          </a:p>
          <a:p>
            <a:pPr algn="ctr">
              <a:spcBef>
                <a:spcPts val="300"/>
              </a:spcBef>
              <a:tabLst>
                <a:tab pos="457200" algn="l"/>
              </a:tabLst>
              <a:defRPr sz="1600">
                <a:solidFill>
                  <a:srgbClr val="FFCC00"/>
                </a:solidFill>
                <a:latin typeface="+mn-lt"/>
                <a:ea typeface="+mn-ea"/>
                <a:cs typeface="+mn-cs"/>
                <a:sym typeface="Arial"/>
              </a:defRPr>
            </a:pPr>
            <a:r>
              <a:t>This is the basis of the FBI’s CODIS DNA fingerprinting database</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3" name="Rectangle 2"/>
          <p:cNvSpPr txBox="1">
            <a:spLocks noGrp="1"/>
          </p:cNvSpPr>
          <p:nvPr>
            <p:ph type="title"/>
          </p:nvPr>
        </p:nvSpPr>
        <p:spPr>
          <a:xfrm>
            <a:off x="304800" y="76200"/>
            <a:ext cx="8534400" cy="609600"/>
          </a:xfrm>
          <a:prstGeom prst="rect">
            <a:avLst/>
          </a:prstGeom>
        </p:spPr>
        <p:txBody>
          <a:bodyPr/>
          <a:lstStyle>
            <a:lvl1pPr>
              <a:defRPr sz="2000"/>
            </a:lvl1pPr>
          </a:lstStyle>
          <a:p>
            <a:r>
              <a:t>13 "Loci" recorded by FBI "Combined DNA Information System" (CODIS)</a:t>
            </a:r>
          </a:p>
        </p:txBody>
      </p:sp>
      <p:sp>
        <p:nvSpPr>
          <p:cNvPr id="774" name="Rectangle 3"/>
          <p:cNvSpPr txBox="1">
            <a:spLocks noGrp="1"/>
          </p:cNvSpPr>
          <p:nvPr>
            <p:ph type="body" idx="1"/>
          </p:nvPr>
        </p:nvSpPr>
        <p:spPr>
          <a:xfrm>
            <a:off x="152400" y="685800"/>
            <a:ext cx="8839201" cy="5886202"/>
          </a:xfrm>
          <a:prstGeom prst="rect">
            <a:avLst/>
          </a:prstGeom>
        </p:spPr>
        <p:txBody>
          <a:bodyPr/>
          <a:lstStyle/>
          <a:p>
            <a:pPr>
              <a:spcBef>
                <a:spcPts val="300"/>
              </a:spcBef>
              <a:tabLst>
                <a:tab pos="457200" algn="l"/>
              </a:tabLst>
              <a:defRPr sz="1600">
                <a:latin typeface="+mn-lt"/>
                <a:ea typeface="+mn-ea"/>
                <a:cs typeface="+mn-cs"/>
                <a:sym typeface="Arial"/>
              </a:defRPr>
            </a:pPr>
            <a:r>
              <a:t>All come from locations on one of the 23 "chromosome" pairs of DNA held in nuclei of cells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24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lgn="ctr">
              <a:spcBef>
                <a:spcPts val="200"/>
              </a:spcBef>
              <a:tabLst>
                <a:tab pos="457200" algn="l"/>
              </a:tabLst>
              <a:defRPr sz="1100">
                <a:latin typeface="+mn-lt"/>
                <a:ea typeface="+mn-ea"/>
                <a:cs typeface="+mn-cs"/>
                <a:sym typeface="Arial"/>
              </a:defRPr>
            </a:pPr>
            <a:r>
              <a:t>(www.cstl.nist.gov/strbase/fbicore.htm)</a:t>
            </a:r>
          </a:p>
          <a:p>
            <a:pPr algn="ctr">
              <a:tabLst>
                <a:tab pos="457200" algn="l"/>
              </a:tabLst>
              <a:defRPr sz="11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Nuclear DNA is used in CODIS because it </a:t>
            </a:r>
            <a:r>
              <a:rPr b="1">
                <a:solidFill>
                  <a:srgbClr val="FBCC16"/>
                </a:solidFill>
              </a:rPr>
              <a:t>differs the most</a:t>
            </a:r>
            <a:r>
              <a:rPr>
                <a:solidFill>
                  <a:srgbClr val="FBCC16"/>
                </a:solidFill>
              </a:rPr>
              <a:t> </a:t>
            </a:r>
            <a:r>
              <a:t>between individuals </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But other times want DNA that </a:t>
            </a:r>
            <a:r>
              <a:rPr b="1">
                <a:solidFill>
                  <a:srgbClr val="FBCC16"/>
                </a:solidFill>
              </a:rPr>
              <a:t>differs the least </a:t>
            </a:r>
            <a:r>
              <a:t>between </a:t>
            </a:r>
            <a:r>
              <a:rPr b="1"/>
              <a:t>related</a:t>
            </a:r>
            <a:r>
              <a:t> individuals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Thus "National Missing Person DNA Database" (NMPDD) instead uses: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 Loci on Y chromosome - inherited only from father</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 Mitochondrial (non-nuclear) DNA – inherited only from mother</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Mitochondrial DNA also more concentrated in cells =&gt; easier to detect </a:t>
            </a:r>
          </a:p>
        </p:txBody>
      </p:sp>
      <p:pic>
        <p:nvPicPr>
          <p:cNvPr id="775" name="Picture 5" descr="Picture 5"/>
          <p:cNvPicPr>
            <a:picLocks noChangeAspect="1"/>
          </p:cNvPicPr>
          <p:nvPr/>
        </p:nvPicPr>
        <p:blipFill>
          <a:blip r:embed="rId2">
            <a:extLst/>
          </a:blip>
          <a:stretch>
            <a:fillRect/>
          </a:stretch>
        </p:blipFill>
        <p:spPr>
          <a:xfrm>
            <a:off x="609600" y="1290637"/>
            <a:ext cx="3581400" cy="1833563"/>
          </a:xfrm>
          <a:prstGeom prst="rect">
            <a:avLst/>
          </a:prstGeom>
          <a:ln w="12700">
            <a:miter lim="400000"/>
          </a:ln>
        </p:spPr>
      </p:pic>
      <p:pic>
        <p:nvPicPr>
          <p:cNvPr id="776" name="Picture 6" descr="Picture 6"/>
          <p:cNvPicPr>
            <a:picLocks noChangeAspect="1"/>
          </p:cNvPicPr>
          <p:nvPr/>
        </p:nvPicPr>
        <p:blipFill>
          <a:blip r:embed="rId3">
            <a:extLst/>
          </a:blip>
          <a:stretch>
            <a:fillRect/>
          </a:stretch>
        </p:blipFill>
        <p:spPr>
          <a:xfrm>
            <a:off x="4343400" y="1920875"/>
            <a:ext cx="4114800" cy="1203325"/>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21" name="Rectangle 2"/>
          <p:cNvSpPr txBox="1">
            <a:spLocks noGrp="1"/>
          </p:cNvSpPr>
          <p:nvPr>
            <p:ph type="title"/>
          </p:nvPr>
        </p:nvSpPr>
        <p:spPr>
          <a:xfrm>
            <a:off x="304800" y="76200"/>
            <a:ext cx="8534400" cy="838200"/>
          </a:xfrm>
          <a:prstGeom prst="rect">
            <a:avLst/>
          </a:prstGeom>
        </p:spPr>
        <p:txBody>
          <a:bodyPr/>
          <a:lstStyle/>
          <a:p>
            <a:r>
              <a:t>There are two common types of DNA fingerprinting:</a:t>
            </a:r>
          </a:p>
        </p:txBody>
      </p:sp>
      <p:sp>
        <p:nvSpPr>
          <p:cNvPr id="122" name="Rectangle 3"/>
          <p:cNvSpPr txBox="1">
            <a:spLocks noGrp="1"/>
          </p:cNvSpPr>
          <p:nvPr>
            <p:ph type="body" idx="1"/>
          </p:nvPr>
        </p:nvSpPr>
        <p:spPr>
          <a:xfrm>
            <a:off x="190500" y="850900"/>
            <a:ext cx="8763000" cy="5925195"/>
          </a:xfrm>
          <a:prstGeom prst="rect">
            <a:avLst/>
          </a:prstGeom>
        </p:spPr>
        <p:txBody>
          <a:bodyPr/>
          <a:lstStyle/>
          <a:p>
            <a:pPr>
              <a:tabLst>
                <a:tab pos="457200" algn="l"/>
              </a:tabLst>
              <a:defRPr b="1">
                <a:solidFill>
                  <a:srgbClr val="FFCC00"/>
                </a:solidFill>
                <a:latin typeface="+mn-lt"/>
                <a:ea typeface="+mn-ea"/>
                <a:cs typeface="+mn-cs"/>
                <a:sym typeface="Arial"/>
              </a:defRPr>
            </a:pPr>
            <a:r>
              <a:t>RFLP or “R-FLIP”</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Was invented first (~1990)</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Requires very little background knowledge of genomics</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has disadvantages of requiring:	 	Large tissue samples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Un-degraded samples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Use of radioactive tracers</a:t>
            </a:r>
          </a:p>
          <a:p>
            <a:pPr>
              <a:tabLst>
                <a:tab pos="457200" algn="l"/>
              </a:tabLst>
              <a:defRPr sz="1000">
                <a:latin typeface="+mn-lt"/>
                <a:ea typeface="+mn-ea"/>
                <a:cs typeface="+mn-cs"/>
                <a:sym typeface="Arial"/>
              </a:defRPr>
            </a:pPr>
            <a:endParaRPr/>
          </a:p>
          <a:p>
            <a:pPr>
              <a:tabLst>
                <a:tab pos="457200" algn="l"/>
              </a:tabLst>
              <a:defRPr b="1">
                <a:solidFill>
                  <a:srgbClr val="FFCC00"/>
                </a:solidFill>
                <a:latin typeface="+mn-lt"/>
                <a:ea typeface="+mn-ea"/>
                <a:cs typeface="+mn-cs"/>
                <a:sym typeface="Arial"/>
              </a:defRPr>
            </a:pPr>
            <a:r>
              <a:t>STR/VNTR PCR</a:t>
            </a:r>
            <a:endParaRPr sz="1600"/>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Technique NOW used</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Eliminates all of RFLP’s disadvantages above</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requires significant background information and terminology from genomics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779" name="Rectangle 2"/>
          <p:cNvSpPr txBox="1">
            <a:spLocks noGrp="1"/>
          </p:cNvSpPr>
          <p:nvPr>
            <p:ph type="title"/>
          </p:nvPr>
        </p:nvSpPr>
        <p:spPr>
          <a:xfrm>
            <a:off x="304800" y="76200"/>
            <a:ext cx="8534400" cy="457200"/>
          </a:xfrm>
          <a:prstGeom prst="rect">
            <a:avLst/>
          </a:prstGeom>
        </p:spPr>
        <p:txBody>
          <a:bodyPr/>
          <a:lstStyle>
            <a:lvl1pPr>
              <a:defRPr sz="2400"/>
            </a:lvl1pPr>
          </a:lstStyle>
          <a:p>
            <a:r>
              <a:t>Problem:</a:t>
            </a:r>
          </a:p>
        </p:txBody>
      </p:sp>
      <p:sp>
        <p:nvSpPr>
          <p:cNvPr id="780" name="Rectangle 3"/>
          <p:cNvSpPr txBox="1">
            <a:spLocks noGrp="1"/>
          </p:cNvSpPr>
          <p:nvPr>
            <p:ph type="body" idx="1"/>
          </p:nvPr>
        </p:nvSpPr>
        <p:spPr>
          <a:xfrm>
            <a:off x="228600" y="762000"/>
            <a:ext cx="8763000" cy="6002636"/>
          </a:xfrm>
          <a:prstGeom prst="rect">
            <a:avLst/>
          </a:prstGeom>
        </p:spPr>
        <p:txBody>
          <a:bodyPr/>
          <a:lstStyle/>
          <a:p>
            <a:pPr>
              <a:tabLst>
                <a:tab pos="457200" algn="l"/>
              </a:tabLst>
              <a:defRPr>
                <a:latin typeface="+mn-lt"/>
                <a:ea typeface="+mn-ea"/>
                <a:cs typeface="+mn-cs"/>
                <a:sym typeface="Arial"/>
              </a:defRPr>
            </a:pPr>
            <a:r>
              <a:t>How do I locate and extract the tandem repeat sequences AT the 13 CODIS loci?</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 need to make sure I get material from all 13 (and no material from elsewhere)</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Also need to make sure I get FULL tandem repeat at each locus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Because if I randomly shorten the number of repeats (by cutting out only part), </a:t>
            </a:r>
          </a:p>
          <a:p>
            <a:pPr>
              <a:tabLst>
                <a:tab pos="457200" algn="l"/>
              </a:tabLst>
              <a:defRPr sz="12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 am changing the content of the fingerprint</a:t>
            </a:r>
          </a:p>
          <a:p>
            <a:pPr>
              <a:tabLst>
                <a:tab pos="457200" algn="l"/>
              </a:tabLst>
              <a:defRPr sz="1600">
                <a:latin typeface="+mn-lt"/>
                <a:ea typeface="+mn-ea"/>
                <a:cs typeface="+mn-cs"/>
                <a:sym typeface="Arial"/>
              </a:defRPr>
            </a:pPr>
            <a:endParaRPr/>
          </a:p>
          <a:p>
            <a:pPr>
              <a:tabLst>
                <a:tab pos="457200" algn="l"/>
              </a:tabLst>
              <a:defRPr sz="1200">
                <a:latin typeface="+mn-lt"/>
                <a:ea typeface="+mn-ea"/>
                <a:cs typeface="+mn-cs"/>
                <a:sym typeface="Arial"/>
              </a:defRPr>
            </a:pPr>
            <a:endParaRPr/>
          </a:p>
          <a:p>
            <a:pPr>
              <a:tabLst>
                <a:tab pos="457200" algn="l"/>
              </a:tabLst>
              <a:defRPr>
                <a:latin typeface="+mn-lt"/>
                <a:ea typeface="+mn-ea"/>
                <a:cs typeface="+mn-cs"/>
                <a:sym typeface="Arial"/>
              </a:defRPr>
            </a:pPr>
            <a:r>
              <a:t>Nature gives us a break:</a:t>
            </a:r>
            <a:endParaRPr sz="1600"/>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Number of repeats differs between individuals</a:t>
            </a:r>
            <a:endParaRPr b="1"/>
          </a:p>
          <a:p>
            <a:pPr>
              <a:tabLst>
                <a:tab pos="457200" algn="l"/>
              </a:tabLst>
              <a:defRPr sz="1000" b="1">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those repeat sequences can be </a:t>
            </a:r>
            <a:r>
              <a:rPr b="1"/>
              <a:t>surrounded</a:t>
            </a:r>
            <a:r>
              <a:t> by DNA that is identical in all individuals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lgn="ctr">
              <a:spcBef>
                <a:spcPts val="300"/>
              </a:spcBef>
              <a:tabLst>
                <a:tab pos="457200" algn="l"/>
              </a:tabLst>
              <a:defRPr sz="1600">
                <a:solidFill>
                  <a:srgbClr val="FBCC16"/>
                </a:solidFill>
                <a:latin typeface="+mn-lt"/>
                <a:ea typeface="+mn-ea"/>
                <a:cs typeface="+mn-cs"/>
                <a:sym typeface="Arial"/>
              </a:defRPr>
            </a:pPr>
            <a:r>
              <a:t>So can use FIXED surrounding DNA to locate target STR/VNTR segments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783" name="Rectangle 2"/>
          <p:cNvSpPr txBox="1">
            <a:spLocks noGrp="1"/>
          </p:cNvSpPr>
          <p:nvPr>
            <p:ph type="title"/>
          </p:nvPr>
        </p:nvSpPr>
        <p:spPr>
          <a:xfrm>
            <a:off x="304800" y="228600"/>
            <a:ext cx="8534400" cy="457200"/>
          </a:xfrm>
          <a:prstGeom prst="rect">
            <a:avLst/>
          </a:prstGeom>
        </p:spPr>
        <p:txBody>
          <a:bodyPr/>
          <a:lstStyle>
            <a:lvl1pPr>
              <a:defRPr sz="2000"/>
            </a:lvl1pPr>
          </a:lstStyle>
          <a:p>
            <a:r>
              <a:t>Targeting tandem repeat segments using the polymerase chain reaction:</a:t>
            </a:r>
          </a:p>
        </p:txBody>
      </p:sp>
      <p:sp>
        <p:nvSpPr>
          <p:cNvPr id="784" name="Rectangle 3"/>
          <p:cNvSpPr txBox="1">
            <a:spLocks noGrp="1"/>
          </p:cNvSpPr>
          <p:nvPr>
            <p:ph type="body" idx="1"/>
          </p:nvPr>
        </p:nvSpPr>
        <p:spPr>
          <a:xfrm>
            <a:off x="228600" y="1219200"/>
            <a:ext cx="8763000" cy="5328444"/>
          </a:xfrm>
          <a:prstGeom prst="rect">
            <a:avLst/>
          </a:prstGeom>
        </p:spPr>
        <p:txBody>
          <a:bodyPr/>
          <a:lstStyle/>
          <a:p>
            <a:pPr>
              <a:tabLst>
                <a:tab pos="457200" algn="l"/>
              </a:tabLst>
              <a:defRPr>
                <a:latin typeface="+mn-lt"/>
                <a:ea typeface="+mn-ea"/>
                <a:cs typeface="+mn-cs"/>
                <a:sym typeface="Arial"/>
              </a:defRPr>
            </a:pPr>
            <a:r>
              <a:t>Polymerase chain reaction is a variation of the natural DNA replication mechanism:</a:t>
            </a:r>
            <a:endParaRPr sz="1600"/>
          </a:p>
          <a:p>
            <a:pPr>
              <a:spcBef>
                <a:spcPts val="500"/>
              </a:spcBef>
              <a:tabLst>
                <a:tab pos="457200" algn="l"/>
              </a:tabLst>
              <a:defRPr sz="2400">
                <a:latin typeface="+mn-lt"/>
                <a:ea typeface="+mn-ea"/>
                <a:cs typeface="+mn-cs"/>
                <a:sym typeface="Arial"/>
              </a:defRPr>
            </a:pPr>
            <a:r>
              <a:t>	</a:t>
            </a:r>
          </a:p>
          <a:p>
            <a:pPr>
              <a:spcBef>
                <a:spcPts val="300"/>
              </a:spcBef>
              <a:tabLst>
                <a:tab pos="457200" algn="l"/>
              </a:tabLst>
              <a:defRPr sz="1600">
                <a:latin typeface="+mn-lt"/>
                <a:ea typeface="+mn-ea"/>
                <a:cs typeface="+mn-cs"/>
                <a:sym typeface="Arial"/>
              </a:defRPr>
            </a:pPr>
            <a:r>
              <a:t>- Mix bath with DNA, soup of different nucleotides, primers, and enzyme (</a:t>
            </a:r>
            <a:r>
              <a:rPr b="1">
                <a:solidFill>
                  <a:srgbClr val="FFCC00"/>
                </a:solidFill>
              </a:rPr>
              <a:t>polymerase</a:t>
            </a:r>
            <a:r>
              <a:t>)</a:t>
            </a:r>
            <a:endParaRPr sz="1000"/>
          </a:p>
          <a:p>
            <a:pPr>
              <a:spcBef>
                <a:spcPts val="300"/>
              </a:spcBef>
              <a:tabLst>
                <a:tab pos="457200" algn="l"/>
              </a:tabLst>
              <a:defRPr sz="1600">
                <a:latin typeface="+mn-lt"/>
                <a:ea typeface="+mn-ea"/>
                <a:cs typeface="+mn-cs"/>
                <a:sym typeface="Arial"/>
              </a:defRPr>
            </a:pPr>
            <a:r>
              <a:t>	</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Heat to ~ 95 C: DNA double strands separate (heat overcomes base pair hydrogen bonds)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Cool to ~ 65 C: </a:t>
            </a:r>
            <a:r>
              <a:rPr b="1">
                <a:solidFill>
                  <a:srgbClr val="FFCC00"/>
                </a:solidFill>
              </a:rPr>
              <a:t>Primers</a:t>
            </a:r>
            <a:r>
              <a:t> attach to single strands at locations encoded by their bases</a:t>
            </a:r>
            <a:endParaRPr sz="1000"/>
          </a:p>
          <a:p>
            <a:pPr>
              <a:spcBef>
                <a:spcPts val="200"/>
              </a:spcBef>
              <a:tabLst>
                <a:tab pos="457200" algn="l"/>
              </a:tabLst>
              <a:defRPr sz="1000">
                <a:latin typeface="+mn-lt"/>
                <a:ea typeface="+mn-ea"/>
                <a:cs typeface="+mn-cs"/>
                <a:sym typeface="Arial"/>
              </a:defRPr>
            </a:pPr>
            <a:r>
              <a:t>		</a:t>
            </a:r>
            <a:endParaRPr sz="1600"/>
          </a:p>
          <a:p>
            <a:pPr algn="ctr">
              <a:spcBef>
                <a:spcPts val="300"/>
              </a:spcBef>
              <a:tabLst>
                <a:tab pos="457200" algn="l"/>
              </a:tabLst>
              <a:defRPr sz="1600">
                <a:solidFill>
                  <a:srgbClr val="FFCC00"/>
                </a:solidFill>
                <a:latin typeface="+mn-lt"/>
                <a:ea typeface="+mn-ea"/>
                <a:cs typeface="+mn-cs"/>
                <a:sym typeface="Arial"/>
              </a:defRPr>
            </a:pPr>
            <a:r>
              <a:t>Choose primer bases so they latch onto fixed DNA adjacent to target repeats!</a:t>
            </a:r>
          </a:p>
          <a:p>
            <a:pPr>
              <a:tabLst>
                <a:tab pos="457200" algn="l"/>
              </a:tabLst>
              <a:defRPr sz="1000">
                <a:solidFill>
                  <a:srgbClr val="FFCC00"/>
                </a:solidFill>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p>
          <a:p>
            <a:pPr>
              <a:spcBef>
                <a:spcPts val="300"/>
              </a:spcBef>
              <a:tabLst>
                <a:tab pos="457200" algn="l"/>
              </a:tabLst>
              <a:defRPr sz="1600">
                <a:latin typeface="+mn-lt"/>
                <a:ea typeface="+mn-ea"/>
                <a:cs typeface="+mn-cs"/>
                <a:sym typeface="Arial"/>
              </a:defRPr>
            </a:pPr>
            <a:r>
              <a:t>- Polymerase collects nucleotides, building complementary DNA from primer location</a:t>
            </a:r>
          </a:p>
          <a:p>
            <a:pPr>
              <a:tabLst>
                <a:tab pos="457200" algn="l"/>
              </a:tabLst>
              <a:defRPr sz="1600">
                <a:latin typeface="+mn-lt"/>
                <a:ea typeface="+mn-ea"/>
                <a:cs typeface="+mn-cs"/>
                <a:sym typeface="Arial"/>
              </a:defRPr>
            </a:pPr>
            <a:endParaRPr/>
          </a:p>
          <a:p>
            <a:pPr algn="ctr">
              <a:tabLst>
                <a:tab pos="457200" algn="l"/>
              </a:tabLst>
              <a:defRPr sz="1600">
                <a:solidFill>
                  <a:srgbClr val="FFCC00"/>
                </a:solidFill>
                <a:latin typeface="+mn-lt"/>
                <a:ea typeface="+mn-ea"/>
                <a:cs typeface="+mn-cs"/>
                <a:sym typeface="Arial"/>
              </a:defRPr>
            </a:pPr>
            <a:endParaRPr/>
          </a:p>
          <a:p>
            <a:pPr algn="ctr">
              <a:spcBef>
                <a:spcPts val="300"/>
              </a:spcBef>
              <a:tabLst>
                <a:tab pos="457200" algn="l"/>
              </a:tabLst>
              <a:defRPr sz="1600">
                <a:solidFill>
                  <a:srgbClr val="FFCC00"/>
                </a:solidFill>
                <a:latin typeface="+mn-lt"/>
                <a:ea typeface="+mn-ea"/>
                <a:cs typeface="+mn-cs"/>
                <a:sym typeface="Arial"/>
              </a:defRPr>
            </a:pPr>
            <a:r>
              <a:t>Easier to understand via figures: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787" name="AutoShape 247"/>
          <p:cNvSpPr/>
          <p:nvPr/>
        </p:nvSpPr>
        <p:spPr>
          <a:xfrm flipH="1">
            <a:off x="42672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88" name="AutoShape 248"/>
          <p:cNvSpPr/>
          <p:nvPr/>
        </p:nvSpPr>
        <p:spPr>
          <a:xfrm flipH="1">
            <a:off x="44196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89" name="AutoShape 249"/>
          <p:cNvSpPr/>
          <p:nvPr/>
        </p:nvSpPr>
        <p:spPr>
          <a:xfrm flipH="1">
            <a:off x="45720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0" name="AutoShape 250"/>
          <p:cNvSpPr/>
          <p:nvPr/>
        </p:nvSpPr>
        <p:spPr>
          <a:xfrm flipH="1">
            <a:off x="47244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1" name="AutoShape 251"/>
          <p:cNvSpPr/>
          <p:nvPr/>
        </p:nvSpPr>
        <p:spPr>
          <a:xfrm flipH="1">
            <a:off x="48768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2" name="AutoShape 252"/>
          <p:cNvSpPr/>
          <p:nvPr/>
        </p:nvSpPr>
        <p:spPr>
          <a:xfrm flipH="1">
            <a:off x="50292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3" name="AutoShape 253"/>
          <p:cNvSpPr/>
          <p:nvPr/>
        </p:nvSpPr>
        <p:spPr>
          <a:xfrm flipH="1">
            <a:off x="51816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4" name="AutoShape 254"/>
          <p:cNvSpPr/>
          <p:nvPr/>
        </p:nvSpPr>
        <p:spPr>
          <a:xfrm flipH="1">
            <a:off x="53340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5" name="AutoShape 255"/>
          <p:cNvSpPr/>
          <p:nvPr/>
        </p:nvSpPr>
        <p:spPr>
          <a:xfrm flipH="1">
            <a:off x="54864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6" name="AutoShape 256"/>
          <p:cNvSpPr/>
          <p:nvPr/>
        </p:nvSpPr>
        <p:spPr>
          <a:xfrm flipH="1">
            <a:off x="56388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7" name="AutoShape 257"/>
          <p:cNvSpPr/>
          <p:nvPr/>
        </p:nvSpPr>
        <p:spPr>
          <a:xfrm flipH="1">
            <a:off x="57912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8" name="AutoShape 258"/>
          <p:cNvSpPr/>
          <p:nvPr/>
        </p:nvSpPr>
        <p:spPr>
          <a:xfrm flipH="1">
            <a:off x="59436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799" name="Line 263"/>
          <p:cNvSpPr/>
          <p:nvPr/>
        </p:nvSpPr>
        <p:spPr>
          <a:xfrm flipV="1">
            <a:off x="4342970" y="1276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00" name="Line 264"/>
          <p:cNvSpPr/>
          <p:nvPr/>
        </p:nvSpPr>
        <p:spPr>
          <a:xfrm flipV="1">
            <a:off x="4495370" y="1281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01" name="Line 265"/>
          <p:cNvSpPr/>
          <p:nvPr/>
        </p:nvSpPr>
        <p:spPr>
          <a:xfrm flipV="1">
            <a:off x="4647770" y="12849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02" name="Line 266"/>
          <p:cNvSpPr/>
          <p:nvPr/>
        </p:nvSpPr>
        <p:spPr>
          <a:xfrm flipV="1">
            <a:off x="4800170" y="12849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03" name="Line 267"/>
          <p:cNvSpPr/>
          <p:nvPr/>
        </p:nvSpPr>
        <p:spPr>
          <a:xfrm flipV="1">
            <a:off x="4952570" y="12769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04" name="Line 268"/>
          <p:cNvSpPr/>
          <p:nvPr/>
        </p:nvSpPr>
        <p:spPr>
          <a:xfrm flipV="1">
            <a:off x="5104970" y="12754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05" name="Line 269"/>
          <p:cNvSpPr/>
          <p:nvPr/>
        </p:nvSpPr>
        <p:spPr>
          <a:xfrm flipV="1">
            <a:off x="5257370" y="1273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06" name="Line 270"/>
          <p:cNvSpPr/>
          <p:nvPr/>
        </p:nvSpPr>
        <p:spPr>
          <a:xfrm flipV="1">
            <a:off x="5409770" y="1272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07" name="Line 271"/>
          <p:cNvSpPr/>
          <p:nvPr/>
        </p:nvSpPr>
        <p:spPr>
          <a:xfrm flipV="1">
            <a:off x="5562170" y="1276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08" name="Line 272"/>
          <p:cNvSpPr/>
          <p:nvPr/>
        </p:nvSpPr>
        <p:spPr>
          <a:xfrm flipV="1">
            <a:off x="5714570" y="1275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09" name="Line 273"/>
          <p:cNvSpPr/>
          <p:nvPr/>
        </p:nvSpPr>
        <p:spPr>
          <a:xfrm flipV="1">
            <a:off x="5866970" y="1273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10" name="Line 274"/>
          <p:cNvSpPr/>
          <p:nvPr/>
        </p:nvSpPr>
        <p:spPr>
          <a:xfrm flipV="1">
            <a:off x="6019370" y="1272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11" name="AutoShape 279"/>
          <p:cNvSpPr/>
          <p:nvPr/>
        </p:nvSpPr>
        <p:spPr>
          <a:xfrm>
            <a:off x="42672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2" name="AutoShape 280"/>
          <p:cNvSpPr/>
          <p:nvPr/>
        </p:nvSpPr>
        <p:spPr>
          <a:xfrm>
            <a:off x="44196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3" name="AutoShape 281"/>
          <p:cNvSpPr/>
          <p:nvPr/>
        </p:nvSpPr>
        <p:spPr>
          <a:xfrm>
            <a:off x="45720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4" name="AutoShape 282"/>
          <p:cNvSpPr/>
          <p:nvPr/>
        </p:nvSpPr>
        <p:spPr>
          <a:xfrm>
            <a:off x="47244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5" name="AutoShape 283"/>
          <p:cNvSpPr/>
          <p:nvPr/>
        </p:nvSpPr>
        <p:spPr>
          <a:xfrm>
            <a:off x="48768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6" name="AutoShape 284"/>
          <p:cNvSpPr/>
          <p:nvPr/>
        </p:nvSpPr>
        <p:spPr>
          <a:xfrm>
            <a:off x="50292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7" name="AutoShape 285"/>
          <p:cNvSpPr/>
          <p:nvPr/>
        </p:nvSpPr>
        <p:spPr>
          <a:xfrm>
            <a:off x="51816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8" name="AutoShape 286"/>
          <p:cNvSpPr/>
          <p:nvPr/>
        </p:nvSpPr>
        <p:spPr>
          <a:xfrm>
            <a:off x="53340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19" name="AutoShape 287"/>
          <p:cNvSpPr/>
          <p:nvPr/>
        </p:nvSpPr>
        <p:spPr>
          <a:xfrm>
            <a:off x="54864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20" name="AutoShape 288"/>
          <p:cNvSpPr/>
          <p:nvPr/>
        </p:nvSpPr>
        <p:spPr>
          <a:xfrm>
            <a:off x="56388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21" name="AutoShape 289"/>
          <p:cNvSpPr/>
          <p:nvPr/>
        </p:nvSpPr>
        <p:spPr>
          <a:xfrm>
            <a:off x="57912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22" name="AutoShape 290"/>
          <p:cNvSpPr/>
          <p:nvPr/>
        </p:nvSpPr>
        <p:spPr>
          <a:xfrm>
            <a:off x="59436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23" name="Line 295"/>
          <p:cNvSpPr/>
          <p:nvPr/>
        </p:nvSpPr>
        <p:spPr>
          <a:xfrm flipH="1" flipV="1">
            <a:off x="4341700" y="9801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24" name="Line 296"/>
          <p:cNvSpPr/>
          <p:nvPr/>
        </p:nvSpPr>
        <p:spPr>
          <a:xfrm flipH="1" flipV="1">
            <a:off x="4494100" y="9817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25" name="Line 297"/>
          <p:cNvSpPr/>
          <p:nvPr/>
        </p:nvSpPr>
        <p:spPr>
          <a:xfrm flipH="1" flipV="1">
            <a:off x="4646500" y="9833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26" name="Line 298"/>
          <p:cNvSpPr/>
          <p:nvPr/>
        </p:nvSpPr>
        <p:spPr>
          <a:xfrm flipH="1" flipV="1">
            <a:off x="4798900" y="9721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27" name="Line 299"/>
          <p:cNvSpPr/>
          <p:nvPr/>
        </p:nvSpPr>
        <p:spPr>
          <a:xfrm flipH="1" flipV="1">
            <a:off x="4951300" y="9801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28" name="Line 300"/>
          <p:cNvSpPr/>
          <p:nvPr/>
        </p:nvSpPr>
        <p:spPr>
          <a:xfrm flipH="1" flipV="1">
            <a:off x="5103700" y="9817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29" name="Line 301"/>
          <p:cNvSpPr/>
          <p:nvPr/>
        </p:nvSpPr>
        <p:spPr>
          <a:xfrm flipH="1" flipV="1">
            <a:off x="5256100" y="9833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30" name="Line 302"/>
          <p:cNvSpPr/>
          <p:nvPr/>
        </p:nvSpPr>
        <p:spPr>
          <a:xfrm flipH="1" flipV="1">
            <a:off x="5408500" y="9848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31" name="Line 303"/>
          <p:cNvSpPr/>
          <p:nvPr/>
        </p:nvSpPr>
        <p:spPr>
          <a:xfrm flipH="1" flipV="1">
            <a:off x="5560900" y="9864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32" name="Line 304"/>
          <p:cNvSpPr/>
          <p:nvPr/>
        </p:nvSpPr>
        <p:spPr>
          <a:xfrm flipH="1" flipV="1">
            <a:off x="5713300" y="9880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33" name="Line 305"/>
          <p:cNvSpPr/>
          <p:nvPr/>
        </p:nvSpPr>
        <p:spPr>
          <a:xfrm flipH="1" flipV="1">
            <a:off x="5865700" y="9833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34" name="Line 306"/>
          <p:cNvSpPr/>
          <p:nvPr/>
        </p:nvSpPr>
        <p:spPr>
          <a:xfrm flipH="1" flipV="1">
            <a:off x="6018100" y="9801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35" name="AutoShape 308"/>
          <p:cNvSpPr/>
          <p:nvPr/>
        </p:nvSpPr>
        <p:spPr>
          <a:xfrm flipH="1">
            <a:off x="60960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36" name="AutoShape 309"/>
          <p:cNvSpPr/>
          <p:nvPr/>
        </p:nvSpPr>
        <p:spPr>
          <a:xfrm flipH="1">
            <a:off x="62484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37" name="AutoShape 310"/>
          <p:cNvSpPr/>
          <p:nvPr/>
        </p:nvSpPr>
        <p:spPr>
          <a:xfrm flipH="1">
            <a:off x="64008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38" name="AutoShape 311"/>
          <p:cNvSpPr/>
          <p:nvPr/>
        </p:nvSpPr>
        <p:spPr>
          <a:xfrm flipH="1">
            <a:off x="65532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39" name="AutoShape 312"/>
          <p:cNvSpPr/>
          <p:nvPr/>
        </p:nvSpPr>
        <p:spPr>
          <a:xfrm flipH="1">
            <a:off x="67056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0" name="AutoShape 313"/>
          <p:cNvSpPr/>
          <p:nvPr/>
        </p:nvSpPr>
        <p:spPr>
          <a:xfrm flipH="1">
            <a:off x="68580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1" name="AutoShape 314"/>
          <p:cNvSpPr/>
          <p:nvPr/>
        </p:nvSpPr>
        <p:spPr>
          <a:xfrm flipH="1">
            <a:off x="70104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2" name="AutoShape 315"/>
          <p:cNvSpPr/>
          <p:nvPr/>
        </p:nvSpPr>
        <p:spPr>
          <a:xfrm flipH="1">
            <a:off x="71628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3" name="AutoShape 316"/>
          <p:cNvSpPr/>
          <p:nvPr/>
        </p:nvSpPr>
        <p:spPr>
          <a:xfrm flipH="1">
            <a:off x="73152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4" name="AutoShape 317"/>
          <p:cNvSpPr/>
          <p:nvPr/>
        </p:nvSpPr>
        <p:spPr>
          <a:xfrm flipH="1">
            <a:off x="74676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5" name="AutoShape 318"/>
          <p:cNvSpPr/>
          <p:nvPr/>
        </p:nvSpPr>
        <p:spPr>
          <a:xfrm flipH="1">
            <a:off x="76200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6" name="AutoShape 319"/>
          <p:cNvSpPr/>
          <p:nvPr/>
        </p:nvSpPr>
        <p:spPr>
          <a:xfrm flipH="1">
            <a:off x="77724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7" name="AutoShape 320"/>
          <p:cNvSpPr/>
          <p:nvPr/>
        </p:nvSpPr>
        <p:spPr>
          <a:xfrm flipH="1">
            <a:off x="79248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8" name="AutoShape 322"/>
          <p:cNvSpPr/>
          <p:nvPr/>
        </p:nvSpPr>
        <p:spPr>
          <a:xfrm flipH="1">
            <a:off x="80772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49" name="AutoShape 323"/>
          <p:cNvSpPr/>
          <p:nvPr/>
        </p:nvSpPr>
        <p:spPr>
          <a:xfrm flipH="1">
            <a:off x="82296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50" name="Line 324"/>
          <p:cNvSpPr/>
          <p:nvPr/>
        </p:nvSpPr>
        <p:spPr>
          <a:xfrm flipV="1">
            <a:off x="6171770" y="1276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51" name="Line 325"/>
          <p:cNvSpPr/>
          <p:nvPr/>
        </p:nvSpPr>
        <p:spPr>
          <a:xfrm flipV="1">
            <a:off x="6324170" y="1281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52" name="Line 326"/>
          <p:cNvSpPr/>
          <p:nvPr/>
        </p:nvSpPr>
        <p:spPr>
          <a:xfrm flipV="1">
            <a:off x="6476570" y="12801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53" name="Line 327"/>
          <p:cNvSpPr/>
          <p:nvPr/>
        </p:nvSpPr>
        <p:spPr>
          <a:xfrm flipV="1">
            <a:off x="6628970" y="12785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54" name="Line 328"/>
          <p:cNvSpPr/>
          <p:nvPr/>
        </p:nvSpPr>
        <p:spPr>
          <a:xfrm flipV="1">
            <a:off x="6781370" y="1276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55" name="Line 329"/>
          <p:cNvSpPr/>
          <p:nvPr/>
        </p:nvSpPr>
        <p:spPr>
          <a:xfrm flipV="1">
            <a:off x="6933770" y="1275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56" name="Line 330"/>
          <p:cNvSpPr/>
          <p:nvPr/>
        </p:nvSpPr>
        <p:spPr>
          <a:xfrm flipV="1">
            <a:off x="7086170" y="1273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57" name="Line 331"/>
          <p:cNvSpPr/>
          <p:nvPr/>
        </p:nvSpPr>
        <p:spPr>
          <a:xfrm flipV="1">
            <a:off x="7238570" y="12785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58" name="Line 332"/>
          <p:cNvSpPr/>
          <p:nvPr/>
        </p:nvSpPr>
        <p:spPr>
          <a:xfrm flipV="1">
            <a:off x="7390970" y="12769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59" name="Line 333"/>
          <p:cNvSpPr/>
          <p:nvPr/>
        </p:nvSpPr>
        <p:spPr>
          <a:xfrm flipV="1">
            <a:off x="7543370" y="12754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60" name="Line 334"/>
          <p:cNvSpPr/>
          <p:nvPr/>
        </p:nvSpPr>
        <p:spPr>
          <a:xfrm flipV="1">
            <a:off x="7695770" y="12738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61" name="Line 335"/>
          <p:cNvSpPr/>
          <p:nvPr/>
        </p:nvSpPr>
        <p:spPr>
          <a:xfrm flipV="1">
            <a:off x="7848170" y="12722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62" name="Line 336"/>
          <p:cNvSpPr/>
          <p:nvPr/>
        </p:nvSpPr>
        <p:spPr>
          <a:xfrm flipV="1">
            <a:off x="8000570" y="12706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63" name="Line 338"/>
          <p:cNvSpPr/>
          <p:nvPr/>
        </p:nvSpPr>
        <p:spPr>
          <a:xfrm flipV="1">
            <a:off x="8152970" y="12674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64" name="Line 339"/>
          <p:cNvSpPr/>
          <p:nvPr/>
        </p:nvSpPr>
        <p:spPr>
          <a:xfrm flipV="1">
            <a:off x="8305370" y="1265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65" name="AutoShape 340"/>
          <p:cNvSpPr/>
          <p:nvPr/>
        </p:nvSpPr>
        <p:spPr>
          <a:xfrm>
            <a:off x="60960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66" name="AutoShape 341"/>
          <p:cNvSpPr/>
          <p:nvPr/>
        </p:nvSpPr>
        <p:spPr>
          <a:xfrm>
            <a:off x="62484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67" name="AutoShape 342"/>
          <p:cNvSpPr/>
          <p:nvPr/>
        </p:nvSpPr>
        <p:spPr>
          <a:xfrm>
            <a:off x="64008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68" name="AutoShape 343"/>
          <p:cNvSpPr/>
          <p:nvPr/>
        </p:nvSpPr>
        <p:spPr>
          <a:xfrm>
            <a:off x="65532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69" name="AutoShape 344"/>
          <p:cNvSpPr/>
          <p:nvPr/>
        </p:nvSpPr>
        <p:spPr>
          <a:xfrm>
            <a:off x="67056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0" name="AutoShape 345"/>
          <p:cNvSpPr/>
          <p:nvPr/>
        </p:nvSpPr>
        <p:spPr>
          <a:xfrm>
            <a:off x="68580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1" name="AutoShape 346"/>
          <p:cNvSpPr/>
          <p:nvPr/>
        </p:nvSpPr>
        <p:spPr>
          <a:xfrm>
            <a:off x="70104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2" name="AutoShape 347"/>
          <p:cNvSpPr/>
          <p:nvPr/>
        </p:nvSpPr>
        <p:spPr>
          <a:xfrm>
            <a:off x="71628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3" name="AutoShape 348"/>
          <p:cNvSpPr/>
          <p:nvPr/>
        </p:nvSpPr>
        <p:spPr>
          <a:xfrm>
            <a:off x="73152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4" name="AutoShape 349"/>
          <p:cNvSpPr/>
          <p:nvPr/>
        </p:nvSpPr>
        <p:spPr>
          <a:xfrm>
            <a:off x="74676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5" name="AutoShape 350"/>
          <p:cNvSpPr/>
          <p:nvPr/>
        </p:nvSpPr>
        <p:spPr>
          <a:xfrm>
            <a:off x="76200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6" name="AutoShape 351"/>
          <p:cNvSpPr/>
          <p:nvPr/>
        </p:nvSpPr>
        <p:spPr>
          <a:xfrm>
            <a:off x="77724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7" name="AutoShape 352"/>
          <p:cNvSpPr/>
          <p:nvPr/>
        </p:nvSpPr>
        <p:spPr>
          <a:xfrm>
            <a:off x="79248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8" name="AutoShape 354"/>
          <p:cNvSpPr/>
          <p:nvPr/>
        </p:nvSpPr>
        <p:spPr>
          <a:xfrm>
            <a:off x="80772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79" name="AutoShape 355"/>
          <p:cNvSpPr/>
          <p:nvPr/>
        </p:nvSpPr>
        <p:spPr>
          <a:xfrm>
            <a:off x="82296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80" name="Line 356"/>
          <p:cNvSpPr/>
          <p:nvPr/>
        </p:nvSpPr>
        <p:spPr>
          <a:xfrm flipH="1" flipV="1">
            <a:off x="6170500" y="9737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81" name="Line 357"/>
          <p:cNvSpPr/>
          <p:nvPr/>
        </p:nvSpPr>
        <p:spPr>
          <a:xfrm flipH="1" flipV="1">
            <a:off x="6322900" y="9753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82" name="Line 358"/>
          <p:cNvSpPr/>
          <p:nvPr/>
        </p:nvSpPr>
        <p:spPr>
          <a:xfrm flipH="1" flipV="1">
            <a:off x="6475300" y="9769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83" name="Line 359"/>
          <p:cNvSpPr/>
          <p:nvPr/>
        </p:nvSpPr>
        <p:spPr>
          <a:xfrm flipH="1" flipV="1">
            <a:off x="6627700" y="9785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84" name="Line 360"/>
          <p:cNvSpPr/>
          <p:nvPr/>
        </p:nvSpPr>
        <p:spPr>
          <a:xfrm flipH="1" flipV="1">
            <a:off x="6780100" y="9801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85" name="Line 361"/>
          <p:cNvSpPr/>
          <p:nvPr/>
        </p:nvSpPr>
        <p:spPr>
          <a:xfrm flipH="1" flipV="1">
            <a:off x="6932500" y="9817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86" name="Line 362"/>
          <p:cNvSpPr/>
          <p:nvPr/>
        </p:nvSpPr>
        <p:spPr>
          <a:xfrm flipH="1" flipV="1">
            <a:off x="7084900" y="9833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87" name="Line 363"/>
          <p:cNvSpPr/>
          <p:nvPr/>
        </p:nvSpPr>
        <p:spPr>
          <a:xfrm flipH="1" flipV="1">
            <a:off x="7237300" y="972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88" name="Line 364"/>
          <p:cNvSpPr/>
          <p:nvPr/>
        </p:nvSpPr>
        <p:spPr>
          <a:xfrm flipH="1" flipV="1">
            <a:off x="7389700" y="9801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89" name="Line 365"/>
          <p:cNvSpPr/>
          <p:nvPr/>
        </p:nvSpPr>
        <p:spPr>
          <a:xfrm flipH="1" flipV="1">
            <a:off x="7542100" y="9817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90" name="Line 366"/>
          <p:cNvSpPr/>
          <p:nvPr/>
        </p:nvSpPr>
        <p:spPr>
          <a:xfrm flipH="1" flipV="1">
            <a:off x="7694500" y="9833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91" name="Line 367"/>
          <p:cNvSpPr/>
          <p:nvPr/>
        </p:nvSpPr>
        <p:spPr>
          <a:xfrm flipH="1" flipV="1">
            <a:off x="7846900" y="9848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892" name="Line 368"/>
          <p:cNvSpPr/>
          <p:nvPr/>
        </p:nvSpPr>
        <p:spPr>
          <a:xfrm flipH="1" flipV="1">
            <a:off x="7999300" y="9864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93" name="Line 370"/>
          <p:cNvSpPr/>
          <p:nvPr/>
        </p:nvSpPr>
        <p:spPr>
          <a:xfrm flipH="1" flipV="1">
            <a:off x="8151700" y="9896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94" name="Line 371"/>
          <p:cNvSpPr/>
          <p:nvPr/>
        </p:nvSpPr>
        <p:spPr>
          <a:xfrm flipH="1" flipV="1">
            <a:off x="8304100" y="991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895" name="AutoShape 373"/>
          <p:cNvSpPr/>
          <p:nvPr/>
        </p:nvSpPr>
        <p:spPr>
          <a:xfrm flipH="1">
            <a:off x="39624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96" name="AutoShape 374"/>
          <p:cNvSpPr/>
          <p:nvPr/>
        </p:nvSpPr>
        <p:spPr>
          <a:xfrm flipH="1">
            <a:off x="41148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897" name="Line 376"/>
          <p:cNvSpPr/>
          <p:nvPr/>
        </p:nvSpPr>
        <p:spPr>
          <a:xfrm flipV="1">
            <a:off x="4038170" y="1281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898" name="Line 377"/>
          <p:cNvSpPr/>
          <p:nvPr/>
        </p:nvSpPr>
        <p:spPr>
          <a:xfrm flipV="1">
            <a:off x="4190570" y="12849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899" name="AutoShape 379"/>
          <p:cNvSpPr/>
          <p:nvPr/>
        </p:nvSpPr>
        <p:spPr>
          <a:xfrm>
            <a:off x="39624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00" name="AutoShape 380"/>
          <p:cNvSpPr/>
          <p:nvPr/>
        </p:nvSpPr>
        <p:spPr>
          <a:xfrm>
            <a:off x="41148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01" name="Line 382"/>
          <p:cNvSpPr/>
          <p:nvPr/>
        </p:nvSpPr>
        <p:spPr>
          <a:xfrm flipH="1" flipV="1">
            <a:off x="4036900" y="9817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02" name="Line 383"/>
          <p:cNvSpPr/>
          <p:nvPr/>
        </p:nvSpPr>
        <p:spPr>
          <a:xfrm flipH="1" flipV="1">
            <a:off x="4189300" y="9833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903" name="AutoShape 384"/>
          <p:cNvSpPr/>
          <p:nvPr/>
        </p:nvSpPr>
        <p:spPr>
          <a:xfrm flipH="1">
            <a:off x="8382000" y="1524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04" name="Line 385"/>
          <p:cNvSpPr/>
          <p:nvPr/>
        </p:nvSpPr>
        <p:spPr>
          <a:xfrm flipV="1">
            <a:off x="8457770" y="1265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05" name="AutoShape 386"/>
          <p:cNvSpPr/>
          <p:nvPr/>
        </p:nvSpPr>
        <p:spPr>
          <a:xfrm>
            <a:off x="8382000" y="8080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06" name="Line 387"/>
          <p:cNvSpPr/>
          <p:nvPr/>
        </p:nvSpPr>
        <p:spPr>
          <a:xfrm flipH="1" flipV="1">
            <a:off x="8456500" y="991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07" name="AutoShape 512"/>
          <p:cNvSpPr/>
          <p:nvPr/>
        </p:nvSpPr>
        <p:spPr>
          <a:xfrm flipH="1">
            <a:off x="43434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08" name="AutoShape 513"/>
          <p:cNvSpPr/>
          <p:nvPr/>
        </p:nvSpPr>
        <p:spPr>
          <a:xfrm flipH="1">
            <a:off x="44958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09" name="AutoShape 514"/>
          <p:cNvSpPr/>
          <p:nvPr/>
        </p:nvSpPr>
        <p:spPr>
          <a:xfrm flipH="1">
            <a:off x="4648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0" name="AutoShape 515"/>
          <p:cNvSpPr/>
          <p:nvPr/>
        </p:nvSpPr>
        <p:spPr>
          <a:xfrm flipH="1">
            <a:off x="48006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1" name="AutoShape 516"/>
          <p:cNvSpPr/>
          <p:nvPr/>
        </p:nvSpPr>
        <p:spPr>
          <a:xfrm flipH="1">
            <a:off x="49530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2" name="AutoShape 517"/>
          <p:cNvSpPr/>
          <p:nvPr/>
        </p:nvSpPr>
        <p:spPr>
          <a:xfrm flipH="1">
            <a:off x="51054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3" name="AutoShape 518"/>
          <p:cNvSpPr/>
          <p:nvPr/>
        </p:nvSpPr>
        <p:spPr>
          <a:xfrm flipH="1">
            <a:off x="52578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4" name="AutoShape 519"/>
          <p:cNvSpPr/>
          <p:nvPr/>
        </p:nvSpPr>
        <p:spPr>
          <a:xfrm flipH="1">
            <a:off x="5410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5" name="AutoShape 520"/>
          <p:cNvSpPr/>
          <p:nvPr/>
        </p:nvSpPr>
        <p:spPr>
          <a:xfrm flipH="1">
            <a:off x="55626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6" name="AutoShape 521"/>
          <p:cNvSpPr/>
          <p:nvPr/>
        </p:nvSpPr>
        <p:spPr>
          <a:xfrm flipH="1">
            <a:off x="57150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7" name="AutoShape 522"/>
          <p:cNvSpPr/>
          <p:nvPr/>
        </p:nvSpPr>
        <p:spPr>
          <a:xfrm flipH="1">
            <a:off x="58674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8" name="AutoShape 523"/>
          <p:cNvSpPr/>
          <p:nvPr/>
        </p:nvSpPr>
        <p:spPr>
          <a:xfrm flipH="1">
            <a:off x="60198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19" name="Line 524"/>
          <p:cNvSpPr/>
          <p:nvPr/>
        </p:nvSpPr>
        <p:spPr>
          <a:xfrm flipV="1">
            <a:off x="4419170" y="5848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20" name="Line 525"/>
          <p:cNvSpPr/>
          <p:nvPr/>
        </p:nvSpPr>
        <p:spPr>
          <a:xfrm flipV="1">
            <a:off x="4571570" y="5853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21" name="Line 526"/>
          <p:cNvSpPr/>
          <p:nvPr/>
        </p:nvSpPr>
        <p:spPr>
          <a:xfrm flipV="1">
            <a:off x="4723970" y="58569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22" name="Line 527"/>
          <p:cNvSpPr/>
          <p:nvPr/>
        </p:nvSpPr>
        <p:spPr>
          <a:xfrm flipV="1">
            <a:off x="4876370" y="58569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923" name="Line 528"/>
          <p:cNvSpPr/>
          <p:nvPr/>
        </p:nvSpPr>
        <p:spPr>
          <a:xfrm flipV="1">
            <a:off x="5028770" y="58489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924" name="Line 529"/>
          <p:cNvSpPr/>
          <p:nvPr/>
        </p:nvSpPr>
        <p:spPr>
          <a:xfrm flipV="1">
            <a:off x="5181170" y="58474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925" name="Line 530"/>
          <p:cNvSpPr/>
          <p:nvPr/>
        </p:nvSpPr>
        <p:spPr>
          <a:xfrm flipV="1">
            <a:off x="5333570" y="5845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26" name="Line 531"/>
          <p:cNvSpPr/>
          <p:nvPr/>
        </p:nvSpPr>
        <p:spPr>
          <a:xfrm flipV="1">
            <a:off x="5485970" y="5844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27" name="Line 532"/>
          <p:cNvSpPr/>
          <p:nvPr/>
        </p:nvSpPr>
        <p:spPr>
          <a:xfrm flipV="1">
            <a:off x="5638370" y="5848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28" name="Line 533"/>
          <p:cNvSpPr/>
          <p:nvPr/>
        </p:nvSpPr>
        <p:spPr>
          <a:xfrm flipV="1">
            <a:off x="5790770" y="5847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29" name="Line 534"/>
          <p:cNvSpPr/>
          <p:nvPr/>
        </p:nvSpPr>
        <p:spPr>
          <a:xfrm flipV="1">
            <a:off x="5943170" y="5845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30" name="Line 535"/>
          <p:cNvSpPr/>
          <p:nvPr/>
        </p:nvSpPr>
        <p:spPr>
          <a:xfrm flipV="1">
            <a:off x="6095570" y="5844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31" name="AutoShape 536"/>
          <p:cNvSpPr/>
          <p:nvPr/>
        </p:nvSpPr>
        <p:spPr>
          <a:xfrm>
            <a:off x="43434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2" name="AutoShape 537"/>
          <p:cNvSpPr/>
          <p:nvPr/>
        </p:nvSpPr>
        <p:spPr>
          <a:xfrm>
            <a:off x="44958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3" name="AutoShape 538"/>
          <p:cNvSpPr/>
          <p:nvPr/>
        </p:nvSpPr>
        <p:spPr>
          <a:xfrm>
            <a:off x="4648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4" name="AutoShape 539"/>
          <p:cNvSpPr/>
          <p:nvPr/>
        </p:nvSpPr>
        <p:spPr>
          <a:xfrm>
            <a:off x="48006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5" name="AutoShape 540"/>
          <p:cNvSpPr/>
          <p:nvPr/>
        </p:nvSpPr>
        <p:spPr>
          <a:xfrm>
            <a:off x="49530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6" name="AutoShape 541"/>
          <p:cNvSpPr/>
          <p:nvPr/>
        </p:nvSpPr>
        <p:spPr>
          <a:xfrm>
            <a:off x="51054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7" name="AutoShape 542"/>
          <p:cNvSpPr/>
          <p:nvPr/>
        </p:nvSpPr>
        <p:spPr>
          <a:xfrm>
            <a:off x="52578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8" name="AutoShape 543"/>
          <p:cNvSpPr/>
          <p:nvPr/>
        </p:nvSpPr>
        <p:spPr>
          <a:xfrm>
            <a:off x="5410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39" name="AutoShape 544"/>
          <p:cNvSpPr/>
          <p:nvPr/>
        </p:nvSpPr>
        <p:spPr>
          <a:xfrm>
            <a:off x="55626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40" name="AutoShape 545"/>
          <p:cNvSpPr/>
          <p:nvPr/>
        </p:nvSpPr>
        <p:spPr>
          <a:xfrm>
            <a:off x="57150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41" name="AutoShape 546"/>
          <p:cNvSpPr/>
          <p:nvPr/>
        </p:nvSpPr>
        <p:spPr>
          <a:xfrm>
            <a:off x="58674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42" name="AutoShape 547"/>
          <p:cNvSpPr/>
          <p:nvPr/>
        </p:nvSpPr>
        <p:spPr>
          <a:xfrm>
            <a:off x="60198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43" name="Line 548"/>
          <p:cNvSpPr/>
          <p:nvPr/>
        </p:nvSpPr>
        <p:spPr>
          <a:xfrm flipH="1" flipV="1">
            <a:off x="4417900" y="4496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44" name="Line 549"/>
          <p:cNvSpPr/>
          <p:nvPr/>
        </p:nvSpPr>
        <p:spPr>
          <a:xfrm flipH="1" flipV="1">
            <a:off x="4570300" y="4498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45" name="Line 550"/>
          <p:cNvSpPr/>
          <p:nvPr/>
        </p:nvSpPr>
        <p:spPr>
          <a:xfrm flipH="1" flipV="1">
            <a:off x="4722700" y="449962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946" name="Line 551"/>
          <p:cNvSpPr/>
          <p:nvPr/>
        </p:nvSpPr>
        <p:spPr>
          <a:xfrm flipH="1" flipV="1">
            <a:off x="4875100" y="448850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47" name="Line 552"/>
          <p:cNvSpPr/>
          <p:nvPr/>
        </p:nvSpPr>
        <p:spPr>
          <a:xfrm flipH="1" flipV="1">
            <a:off x="5027500" y="449644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48" name="Line 553"/>
          <p:cNvSpPr/>
          <p:nvPr/>
        </p:nvSpPr>
        <p:spPr>
          <a:xfrm flipH="1" flipV="1">
            <a:off x="5179900" y="44980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49" name="Line 554"/>
          <p:cNvSpPr/>
          <p:nvPr/>
        </p:nvSpPr>
        <p:spPr>
          <a:xfrm flipH="1" flipV="1">
            <a:off x="5332300" y="44996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50" name="Line 555"/>
          <p:cNvSpPr/>
          <p:nvPr/>
        </p:nvSpPr>
        <p:spPr>
          <a:xfrm flipH="1" flipV="1">
            <a:off x="5484700" y="4501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51" name="Line 556"/>
          <p:cNvSpPr/>
          <p:nvPr/>
        </p:nvSpPr>
        <p:spPr>
          <a:xfrm flipH="1" flipV="1">
            <a:off x="5637100" y="45027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52" name="Line 557"/>
          <p:cNvSpPr/>
          <p:nvPr/>
        </p:nvSpPr>
        <p:spPr>
          <a:xfrm flipH="1" flipV="1">
            <a:off x="5789500" y="45043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53" name="Line 558"/>
          <p:cNvSpPr/>
          <p:nvPr/>
        </p:nvSpPr>
        <p:spPr>
          <a:xfrm flipH="1" flipV="1">
            <a:off x="5941900" y="44996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54" name="Line 559"/>
          <p:cNvSpPr/>
          <p:nvPr/>
        </p:nvSpPr>
        <p:spPr>
          <a:xfrm flipH="1" flipV="1">
            <a:off x="6094300" y="44964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55" name="AutoShape 560"/>
          <p:cNvSpPr/>
          <p:nvPr/>
        </p:nvSpPr>
        <p:spPr>
          <a:xfrm flipH="1">
            <a:off x="6172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56" name="AutoShape 561"/>
          <p:cNvSpPr/>
          <p:nvPr/>
        </p:nvSpPr>
        <p:spPr>
          <a:xfrm flipH="1">
            <a:off x="63246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57" name="AutoShape 562"/>
          <p:cNvSpPr/>
          <p:nvPr/>
        </p:nvSpPr>
        <p:spPr>
          <a:xfrm flipH="1">
            <a:off x="64770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58" name="AutoShape 563"/>
          <p:cNvSpPr/>
          <p:nvPr/>
        </p:nvSpPr>
        <p:spPr>
          <a:xfrm flipH="1">
            <a:off x="66294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59" name="AutoShape 564"/>
          <p:cNvSpPr/>
          <p:nvPr/>
        </p:nvSpPr>
        <p:spPr>
          <a:xfrm flipH="1">
            <a:off x="67818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0" name="AutoShape 565"/>
          <p:cNvSpPr/>
          <p:nvPr/>
        </p:nvSpPr>
        <p:spPr>
          <a:xfrm flipH="1">
            <a:off x="6934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1" name="AutoShape 566"/>
          <p:cNvSpPr/>
          <p:nvPr/>
        </p:nvSpPr>
        <p:spPr>
          <a:xfrm flipH="1">
            <a:off x="70866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2" name="AutoShape 567"/>
          <p:cNvSpPr/>
          <p:nvPr/>
        </p:nvSpPr>
        <p:spPr>
          <a:xfrm flipH="1">
            <a:off x="72390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3" name="AutoShape 568"/>
          <p:cNvSpPr/>
          <p:nvPr/>
        </p:nvSpPr>
        <p:spPr>
          <a:xfrm flipH="1">
            <a:off x="73914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4" name="AutoShape 569"/>
          <p:cNvSpPr/>
          <p:nvPr/>
        </p:nvSpPr>
        <p:spPr>
          <a:xfrm flipH="1">
            <a:off x="75438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5" name="AutoShape 570"/>
          <p:cNvSpPr/>
          <p:nvPr/>
        </p:nvSpPr>
        <p:spPr>
          <a:xfrm flipH="1">
            <a:off x="7696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6" name="AutoShape 571"/>
          <p:cNvSpPr/>
          <p:nvPr/>
        </p:nvSpPr>
        <p:spPr>
          <a:xfrm flipH="1">
            <a:off x="78486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7" name="AutoShape 572"/>
          <p:cNvSpPr/>
          <p:nvPr/>
        </p:nvSpPr>
        <p:spPr>
          <a:xfrm flipH="1">
            <a:off x="80010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8" name="AutoShape 573"/>
          <p:cNvSpPr/>
          <p:nvPr/>
        </p:nvSpPr>
        <p:spPr>
          <a:xfrm flipH="1">
            <a:off x="81534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69" name="AutoShape 574"/>
          <p:cNvSpPr/>
          <p:nvPr/>
        </p:nvSpPr>
        <p:spPr>
          <a:xfrm flipH="1">
            <a:off x="83058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70" name="Line 575"/>
          <p:cNvSpPr/>
          <p:nvPr/>
        </p:nvSpPr>
        <p:spPr>
          <a:xfrm flipV="1">
            <a:off x="6247970" y="5848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71" name="Line 576"/>
          <p:cNvSpPr/>
          <p:nvPr/>
        </p:nvSpPr>
        <p:spPr>
          <a:xfrm flipV="1">
            <a:off x="6400370" y="5853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72" name="Line 577"/>
          <p:cNvSpPr/>
          <p:nvPr/>
        </p:nvSpPr>
        <p:spPr>
          <a:xfrm flipV="1">
            <a:off x="6552770" y="58521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73" name="Line 578"/>
          <p:cNvSpPr/>
          <p:nvPr/>
        </p:nvSpPr>
        <p:spPr>
          <a:xfrm flipV="1">
            <a:off x="6705170" y="58505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74" name="Line 579"/>
          <p:cNvSpPr/>
          <p:nvPr/>
        </p:nvSpPr>
        <p:spPr>
          <a:xfrm flipV="1">
            <a:off x="6857570" y="5848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75" name="Line 580"/>
          <p:cNvSpPr/>
          <p:nvPr/>
        </p:nvSpPr>
        <p:spPr>
          <a:xfrm flipV="1">
            <a:off x="7009970" y="5847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76" name="Line 581"/>
          <p:cNvSpPr/>
          <p:nvPr/>
        </p:nvSpPr>
        <p:spPr>
          <a:xfrm flipV="1">
            <a:off x="7162370" y="5845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77" name="Line 582"/>
          <p:cNvSpPr/>
          <p:nvPr/>
        </p:nvSpPr>
        <p:spPr>
          <a:xfrm flipV="1">
            <a:off x="7314770" y="58569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78" name="Line 583"/>
          <p:cNvSpPr/>
          <p:nvPr/>
        </p:nvSpPr>
        <p:spPr>
          <a:xfrm flipV="1">
            <a:off x="7467170" y="58489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79" name="Line 584"/>
          <p:cNvSpPr/>
          <p:nvPr/>
        </p:nvSpPr>
        <p:spPr>
          <a:xfrm flipV="1">
            <a:off x="7619570" y="58474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980" name="Line 585"/>
          <p:cNvSpPr/>
          <p:nvPr/>
        </p:nvSpPr>
        <p:spPr>
          <a:xfrm flipV="1">
            <a:off x="7771970" y="58458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81" name="Line 586"/>
          <p:cNvSpPr/>
          <p:nvPr/>
        </p:nvSpPr>
        <p:spPr>
          <a:xfrm flipV="1">
            <a:off x="7924370" y="58442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982" name="Line 587"/>
          <p:cNvSpPr/>
          <p:nvPr/>
        </p:nvSpPr>
        <p:spPr>
          <a:xfrm flipV="1">
            <a:off x="8076770" y="58426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83" name="Line 588"/>
          <p:cNvSpPr/>
          <p:nvPr/>
        </p:nvSpPr>
        <p:spPr>
          <a:xfrm flipV="1">
            <a:off x="8229170" y="58394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984" name="Line 589"/>
          <p:cNvSpPr/>
          <p:nvPr/>
        </p:nvSpPr>
        <p:spPr>
          <a:xfrm flipV="1">
            <a:off x="8381570" y="5837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985" name="AutoShape 590"/>
          <p:cNvSpPr/>
          <p:nvPr/>
        </p:nvSpPr>
        <p:spPr>
          <a:xfrm>
            <a:off x="6172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86" name="AutoShape 591"/>
          <p:cNvSpPr/>
          <p:nvPr/>
        </p:nvSpPr>
        <p:spPr>
          <a:xfrm>
            <a:off x="63246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87" name="AutoShape 592"/>
          <p:cNvSpPr/>
          <p:nvPr/>
        </p:nvSpPr>
        <p:spPr>
          <a:xfrm>
            <a:off x="64770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88" name="AutoShape 593"/>
          <p:cNvSpPr/>
          <p:nvPr/>
        </p:nvSpPr>
        <p:spPr>
          <a:xfrm>
            <a:off x="66294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89" name="AutoShape 594"/>
          <p:cNvSpPr/>
          <p:nvPr/>
        </p:nvSpPr>
        <p:spPr>
          <a:xfrm>
            <a:off x="67818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0" name="AutoShape 595"/>
          <p:cNvSpPr/>
          <p:nvPr/>
        </p:nvSpPr>
        <p:spPr>
          <a:xfrm>
            <a:off x="6934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1" name="AutoShape 596"/>
          <p:cNvSpPr/>
          <p:nvPr/>
        </p:nvSpPr>
        <p:spPr>
          <a:xfrm>
            <a:off x="70866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2" name="AutoShape 597"/>
          <p:cNvSpPr/>
          <p:nvPr/>
        </p:nvSpPr>
        <p:spPr>
          <a:xfrm>
            <a:off x="72390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3" name="AutoShape 598"/>
          <p:cNvSpPr/>
          <p:nvPr/>
        </p:nvSpPr>
        <p:spPr>
          <a:xfrm>
            <a:off x="73914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4" name="AutoShape 599"/>
          <p:cNvSpPr/>
          <p:nvPr/>
        </p:nvSpPr>
        <p:spPr>
          <a:xfrm>
            <a:off x="75438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5" name="AutoShape 600"/>
          <p:cNvSpPr/>
          <p:nvPr/>
        </p:nvSpPr>
        <p:spPr>
          <a:xfrm>
            <a:off x="7696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6" name="AutoShape 601"/>
          <p:cNvSpPr/>
          <p:nvPr/>
        </p:nvSpPr>
        <p:spPr>
          <a:xfrm>
            <a:off x="78486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7" name="AutoShape 602"/>
          <p:cNvSpPr/>
          <p:nvPr/>
        </p:nvSpPr>
        <p:spPr>
          <a:xfrm>
            <a:off x="80010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8" name="AutoShape 603"/>
          <p:cNvSpPr/>
          <p:nvPr/>
        </p:nvSpPr>
        <p:spPr>
          <a:xfrm>
            <a:off x="81534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999" name="AutoShape 604"/>
          <p:cNvSpPr/>
          <p:nvPr/>
        </p:nvSpPr>
        <p:spPr>
          <a:xfrm>
            <a:off x="83058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00" name="Line 605"/>
          <p:cNvSpPr/>
          <p:nvPr/>
        </p:nvSpPr>
        <p:spPr>
          <a:xfrm flipH="1" flipV="1">
            <a:off x="6246700" y="4490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01" name="Line 606"/>
          <p:cNvSpPr/>
          <p:nvPr/>
        </p:nvSpPr>
        <p:spPr>
          <a:xfrm flipH="1" flipV="1">
            <a:off x="6399100" y="4491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02" name="Line 607"/>
          <p:cNvSpPr/>
          <p:nvPr/>
        </p:nvSpPr>
        <p:spPr>
          <a:xfrm flipH="1" flipV="1">
            <a:off x="6551500" y="4493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03" name="Line 608"/>
          <p:cNvSpPr/>
          <p:nvPr/>
        </p:nvSpPr>
        <p:spPr>
          <a:xfrm flipH="1" flipV="1">
            <a:off x="6703900" y="44948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04" name="Line 609"/>
          <p:cNvSpPr/>
          <p:nvPr/>
        </p:nvSpPr>
        <p:spPr>
          <a:xfrm flipH="1" flipV="1">
            <a:off x="6856300" y="4496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05" name="Line 610"/>
          <p:cNvSpPr/>
          <p:nvPr/>
        </p:nvSpPr>
        <p:spPr>
          <a:xfrm flipH="1" flipV="1">
            <a:off x="7008700" y="4498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06" name="Line 611"/>
          <p:cNvSpPr/>
          <p:nvPr/>
        </p:nvSpPr>
        <p:spPr>
          <a:xfrm flipH="1" flipV="1">
            <a:off x="7161100" y="44996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07" name="Line 612"/>
          <p:cNvSpPr/>
          <p:nvPr/>
        </p:nvSpPr>
        <p:spPr>
          <a:xfrm flipH="1" flipV="1">
            <a:off x="7313500" y="44964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08" name="Line 613"/>
          <p:cNvSpPr/>
          <p:nvPr/>
        </p:nvSpPr>
        <p:spPr>
          <a:xfrm flipH="1" flipV="1">
            <a:off x="7465900" y="44964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09" name="Line 614"/>
          <p:cNvSpPr/>
          <p:nvPr/>
        </p:nvSpPr>
        <p:spPr>
          <a:xfrm flipH="1" flipV="1">
            <a:off x="7618300" y="44980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10" name="Line 615"/>
          <p:cNvSpPr/>
          <p:nvPr/>
        </p:nvSpPr>
        <p:spPr>
          <a:xfrm flipH="1" flipV="1">
            <a:off x="7770700" y="449962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11" name="Line 616"/>
          <p:cNvSpPr/>
          <p:nvPr/>
        </p:nvSpPr>
        <p:spPr>
          <a:xfrm flipH="1" flipV="1">
            <a:off x="7923100" y="45012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12" name="Line 617"/>
          <p:cNvSpPr/>
          <p:nvPr/>
        </p:nvSpPr>
        <p:spPr>
          <a:xfrm flipH="1" flipV="1">
            <a:off x="8075500" y="45027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13" name="Line 618"/>
          <p:cNvSpPr/>
          <p:nvPr/>
        </p:nvSpPr>
        <p:spPr>
          <a:xfrm flipH="1" flipV="1">
            <a:off x="8227900" y="45059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14" name="Line 619"/>
          <p:cNvSpPr/>
          <p:nvPr/>
        </p:nvSpPr>
        <p:spPr>
          <a:xfrm flipH="1" flipV="1">
            <a:off x="8380300" y="45075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15" name="AutoShape 620"/>
          <p:cNvSpPr/>
          <p:nvPr/>
        </p:nvSpPr>
        <p:spPr>
          <a:xfrm flipH="1">
            <a:off x="3886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16" name="AutoShape 621"/>
          <p:cNvSpPr/>
          <p:nvPr/>
        </p:nvSpPr>
        <p:spPr>
          <a:xfrm flipH="1">
            <a:off x="40386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17" name="AutoShape 622"/>
          <p:cNvSpPr/>
          <p:nvPr/>
        </p:nvSpPr>
        <p:spPr>
          <a:xfrm flipH="1">
            <a:off x="41910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18" name="Line 623"/>
          <p:cNvSpPr/>
          <p:nvPr/>
        </p:nvSpPr>
        <p:spPr>
          <a:xfrm flipV="1">
            <a:off x="3961970" y="5848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19" name="Line 624"/>
          <p:cNvSpPr/>
          <p:nvPr/>
        </p:nvSpPr>
        <p:spPr>
          <a:xfrm flipV="1">
            <a:off x="4114370" y="5853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20" name="Line 625"/>
          <p:cNvSpPr/>
          <p:nvPr/>
        </p:nvSpPr>
        <p:spPr>
          <a:xfrm flipV="1">
            <a:off x="4266770" y="58569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21" name="AutoShape 626"/>
          <p:cNvSpPr/>
          <p:nvPr/>
        </p:nvSpPr>
        <p:spPr>
          <a:xfrm>
            <a:off x="3886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22" name="AutoShape 627"/>
          <p:cNvSpPr/>
          <p:nvPr/>
        </p:nvSpPr>
        <p:spPr>
          <a:xfrm>
            <a:off x="40386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23" name="AutoShape 628"/>
          <p:cNvSpPr/>
          <p:nvPr/>
        </p:nvSpPr>
        <p:spPr>
          <a:xfrm>
            <a:off x="41910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24" name="Line 629"/>
          <p:cNvSpPr/>
          <p:nvPr/>
        </p:nvSpPr>
        <p:spPr>
          <a:xfrm flipH="1" flipV="1">
            <a:off x="3960700" y="44773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25" name="Line 630"/>
          <p:cNvSpPr/>
          <p:nvPr/>
        </p:nvSpPr>
        <p:spPr>
          <a:xfrm flipH="1" flipV="1">
            <a:off x="4113100" y="4498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26" name="Line 631"/>
          <p:cNvSpPr/>
          <p:nvPr/>
        </p:nvSpPr>
        <p:spPr>
          <a:xfrm flipH="1" flipV="1">
            <a:off x="4265500" y="449962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27" name="AutoShape 632"/>
          <p:cNvSpPr/>
          <p:nvPr/>
        </p:nvSpPr>
        <p:spPr>
          <a:xfrm flipH="1">
            <a:off x="8458200" y="6096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28" name="Line 633"/>
          <p:cNvSpPr/>
          <p:nvPr/>
        </p:nvSpPr>
        <p:spPr>
          <a:xfrm flipV="1">
            <a:off x="8533970" y="5837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29" name="AutoShape 634"/>
          <p:cNvSpPr/>
          <p:nvPr/>
        </p:nvSpPr>
        <p:spPr>
          <a:xfrm>
            <a:off x="8458200" y="43243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30" name="Line 635"/>
          <p:cNvSpPr/>
          <p:nvPr/>
        </p:nvSpPr>
        <p:spPr>
          <a:xfrm flipH="1" flipV="1">
            <a:off x="8532700" y="45075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31" name="AutoShape 637"/>
          <p:cNvSpPr/>
          <p:nvPr/>
        </p:nvSpPr>
        <p:spPr>
          <a:xfrm>
            <a:off x="4648200" y="5392737"/>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032" name="Line 639"/>
          <p:cNvSpPr/>
          <p:nvPr/>
        </p:nvSpPr>
        <p:spPr>
          <a:xfrm flipH="1" flipV="1">
            <a:off x="5179900" y="555530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33" name="Line 640"/>
          <p:cNvSpPr/>
          <p:nvPr/>
        </p:nvSpPr>
        <p:spPr>
          <a:xfrm flipH="1" flipV="1">
            <a:off x="4722700" y="55616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34" name="Line 641"/>
          <p:cNvSpPr/>
          <p:nvPr/>
        </p:nvSpPr>
        <p:spPr>
          <a:xfrm flipH="1" flipV="1">
            <a:off x="4875100" y="555530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35" name="Line 642"/>
          <p:cNvSpPr/>
          <p:nvPr/>
        </p:nvSpPr>
        <p:spPr>
          <a:xfrm flipH="1" flipV="1">
            <a:off x="5027500" y="555054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36" name="AutoShape 643"/>
          <p:cNvSpPr/>
          <p:nvPr/>
        </p:nvSpPr>
        <p:spPr>
          <a:xfrm rot="10800000">
            <a:off x="7313613" y="5029199"/>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037" name="Line 644"/>
          <p:cNvSpPr/>
          <p:nvPr/>
        </p:nvSpPr>
        <p:spPr>
          <a:xfrm>
            <a:off x="7465583" y="4790121"/>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038" name="Line 645"/>
          <p:cNvSpPr/>
          <p:nvPr/>
        </p:nvSpPr>
        <p:spPr>
          <a:xfrm>
            <a:off x="7924370" y="4783771"/>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039" name="Line 646"/>
          <p:cNvSpPr/>
          <p:nvPr/>
        </p:nvSpPr>
        <p:spPr>
          <a:xfrm>
            <a:off x="7771970" y="47821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40" name="Line 647"/>
          <p:cNvSpPr/>
          <p:nvPr/>
        </p:nvSpPr>
        <p:spPr>
          <a:xfrm>
            <a:off x="7617983" y="4786946"/>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041" name="AutoShape 649"/>
          <p:cNvSpPr/>
          <p:nvPr/>
        </p:nvSpPr>
        <p:spPr>
          <a:xfrm flipH="1">
            <a:off x="42672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2" name="AutoShape 650"/>
          <p:cNvSpPr/>
          <p:nvPr/>
        </p:nvSpPr>
        <p:spPr>
          <a:xfrm flipH="1">
            <a:off x="44196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3" name="AutoShape 651"/>
          <p:cNvSpPr/>
          <p:nvPr/>
        </p:nvSpPr>
        <p:spPr>
          <a:xfrm flipH="1">
            <a:off x="45720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4" name="AutoShape 652"/>
          <p:cNvSpPr/>
          <p:nvPr/>
        </p:nvSpPr>
        <p:spPr>
          <a:xfrm flipH="1">
            <a:off x="47244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5" name="AutoShape 653"/>
          <p:cNvSpPr/>
          <p:nvPr/>
        </p:nvSpPr>
        <p:spPr>
          <a:xfrm flipH="1">
            <a:off x="48768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6" name="AutoShape 654"/>
          <p:cNvSpPr/>
          <p:nvPr/>
        </p:nvSpPr>
        <p:spPr>
          <a:xfrm flipH="1">
            <a:off x="50292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7" name="AutoShape 655"/>
          <p:cNvSpPr/>
          <p:nvPr/>
        </p:nvSpPr>
        <p:spPr>
          <a:xfrm flipH="1">
            <a:off x="51816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8" name="AutoShape 656"/>
          <p:cNvSpPr/>
          <p:nvPr/>
        </p:nvSpPr>
        <p:spPr>
          <a:xfrm flipH="1">
            <a:off x="53340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49" name="AutoShape 657"/>
          <p:cNvSpPr/>
          <p:nvPr/>
        </p:nvSpPr>
        <p:spPr>
          <a:xfrm flipH="1">
            <a:off x="54864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50" name="AutoShape 658"/>
          <p:cNvSpPr/>
          <p:nvPr/>
        </p:nvSpPr>
        <p:spPr>
          <a:xfrm flipH="1">
            <a:off x="56388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51" name="AutoShape 659"/>
          <p:cNvSpPr/>
          <p:nvPr/>
        </p:nvSpPr>
        <p:spPr>
          <a:xfrm flipH="1">
            <a:off x="57912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52" name="AutoShape 660"/>
          <p:cNvSpPr/>
          <p:nvPr/>
        </p:nvSpPr>
        <p:spPr>
          <a:xfrm flipH="1">
            <a:off x="59436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53" name="Line 661"/>
          <p:cNvSpPr/>
          <p:nvPr/>
        </p:nvSpPr>
        <p:spPr>
          <a:xfrm flipV="1">
            <a:off x="4342970" y="3181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54" name="Line 662"/>
          <p:cNvSpPr/>
          <p:nvPr/>
        </p:nvSpPr>
        <p:spPr>
          <a:xfrm flipV="1">
            <a:off x="4495370" y="3186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55" name="Line 663"/>
          <p:cNvSpPr/>
          <p:nvPr/>
        </p:nvSpPr>
        <p:spPr>
          <a:xfrm flipV="1">
            <a:off x="4647770" y="31899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56" name="Line 664"/>
          <p:cNvSpPr/>
          <p:nvPr/>
        </p:nvSpPr>
        <p:spPr>
          <a:xfrm flipV="1">
            <a:off x="4800170" y="31899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57" name="Line 665"/>
          <p:cNvSpPr/>
          <p:nvPr/>
        </p:nvSpPr>
        <p:spPr>
          <a:xfrm flipV="1">
            <a:off x="4952570" y="31819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58" name="Line 666"/>
          <p:cNvSpPr/>
          <p:nvPr/>
        </p:nvSpPr>
        <p:spPr>
          <a:xfrm flipV="1">
            <a:off x="5104970" y="31804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059" name="Line 667"/>
          <p:cNvSpPr/>
          <p:nvPr/>
        </p:nvSpPr>
        <p:spPr>
          <a:xfrm flipV="1">
            <a:off x="5257370" y="3178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60" name="Line 668"/>
          <p:cNvSpPr/>
          <p:nvPr/>
        </p:nvSpPr>
        <p:spPr>
          <a:xfrm flipV="1">
            <a:off x="5409770" y="3177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61" name="Line 669"/>
          <p:cNvSpPr/>
          <p:nvPr/>
        </p:nvSpPr>
        <p:spPr>
          <a:xfrm flipV="1">
            <a:off x="5562170" y="3181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62" name="Line 670"/>
          <p:cNvSpPr/>
          <p:nvPr/>
        </p:nvSpPr>
        <p:spPr>
          <a:xfrm flipV="1">
            <a:off x="5714570" y="3180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63" name="Line 671"/>
          <p:cNvSpPr/>
          <p:nvPr/>
        </p:nvSpPr>
        <p:spPr>
          <a:xfrm flipV="1">
            <a:off x="5866970" y="3178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64" name="Line 672"/>
          <p:cNvSpPr/>
          <p:nvPr/>
        </p:nvSpPr>
        <p:spPr>
          <a:xfrm flipV="1">
            <a:off x="6019370" y="3177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065" name="AutoShape 673"/>
          <p:cNvSpPr/>
          <p:nvPr/>
        </p:nvSpPr>
        <p:spPr>
          <a:xfrm>
            <a:off x="42672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66" name="AutoShape 674"/>
          <p:cNvSpPr/>
          <p:nvPr/>
        </p:nvSpPr>
        <p:spPr>
          <a:xfrm>
            <a:off x="44196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67" name="AutoShape 675"/>
          <p:cNvSpPr/>
          <p:nvPr/>
        </p:nvSpPr>
        <p:spPr>
          <a:xfrm>
            <a:off x="45720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68" name="AutoShape 676"/>
          <p:cNvSpPr/>
          <p:nvPr/>
        </p:nvSpPr>
        <p:spPr>
          <a:xfrm>
            <a:off x="47244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69" name="AutoShape 677"/>
          <p:cNvSpPr/>
          <p:nvPr/>
        </p:nvSpPr>
        <p:spPr>
          <a:xfrm>
            <a:off x="48768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0" name="AutoShape 678"/>
          <p:cNvSpPr/>
          <p:nvPr/>
        </p:nvSpPr>
        <p:spPr>
          <a:xfrm>
            <a:off x="50292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1" name="AutoShape 679"/>
          <p:cNvSpPr/>
          <p:nvPr/>
        </p:nvSpPr>
        <p:spPr>
          <a:xfrm>
            <a:off x="51816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2" name="AutoShape 680"/>
          <p:cNvSpPr/>
          <p:nvPr/>
        </p:nvSpPr>
        <p:spPr>
          <a:xfrm>
            <a:off x="53340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3" name="AutoShape 681"/>
          <p:cNvSpPr/>
          <p:nvPr/>
        </p:nvSpPr>
        <p:spPr>
          <a:xfrm>
            <a:off x="54864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4" name="AutoShape 682"/>
          <p:cNvSpPr/>
          <p:nvPr/>
        </p:nvSpPr>
        <p:spPr>
          <a:xfrm>
            <a:off x="56388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5" name="AutoShape 683"/>
          <p:cNvSpPr/>
          <p:nvPr/>
        </p:nvSpPr>
        <p:spPr>
          <a:xfrm>
            <a:off x="57912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6" name="AutoShape 684"/>
          <p:cNvSpPr/>
          <p:nvPr/>
        </p:nvSpPr>
        <p:spPr>
          <a:xfrm>
            <a:off x="59436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77" name="Line 685"/>
          <p:cNvSpPr/>
          <p:nvPr/>
        </p:nvSpPr>
        <p:spPr>
          <a:xfrm flipH="1" flipV="1">
            <a:off x="4341700" y="26565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078" name="Line 686"/>
          <p:cNvSpPr/>
          <p:nvPr/>
        </p:nvSpPr>
        <p:spPr>
          <a:xfrm flipH="1" flipV="1">
            <a:off x="4494100" y="26581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79" name="Line 687"/>
          <p:cNvSpPr/>
          <p:nvPr/>
        </p:nvSpPr>
        <p:spPr>
          <a:xfrm flipH="1" flipV="1">
            <a:off x="4646500" y="265970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080" name="Line 688"/>
          <p:cNvSpPr/>
          <p:nvPr/>
        </p:nvSpPr>
        <p:spPr>
          <a:xfrm flipH="1" flipV="1">
            <a:off x="4798900" y="26485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81" name="Line 689"/>
          <p:cNvSpPr/>
          <p:nvPr/>
        </p:nvSpPr>
        <p:spPr>
          <a:xfrm flipH="1" flipV="1">
            <a:off x="4951300" y="26565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082" name="Line 690"/>
          <p:cNvSpPr/>
          <p:nvPr/>
        </p:nvSpPr>
        <p:spPr>
          <a:xfrm flipH="1" flipV="1">
            <a:off x="5103700" y="26581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083" name="Line 691"/>
          <p:cNvSpPr/>
          <p:nvPr/>
        </p:nvSpPr>
        <p:spPr>
          <a:xfrm flipH="1" flipV="1">
            <a:off x="5256100" y="26597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084" name="Line 692"/>
          <p:cNvSpPr/>
          <p:nvPr/>
        </p:nvSpPr>
        <p:spPr>
          <a:xfrm flipH="1" flipV="1">
            <a:off x="5408500" y="26612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85" name="Line 693"/>
          <p:cNvSpPr/>
          <p:nvPr/>
        </p:nvSpPr>
        <p:spPr>
          <a:xfrm flipH="1" flipV="1">
            <a:off x="5560900" y="26628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086" name="Line 694"/>
          <p:cNvSpPr/>
          <p:nvPr/>
        </p:nvSpPr>
        <p:spPr>
          <a:xfrm flipH="1" flipV="1">
            <a:off x="5713300" y="26644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087" name="Line 695"/>
          <p:cNvSpPr/>
          <p:nvPr/>
        </p:nvSpPr>
        <p:spPr>
          <a:xfrm flipH="1" flipV="1">
            <a:off x="5865700" y="26597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088" name="Line 696"/>
          <p:cNvSpPr/>
          <p:nvPr/>
        </p:nvSpPr>
        <p:spPr>
          <a:xfrm flipH="1" flipV="1">
            <a:off x="6018100" y="2656533"/>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1089" name="AutoShape 697"/>
          <p:cNvSpPr/>
          <p:nvPr/>
        </p:nvSpPr>
        <p:spPr>
          <a:xfrm flipH="1">
            <a:off x="60960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0" name="AutoShape 698"/>
          <p:cNvSpPr/>
          <p:nvPr/>
        </p:nvSpPr>
        <p:spPr>
          <a:xfrm flipH="1">
            <a:off x="62484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1" name="AutoShape 699"/>
          <p:cNvSpPr/>
          <p:nvPr/>
        </p:nvSpPr>
        <p:spPr>
          <a:xfrm flipH="1">
            <a:off x="64008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2" name="AutoShape 700"/>
          <p:cNvSpPr/>
          <p:nvPr/>
        </p:nvSpPr>
        <p:spPr>
          <a:xfrm flipH="1">
            <a:off x="65532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3" name="AutoShape 701"/>
          <p:cNvSpPr/>
          <p:nvPr/>
        </p:nvSpPr>
        <p:spPr>
          <a:xfrm flipH="1">
            <a:off x="67056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4" name="AutoShape 702"/>
          <p:cNvSpPr/>
          <p:nvPr/>
        </p:nvSpPr>
        <p:spPr>
          <a:xfrm flipH="1">
            <a:off x="68580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5" name="AutoShape 703"/>
          <p:cNvSpPr/>
          <p:nvPr/>
        </p:nvSpPr>
        <p:spPr>
          <a:xfrm flipH="1">
            <a:off x="70104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6" name="AutoShape 704"/>
          <p:cNvSpPr/>
          <p:nvPr/>
        </p:nvSpPr>
        <p:spPr>
          <a:xfrm flipH="1">
            <a:off x="71628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7" name="AutoShape 705"/>
          <p:cNvSpPr/>
          <p:nvPr/>
        </p:nvSpPr>
        <p:spPr>
          <a:xfrm flipH="1">
            <a:off x="73152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8" name="AutoShape 706"/>
          <p:cNvSpPr/>
          <p:nvPr/>
        </p:nvSpPr>
        <p:spPr>
          <a:xfrm flipH="1">
            <a:off x="74676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099" name="AutoShape 707"/>
          <p:cNvSpPr/>
          <p:nvPr/>
        </p:nvSpPr>
        <p:spPr>
          <a:xfrm flipH="1">
            <a:off x="76200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00" name="AutoShape 708"/>
          <p:cNvSpPr/>
          <p:nvPr/>
        </p:nvSpPr>
        <p:spPr>
          <a:xfrm flipH="1">
            <a:off x="77724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01" name="AutoShape 709"/>
          <p:cNvSpPr/>
          <p:nvPr/>
        </p:nvSpPr>
        <p:spPr>
          <a:xfrm flipH="1">
            <a:off x="79248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02" name="AutoShape 710"/>
          <p:cNvSpPr/>
          <p:nvPr/>
        </p:nvSpPr>
        <p:spPr>
          <a:xfrm flipH="1">
            <a:off x="80772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03" name="AutoShape 711"/>
          <p:cNvSpPr/>
          <p:nvPr/>
        </p:nvSpPr>
        <p:spPr>
          <a:xfrm flipH="1">
            <a:off x="82296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04" name="Line 712"/>
          <p:cNvSpPr/>
          <p:nvPr/>
        </p:nvSpPr>
        <p:spPr>
          <a:xfrm flipV="1">
            <a:off x="6171770" y="3181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05" name="Line 713"/>
          <p:cNvSpPr/>
          <p:nvPr/>
        </p:nvSpPr>
        <p:spPr>
          <a:xfrm flipV="1">
            <a:off x="6324170" y="3186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06" name="Line 714"/>
          <p:cNvSpPr/>
          <p:nvPr/>
        </p:nvSpPr>
        <p:spPr>
          <a:xfrm flipV="1">
            <a:off x="6476570" y="31851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07" name="Line 715"/>
          <p:cNvSpPr/>
          <p:nvPr/>
        </p:nvSpPr>
        <p:spPr>
          <a:xfrm flipV="1">
            <a:off x="6628970" y="31835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08" name="Line 716"/>
          <p:cNvSpPr/>
          <p:nvPr/>
        </p:nvSpPr>
        <p:spPr>
          <a:xfrm flipV="1">
            <a:off x="6781370" y="3181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09" name="Line 717"/>
          <p:cNvSpPr/>
          <p:nvPr/>
        </p:nvSpPr>
        <p:spPr>
          <a:xfrm flipV="1">
            <a:off x="6933770" y="3180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10" name="Line 718"/>
          <p:cNvSpPr/>
          <p:nvPr/>
        </p:nvSpPr>
        <p:spPr>
          <a:xfrm flipV="1">
            <a:off x="7086170" y="3178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11" name="Line 719"/>
          <p:cNvSpPr/>
          <p:nvPr/>
        </p:nvSpPr>
        <p:spPr>
          <a:xfrm flipV="1">
            <a:off x="7238570" y="31835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12" name="Line 720"/>
          <p:cNvSpPr/>
          <p:nvPr/>
        </p:nvSpPr>
        <p:spPr>
          <a:xfrm flipV="1">
            <a:off x="7390970" y="31819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113" name="Line 721"/>
          <p:cNvSpPr/>
          <p:nvPr/>
        </p:nvSpPr>
        <p:spPr>
          <a:xfrm flipV="1">
            <a:off x="7543370" y="31804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114" name="Line 722"/>
          <p:cNvSpPr/>
          <p:nvPr/>
        </p:nvSpPr>
        <p:spPr>
          <a:xfrm flipV="1">
            <a:off x="7695770" y="31788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115" name="Line 723"/>
          <p:cNvSpPr/>
          <p:nvPr/>
        </p:nvSpPr>
        <p:spPr>
          <a:xfrm flipV="1">
            <a:off x="7848170" y="31772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116" name="Line 724"/>
          <p:cNvSpPr/>
          <p:nvPr/>
        </p:nvSpPr>
        <p:spPr>
          <a:xfrm flipV="1">
            <a:off x="8000570" y="31756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17" name="Line 725"/>
          <p:cNvSpPr/>
          <p:nvPr/>
        </p:nvSpPr>
        <p:spPr>
          <a:xfrm flipV="1">
            <a:off x="8152970" y="31724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18" name="Line 726"/>
          <p:cNvSpPr/>
          <p:nvPr/>
        </p:nvSpPr>
        <p:spPr>
          <a:xfrm flipV="1">
            <a:off x="8305370" y="3170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19" name="AutoShape 727"/>
          <p:cNvSpPr/>
          <p:nvPr/>
        </p:nvSpPr>
        <p:spPr>
          <a:xfrm>
            <a:off x="60960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0" name="AutoShape 728"/>
          <p:cNvSpPr/>
          <p:nvPr/>
        </p:nvSpPr>
        <p:spPr>
          <a:xfrm>
            <a:off x="62484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1" name="AutoShape 729"/>
          <p:cNvSpPr/>
          <p:nvPr/>
        </p:nvSpPr>
        <p:spPr>
          <a:xfrm>
            <a:off x="64008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2" name="AutoShape 730"/>
          <p:cNvSpPr/>
          <p:nvPr/>
        </p:nvSpPr>
        <p:spPr>
          <a:xfrm>
            <a:off x="65532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3" name="AutoShape 731"/>
          <p:cNvSpPr/>
          <p:nvPr/>
        </p:nvSpPr>
        <p:spPr>
          <a:xfrm>
            <a:off x="67056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4" name="AutoShape 732"/>
          <p:cNvSpPr/>
          <p:nvPr/>
        </p:nvSpPr>
        <p:spPr>
          <a:xfrm>
            <a:off x="68580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5" name="AutoShape 733"/>
          <p:cNvSpPr/>
          <p:nvPr/>
        </p:nvSpPr>
        <p:spPr>
          <a:xfrm>
            <a:off x="70104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6" name="AutoShape 734"/>
          <p:cNvSpPr/>
          <p:nvPr/>
        </p:nvSpPr>
        <p:spPr>
          <a:xfrm>
            <a:off x="71628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7" name="AutoShape 735"/>
          <p:cNvSpPr/>
          <p:nvPr/>
        </p:nvSpPr>
        <p:spPr>
          <a:xfrm>
            <a:off x="73152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8" name="AutoShape 736"/>
          <p:cNvSpPr/>
          <p:nvPr/>
        </p:nvSpPr>
        <p:spPr>
          <a:xfrm>
            <a:off x="74676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29" name="AutoShape 737"/>
          <p:cNvSpPr/>
          <p:nvPr/>
        </p:nvSpPr>
        <p:spPr>
          <a:xfrm>
            <a:off x="76200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30" name="AutoShape 738"/>
          <p:cNvSpPr/>
          <p:nvPr/>
        </p:nvSpPr>
        <p:spPr>
          <a:xfrm>
            <a:off x="77724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31" name="AutoShape 739"/>
          <p:cNvSpPr/>
          <p:nvPr/>
        </p:nvSpPr>
        <p:spPr>
          <a:xfrm>
            <a:off x="79248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32" name="AutoShape 740"/>
          <p:cNvSpPr/>
          <p:nvPr/>
        </p:nvSpPr>
        <p:spPr>
          <a:xfrm>
            <a:off x="80772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33" name="AutoShape 741"/>
          <p:cNvSpPr/>
          <p:nvPr/>
        </p:nvSpPr>
        <p:spPr>
          <a:xfrm>
            <a:off x="82296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34" name="Line 742"/>
          <p:cNvSpPr/>
          <p:nvPr/>
        </p:nvSpPr>
        <p:spPr>
          <a:xfrm flipH="1" flipV="1">
            <a:off x="6170500" y="26501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35" name="Line 743"/>
          <p:cNvSpPr/>
          <p:nvPr/>
        </p:nvSpPr>
        <p:spPr>
          <a:xfrm flipH="1" flipV="1">
            <a:off x="6322900" y="26517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36" name="Line 744"/>
          <p:cNvSpPr/>
          <p:nvPr/>
        </p:nvSpPr>
        <p:spPr>
          <a:xfrm flipH="1" flipV="1">
            <a:off x="6475300" y="26533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37" name="Line 745"/>
          <p:cNvSpPr/>
          <p:nvPr/>
        </p:nvSpPr>
        <p:spPr>
          <a:xfrm flipH="1" flipV="1">
            <a:off x="6627700" y="26549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38" name="Line 746"/>
          <p:cNvSpPr/>
          <p:nvPr/>
        </p:nvSpPr>
        <p:spPr>
          <a:xfrm flipH="1" flipV="1">
            <a:off x="6780100" y="26565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39" name="Line 747"/>
          <p:cNvSpPr/>
          <p:nvPr/>
        </p:nvSpPr>
        <p:spPr>
          <a:xfrm flipH="1" flipV="1">
            <a:off x="6932500" y="26581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40" name="Line 748"/>
          <p:cNvSpPr/>
          <p:nvPr/>
        </p:nvSpPr>
        <p:spPr>
          <a:xfrm flipH="1" flipV="1">
            <a:off x="7084900" y="26597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41" name="Line 749"/>
          <p:cNvSpPr/>
          <p:nvPr/>
        </p:nvSpPr>
        <p:spPr>
          <a:xfrm flipH="1" flipV="1">
            <a:off x="7237300" y="2648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42" name="Line 750"/>
          <p:cNvSpPr/>
          <p:nvPr/>
        </p:nvSpPr>
        <p:spPr>
          <a:xfrm flipH="1" flipV="1">
            <a:off x="7389700" y="2656533"/>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143" name="Line 751"/>
          <p:cNvSpPr/>
          <p:nvPr/>
        </p:nvSpPr>
        <p:spPr>
          <a:xfrm flipH="1" flipV="1">
            <a:off x="7542100" y="26581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144" name="Line 752"/>
          <p:cNvSpPr/>
          <p:nvPr/>
        </p:nvSpPr>
        <p:spPr>
          <a:xfrm flipH="1" flipV="1">
            <a:off x="7694500" y="265970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145" name="Line 753"/>
          <p:cNvSpPr/>
          <p:nvPr/>
        </p:nvSpPr>
        <p:spPr>
          <a:xfrm flipH="1" flipV="1">
            <a:off x="7846900" y="26612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146" name="Line 754"/>
          <p:cNvSpPr/>
          <p:nvPr/>
        </p:nvSpPr>
        <p:spPr>
          <a:xfrm flipH="1" flipV="1">
            <a:off x="7999300" y="2662883"/>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1147" name="Line 755"/>
          <p:cNvSpPr/>
          <p:nvPr/>
        </p:nvSpPr>
        <p:spPr>
          <a:xfrm flipH="1" flipV="1">
            <a:off x="8151700" y="26660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48" name="Line 756"/>
          <p:cNvSpPr/>
          <p:nvPr/>
        </p:nvSpPr>
        <p:spPr>
          <a:xfrm flipH="1" flipV="1">
            <a:off x="8304100" y="26676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49" name="AutoShape 757"/>
          <p:cNvSpPr/>
          <p:nvPr/>
        </p:nvSpPr>
        <p:spPr>
          <a:xfrm flipH="1">
            <a:off x="39624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50" name="AutoShape 758"/>
          <p:cNvSpPr/>
          <p:nvPr/>
        </p:nvSpPr>
        <p:spPr>
          <a:xfrm flipH="1">
            <a:off x="41148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51" name="Line 759"/>
          <p:cNvSpPr/>
          <p:nvPr/>
        </p:nvSpPr>
        <p:spPr>
          <a:xfrm flipV="1">
            <a:off x="4038170" y="31867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52" name="Line 760"/>
          <p:cNvSpPr/>
          <p:nvPr/>
        </p:nvSpPr>
        <p:spPr>
          <a:xfrm flipV="1">
            <a:off x="4190570" y="31899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153" name="AutoShape 761"/>
          <p:cNvSpPr/>
          <p:nvPr/>
        </p:nvSpPr>
        <p:spPr>
          <a:xfrm>
            <a:off x="39624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54" name="AutoShape 762"/>
          <p:cNvSpPr/>
          <p:nvPr/>
        </p:nvSpPr>
        <p:spPr>
          <a:xfrm>
            <a:off x="41148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55" name="Line 763"/>
          <p:cNvSpPr/>
          <p:nvPr/>
        </p:nvSpPr>
        <p:spPr>
          <a:xfrm flipH="1" flipV="1">
            <a:off x="4036900" y="26581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56" name="Line 764"/>
          <p:cNvSpPr/>
          <p:nvPr/>
        </p:nvSpPr>
        <p:spPr>
          <a:xfrm flipH="1" flipV="1">
            <a:off x="4189300" y="265970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157" name="AutoShape 765"/>
          <p:cNvSpPr/>
          <p:nvPr/>
        </p:nvSpPr>
        <p:spPr>
          <a:xfrm flipH="1">
            <a:off x="8382000" y="3429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58" name="Line 766"/>
          <p:cNvSpPr/>
          <p:nvPr/>
        </p:nvSpPr>
        <p:spPr>
          <a:xfrm flipV="1">
            <a:off x="8457770" y="3170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159" name="AutoShape 767"/>
          <p:cNvSpPr/>
          <p:nvPr/>
        </p:nvSpPr>
        <p:spPr>
          <a:xfrm>
            <a:off x="8382000" y="24844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60" name="Line 768"/>
          <p:cNvSpPr/>
          <p:nvPr/>
        </p:nvSpPr>
        <p:spPr>
          <a:xfrm flipH="1" flipV="1">
            <a:off x="8456500" y="26676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61" name="Rectangle 769"/>
          <p:cNvSpPr txBox="1"/>
          <p:nvPr/>
        </p:nvSpPr>
        <p:spPr>
          <a:xfrm>
            <a:off x="228600" y="457200"/>
            <a:ext cx="3124200"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lvl1pPr>
          </a:lstStyle>
          <a:p>
            <a:r>
              <a:t>1) Original complementary paired 		DNA strands</a:t>
            </a:r>
          </a:p>
        </p:txBody>
      </p:sp>
      <p:sp>
        <p:nvSpPr>
          <p:cNvPr id="1162" name="Rectangle 770"/>
          <p:cNvSpPr txBox="1"/>
          <p:nvPr/>
        </p:nvSpPr>
        <p:spPr>
          <a:xfrm>
            <a:off x="0" y="2438400"/>
            <a:ext cx="3124200"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lvl1pPr>
          </a:lstStyle>
          <a:p>
            <a:r>
              <a:t>2) “Denature” (separate) pair by heating to 95 C</a:t>
            </a:r>
          </a:p>
        </p:txBody>
      </p:sp>
      <p:sp>
        <p:nvSpPr>
          <p:cNvPr id="1163" name="Rectangle 771"/>
          <p:cNvSpPr txBox="1"/>
          <p:nvPr/>
        </p:nvSpPr>
        <p:spPr>
          <a:xfrm>
            <a:off x="228600" y="4267200"/>
            <a:ext cx="3429000" cy="1881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3) Cool to 65 C: Two “Primers” attach  themselves upstream of the repeat sections (because of their base codes!)</a:t>
            </a:r>
            <a:endParaRPr>
              <a:solidFill>
                <a:srgbClr val="CC3300"/>
              </a:solidFill>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It is the base coding of this primer pair</a:t>
            </a:r>
            <a:endParaRPr>
              <a:solidFill>
                <a:srgbClr val="CC3300"/>
              </a:solidFill>
            </a:endParaRPr>
          </a:p>
          <a:p>
            <a:pPr>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that selects this particular repeat sequence for replication. To do this must have fixed known surrounding DNA.</a:t>
            </a:r>
          </a:p>
        </p:txBody>
      </p:sp>
      <p:sp>
        <p:nvSpPr>
          <p:cNvPr id="1164" name="AutoShape 772"/>
          <p:cNvSpPr/>
          <p:nvPr/>
        </p:nvSpPr>
        <p:spPr>
          <a:xfrm rot="16156146">
            <a:off x="6125369" y="-421482"/>
            <a:ext cx="227013" cy="1981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8411"/>
                </a:lnTo>
                <a:cubicBezTo>
                  <a:pt x="10800" y="9405"/>
                  <a:pt x="15635" y="10211"/>
                  <a:pt x="21600" y="10211"/>
                </a:cubicBezTo>
                <a:cubicBezTo>
                  <a:pt x="15635" y="10211"/>
                  <a:pt x="10800" y="11017"/>
                  <a:pt x="10800" y="12011"/>
                </a:cubicBezTo>
                <a:lnTo>
                  <a:pt x="10800" y="19800"/>
                </a:lnTo>
                <a:cubicBezTo>
                  <a:pt x="10800" y="20794"/>
                  <a:pt x="5965" y="21600"/>
                  <a:pt x="0" y="21600"/>
                </a:cubicBezTo>
              </a:path>
            </a:pathLst>
          </a:custGeom>
          <a:ln w="38100">
            <a:solidFill>
              <a:srgbClr val="FFFFFF"/>
            </a:solidFill>
          </a:ln>
        </p:spPr>
        <p:txBody>
          <a:bodyPr lIns="45719" rIns="45719" anchor="ctr"/>
          <a:lstStyle/>
          <a:p>
            <a:pPr>
              <a:defRPr>
                <a:solidFill>
                  <a:srgbClr val="CC3300"/>
                </a:solidFill>
              </a:defRPr>
            </a:pPr>
            <a:endParaRPr/>
          </a:p>
        </p:txBody>
      </p:sp>
      <p:sp>
        <p:nvSpPr>
          <p:cNvPr id="1165" name="Rectangle 773"/>
          <p:cNvSpPr txBox="1"/>
          <p:nvPr/>
        </p:nvSpPr>
        <p:spPr>
          <a:xfrm>
            <a:off x="4648200" y="152400"/>
            <a:ext cx="3067050" cy="3073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400" b="0">
                <a:solidFill>
                  <a:srgbClr val="FFFFFF"/>
                </a:solidFill>
                <a:effectLst>
                  <a:outerShdw blurRad="38100" dist="38100" dir="2700000" rotWithShape="0">
                    <a:srgbClr val="000000"/>
                  </a:outerShdw>
                </a:effectLst>
              </a:defRPr>
            </a:lvl1pPr>
          </a:lstStyle>
          <a:p>
            <a:r>
              <a:t>STR/VNTR segment at one locus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168" name="AutoShape 122"/>
          <p:cNvSpPr/>
          <p:nvPr/>
        </p:nvSpPr>
        <p:spPr>
          <a:xfrm flipH="1">
            <a:off x="42672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69" name="AutoShape 123"/>
          <p:cNvSpPr/>
          <p:nvPr/>
        </p:nvSpPr>
        <p:spPr>
          <a:xfrm flipH="1">
            <a:off x="44196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0" name="AutoShape 124"/>
          <p:cNvSpPr/>
          <p:nvPr/>
        </p:nvSpPr>
        <p:spPr>
          <a:xfrm flipH="1">
            <a:off x="4572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1" name="AutoShape 125"/>
          <p:cNvSpPr/>
          <p:nvPr/>
        </p:nvSpPr>
        <p:spPr>
          <a:xfrm flipH="1">
            <a:off x="47244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2" name="AutoShape 126"/>
          <p:cNvSpPr/>
          <p:nvPr/>
        </p:nvSpPr>
        <p:spPr>
          <a:xfrm flipH="1">
            <a:off x="48768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3" name="AutoShape 127"/>
          <p:cNvSpPr/>
          <p:nvPr/>
        </p:nvSpPr>
        <p:spPr>
          <a:xfrm flipH="1">
            <a:off x="50292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4" name="AutoShape 128"/>
          <p:cNvSpPr/>
          <p:nvPr/>
        </p:nvSpPr>
        <p:spPr>
          <a:xfrm flipH="1">
            <a:off x="51816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5" name="AutoShape 129"/>
          <p:cNvSpPr/>
          <p:nvPr/>
        </p:nvSpPr>
        <p:spPr>
          <a:xfrm flipH="1">
            <a:off x="5334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6" name="AutoShape 130"/>
          <p:cNvSpPr/>
          <p:nvPr/>
        </p:nvSpPr>
        <p:spPr>
          <a:xfrm flipH="1">
            <a:off x="54864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7" name="AutoShape 131"/>
          <p:cNvSpPr/>
          <p:nvPr/>
        </p:nvSpPr>
        <p:spPr>
          <a:xfrm flipH="1">
            <a:off x="56388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8" name="AutoShape 132"/>
          <p:cNvSpPr/>
          <p:nvPr/>
        </p:nvSpPr>
        <p:spPr>
          <a:xfrm flipH="1">
            <a:off x="57912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79" name="AutoShape 133"/>
          <p:cNvSpPr/>
          <p:nvPr/>
        </p:nvSpPr>
        <p:spPr>
          <a:xfrm flipH="1">
            <a:off x="59436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80" name="Line 134"/>
          <p:cNvSpPr/>
          <p:nvPr/>
        </p:nvSpPr>
        <p:spPr>
          <a:xfrm flipV="1">
            <a:off x="4342970" y="2515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81" name="Line 135"/>
          <p:cNvSpPr/>
          <p:nvPr/>
        </p:nvSpPr>
        <p:spPr>
          <a:xfrm flipV="1">
            <a:off x="4495370" y="25200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82" name="Line 136"/>
          <p:cNvSpPr/>
          <p:nvPr/>
        </p:nvSpPr>
        <p:spPr>
          <a:xfrm flipV="1">
            <a:off x="4647770" y="252318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183" name="Line 137"/>
          <p:cNvSpPr/>
          <p:nvPr/>
        </p:nvSpPr>
        <p:spPr>
          <a:xfrm flipV="1">
            <a:off x="4800170" y="2523183"/>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184" name="Line 138"/>
          <p:cNvSpPr/>
          <p:nvPr/>
        </p:nvSpPr>
        <p:spPr>
          <a:xfrm flipV="1">
            <a:off x="4952570" y="25152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185" name="Line 139"/>
          <p:cNvSpPr/>
          <p:nvPr/>
        </p:nvSpPr>
        <p:spPr>
          <a:xfrm flipV="1">
            <a:off x="5104970" y="251365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186" name="Line 140"/>
          <p:cNvSpPr/>
          <p:nvPr/>
        </p:nvSpPr>
        <p:spPr>
          <a:xfrm flipV="1">
            <a:off x="5257370" y="25120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87" name="Line 141"/>
          <p:cNvSpPr/>
          <p:nvPr/>
        </p:nvSpPr>
        <p:spPr>
          <a:xfrm flipV="1">
            <a:off x="5409770" y="25104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88" name="Line 142"/>
          <p:cNvSpPr/>
          <p:nvPr/>
        </p:nvSpPr>
        <p:spPr>
          <a:xfrm flipV="1">
            <a:off x="5562170" y="2515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89" name="Line 143"/>
          <p:cNvSpPr/>
          <p:nvPr/>
        </p:nvSpPr>
        <p:spPr>
          <a:xfrm flipV="1">
            <a:off x="5714570" y="25136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90" name="Line 144"/>
          <p:cNvSpPr/>
          <p:nvPr/>
        </p:nvSpPr>
        <p:spPr>
          <a:xfrm flipV="1">
            <a:off x="5866970" y="25120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191" name="Line 145"/>
          <p:cNvSpPr/>
          <p:nvPr/>
        </p:nvSpPr>
        <p:spPr>
          <a:xfrm flipV="1">
            <a:off x="6019370" y="25104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192" name="AutoShape 146"/>
          <p:cNvSpPr/>
          <p:nvPr/>
        </p:nvSpPr>
        <p:spPr>
          <a:xfrm>
            <a:off x="4267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3" name="AutoShape 147"/>
          <p:cNvSpPr/>
          <p:nvPr/>
        </p:nvSpPr>
        <p:spPr>
          <a:xfrm>
            <a:off x="4419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4" name="AutoShape 148"/>
          <p:cNvSpPr/>
          <p:nvPr/>
        </p:nvSpPr>
        <p:spPr>
          <a:xfrm>
            <a:off x="4572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5" name="AutoShape 149"/>
          <p:cNvSpPr/>
          <p:nvPr/>
        </p:nvSpPr>
        <p:spPr>
          <a:xfrm>
            <a:off x="4724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6" name="AutoShape 150"/>
          <p:cNvSpPr/>
          <p:nvPr/>
        </p:nvSpPr>
        <p:spPr>
          <a:xfrm>
            <a:off x="4876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7" name="AutoShape 151"/>
          <p:cNvSpPr/>
          <p:nvPr/>
        </p:nvSpPr>
        <p:spPr>
          <a:xfrm>
            <a:off x="5029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8" name="AutoShape 152"/>
          <p:cNvSpPr/>
          <p:nvPr/>
        </p:nvSpPr>
        <p:spPr>
          <a:xfrm>
            <a:off x="5181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199" name="AutoShape 153"/>
          <p:cNvSpPr/>
          <p:nvPr/>
        </p:nvSpPr>
        <p:spPr>
          <a:xfrm>
            <a:off x="5334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00" name="AutoShape 154"/>
          <p:cNvSpPr/>
          <p:nvPr/>
        </p:nvSpPr>
        <p:spPr>
          <a:xfrm>
            <a:off x="5486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01" name="AutoShape 155"/>
          <p:cNvSpPr/>
          <p:nvPr/>
        </p:nvSpPr>
        <p:spPr>
          <a:xfrm>
            <a:off x="5638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02" name="AutoShape 156"/>
          <p:cNvSpPr/>
          <p:nvPr/>
        </p:nvSpPr>
        <p:spPr>
          <a:xfrm>
            <a:off x="5791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03" name="AutoShape 157"/>
          <p:cNvSpPr/>
          <p:nvPr/>
        </p:nvSpPr>
        <p:spPr>
          <a:xfrm>
            <a:off x="5943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04" name="Line 158"/>
          <p:cNvSpPr/>
          <p:nvPr/>
        </p:nvSpPr>
        <p:spPr>
          <a:xfrm flipH="1" flipV="1">
            <a:off x="4341700" y="553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05" name="Line 159"/>
          <p:cNvSpPr/>
          <p:nvPr/>
        </p:nvSpPr>
        <p:spPr>
          <a:xfrm flipH="1" flipV="1">
            <a:off x="44941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06" name="Line 160"/>
          <p:cNvSpPr/>
          <p:nvPr/>
        </p:nvSpPr>
        <p:spPr>
          <a:xfrm flipH="1" flipV="1">
            <a:off x="46465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207" name="Line 161"/>
          <p:cNvSpPr/>
          <p:nvPr/>
        </p:nvSpPr>
        <p:spPr>
          <a:xfrm flipH="1" flipV="1">
            <a:off x="4798900" y="54515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08" name="Line 162"/>
          <p:cNvSpPr/>
          <p:nvPr/>
        </p:nvSpPr>
        <p:spPr>
          <a:xfrm flipH="1" flipV="1">
            <a:off x="4951300" y="5530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09" name="Line 163"/>
          <p:cNvSpPr/>
          <p:nvPr/>
        </p:nvSpPr>
        <p:spPr>
          <a:xfrm flipH="1" flipV="1">
            <a:off x="5103700" y="5546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10" name="Line 164"/>
          <p:cNvSpPr/>
          <p:nvPr/>
        </p:nvSpPr>
        <p:spPr>
          <a:xfrm flipH="1" flipV="1">
            <a:off x="52561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11" name="Line 165"/>
          <p:cNvSpPr/>
          <p:nvPr/>
        </p:nvSpPr>
        <p:spPr>
          <a:xfrm flipH="1" flipV="1">
            <a:off x="5408500" y="5578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12" name="Line 166"/>
          <p:cNvSpPr/>
          <p:nvPr/>
        </p:nvSpPr>
        <p:spPr>
          <a:xfrm flipH="1" flipV="1">
            <a:off x="5560900" y="559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13" name="Line 167"/>
          <p:cNvSpPr/>
          <p:nvPr/>
        </p:nvSpPr>
        <p:spPr>
          <a:xfrm flipH="1" flipV="1">
            <a:off x="5713300" y="561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14" name="Line 168"/>
          <p:cNvSpPr/>
          <p:nvPr/>
        </p:nvSpPr>
        <p:spPr>
          <a:xfrm flipH="1" flipV="1">
            <a:off x="58657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15" name="Line 169"/>
          <p:cNvSpPr/>
          <p:nvPr/>
        </p:nvSpPr>
        <p:spPr>
          <a:xfrm flipH="1" flipV="1">
            <a:off x="6018100" y="5530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16" name="AutoShape 170"/>
          <p:cNvSpPr/>
          <p:nvPr/>
        </p:nvSpPr>
        <p:spPr>
          <a:xfrm flipH="1">
            <a:off x="6096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17" name="AutoShape 171"/>
          <p:cNvSpPr/>
          <p:nvPr/>
        </p:nvSpPr>
        <p:spPr>
          <a:xfrm flipH="1">
            <a:off x="62484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18" name="AutoShape 172"/>
          <p:cNvSpPr/>
          <p:nvPr/>
        </p:nvSpPr>
        <p:spPr>
          <a:xfrm flipH="1">
            <a:off x="64008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19" name="AutoShape 173"/>
          <p:cNvSpPr/>
          <p:nvPr/>
        </p:nvSpPr>
        <p:spPr>
          <a:xfrm flipH="1">
            <a:off x="65532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0" name="AutoShape 174"/>
          <p:cNvSpPr/>
          <p:nvPr/>
        </p:nvSpPr>
        <p:spPr>
          <a:xfrm flipH="1">
            <a:off x="67056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1" name="AutoShape 175"/>
          <p:cNvSpPr/>
          <p:nvPr/>
        </p:nvSpPr>
        <p:spPr>
          <a:xfrm flipH="1">
            <a:off x="6858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2" name="AutoShape 176"/>
          <p:cNvSpPr/>
          <p:nvPr/>
        </p:nvSpPr>
        <p:spPr>
          <a:xfrm flipH="1">
            <a:off x="70104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3" name="AutoShape 177"/>
          <p:cNvSpPr/>
          <p:nvPr/>
        </p:nvSpPr>
        <p:spPr>
          <a:xfrm flipH="1">
            <a:off x="71628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4" name="AutoShape 178"/>
          <p:cNvSpPr/>
          <p:nvPr/>
        </p:nvSpPr>
        <p:spPr>
          <a:xfrm flipH="1">
            <a:off x="73152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5" name="AutoShape 179"/>
          <p:cNvSpPr/>
          <p:nvPr/>
        </p:nvSpPr>
        <p:spPr>
          <a:xfrm flipH="1">
            <a:off x="74676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6" name="AutoShape 180"/>
          <p:cNvSpPr/>
          <p:nvPr/>
        </p:nvSpPr>
        <p:spPr>
          <a:xfrm flipH="1">
            <a:off x="7620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7" name="AutoShape 181"/>
          <p:cNvSpPr/>
          <p:nvPr/>
        </p:nvSpPr>
        <p:spPr>
          <a:xfrm flipH="1">
            <a:off x="77724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8" name="AutoShape 182"/>
          <p:cNvSpPr/>
          <p:nvPr/>
        </p:nvSpPr>
        <p:spPr>
          <a:xfrm flipH="1">
            <a:off x="79248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29" name="AutoShape 183"/>
          <p:cNvSpPr/>
          <p:nvPr/>
        </p:nvSpPr>
        <p:spPr>
          <a:xfrm flipH="1">
            <a:off x="80772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30" name="AutoShape 184"/>
          <p:cNvSpPr/>
          <p:nvPr/>
        </p:nvSpPr>
        <p:spPr>
          <a:xfrm flipH="1">
            <a:off x="82296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31" name="Line 185"/>
          <p:cNvSpPr/>
          <p:nvPr/>
        </p:nvSpPr>
        <p:spPr>
          <a:xfrm flipV="1">
            <a:off x="6171770" y="2515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32" name="Line 186"/>
          <p:cNvSpPr/>
          <p:nvPr/>
        </p:nvSpPr>
        <p:spPr>
          <a:xfrm flipV="1">
            <a:off x="6324170" y="25200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33" name="Line 187"/>
          <p:cNvSpPr/>
          <p:nvPr/>
        </p:nvSpPr>
        <p:spPr>
          <a:xfrm flipV="1">
            <a:off x="6476570" y="2518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34" name="Line 188"/>
          <p:cNvSpPr/>
          <p:nvPr/>
        </p:nvSpPr>
        <p:spPr>
          <a:xfrm flipV="1">
            <a:off x="6628970" y="25168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35" name="Line 189"/>
          <p:cNvSpPr/>
          <p:nvPr/>
        </p:nvSpPr>
        <p:spPr>
          <a:xfrm flipV="1">
            <a:off x="6781370" y="2515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36" name="Line 190"/>
          <p:cNvSpPr/>
          <p:nvPr/>
        </p:nvSpPr>
        <p:spPr>
          <a:xfrm flipV="1">
            <a:off x="6933770" y="25136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37" name="Line 191"/>
          <p:cNvSpPr/>
          <p:nvPr/>
        </p:nvSpPr>
        <p:spPr>
          <a:xfrm flipV="1">
            <a:off x="7086170" y="25120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38" name="Line 192"/>
          <p:cNvSpPr/>
          <p:nvPr/>
        </p:nvSpPr>
        <p:spPr>
          <a:xfrm flipV="1">
            <a:off x="7238570" y="25231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39" name="Line 193"/>
          <p:cNvSpPr/>
          <p:nvPr/>
        </p:nvSpPr>
        <p:spPr>
          <a:xfrm flipV="1">
            <a:off x="7390970" y="251524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40" name="Line 194"/>
          <p:cNvSpPr/>
          <p:nvPr/>
        </p:nvSpPr>
        <p:spPr>
          <a:xfrm flipV="1">
            <a:off x="7543370" y="251365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241" name="Line 195"/>
          <p:cNvSpPr/>
          <p:nvPr/>
        </p:nvSpPr>
        <p:spPr>
          <a:xfrm flipV="1">
            <a:off x="7695770" y="251207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42" name="Line 196"/>
          <p:cNvSpPr/>
          <p:nvPr/>
        </p:nvSpPr>
        <p:spPr>
          <a:xfrm flipV="1">
            <a:off x="7848170" y="251048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243" name="Line 197"/>
          <p:cNvSpPr/>
          <p:nvPr/>
        </p:nvSpPr>
        <p:spPr>
          <a:xfrm flipV="1">
            <a:off x="8000570" y="25088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44" name="Line 198"/>
          <p:cNvSpPr/>
          <p:nvPr/>
        </p:nvSpPr>
        <p:spPr>
          <a:xfrm flipV="1">
            <a:off x="8152970" y="25057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45" name="Line 199"/>
          <p:cNvSpPr/>
          <p:nvPr/>
        </p:nvSpPr>
        <p:spPr>
          <a:xfrm flipV="1">
            <a:off x="8305370" y="25041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46" name="AutoShape 200"/>
          <p:cNvSpPr/>
          <p:nvPr/>
        </p:nvSpPr>
        <p:spPr>
          <a:xfrm>
            <a:off x="6096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47" name="AutoShape 201"/>
          <p:cNvSpPr/>
          <p:nvPr/>
        </p:nvSpPr>
        <p:spPr>
          <a:xfrm>
            <a:off x="6248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48" name="AutoShape 202"/>
          <p:cNvSpPr/>
          <p:nvPr/>
        </p:nvSpPr>
        <p:spPr>
          <a:xfrm>
            <a:off x="6400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49" name="AutoShape 203"/>
          <p:cNvSpPr/>
          <p:nvPr/>
        </p:nvSpPr>
        <p:spPr>
          <a:xfrm>
            <a:off x="6553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0" name="AutoShape 204"/>
          <p:cNvSpPr/>
          <p:nvPr/>
        </p:nvSpPr>
        <p:spPr>
          <a:xfrm>
            <a:off x="6705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1" name="AutoShape 205"/>
          <p:cNvSpPr/>
          <p:nvPr/>
        </p:nvSpPr>
        <p:spPr>
          <a:xfrm>
            <a:off x="6858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2" name="AutoShape 206"/>
          <p:cNvSpPr/>
          <p:nvPr/>
        </p:nvSpPr>
        <p:spPr>
          <a:xfrm>
            <a:off x="7010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3" name="AutoShape 207"/>
          <p:cNvSpPr/>
          <p:nvPr/>
        </p:nvSpPr>
        <p:spPr>
          <a:xfrm>
            <a:off x="7162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4" name="AutoShape 208"/>
          <p:cNvSpPr/>
          <p:nvPr/>
        </p:nvSpPr>
        <p:spPr>
          <a:xfrm>
            <a:off x="7315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5" name="AutoShape 209"/>
          <p:cNvSpPr/>
          <p:nvPr/>
        </p:nvSpPr>
        <p:spPr>
          <a:xfrm>
            <a:off x="7467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6" name="AutoShape 210"/>
          <p:cNvSpPr/>
          <p:nvPr/>
        </p:nvSpPr>
        <p:spPr>
          <a:xfrm>
            <a:off x="7620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7" name="AutoShape 211"/>
          <p:cNvSpPr/>
          <p:nvPr/>
        </p:nvSpPr>
        <p:spPr>
          <a:xfrm>
            <a:off x="7772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8" name="AutoShape 212"/>
          <p:cNvSpPr/>
          <p:nvPr/>
        </p:nvSpPr>
        <p:spPr>
          <a:xfrm>
            <a:off x="7924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59" name="AutoShape 213"/>
          <p:cNvSpPr/>
          <p:nvPr/>
        </p:nvSpPr>
        <p:spPr>
          <a:xfrm>
            <a:off x="8077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60" name="AutoShape 214"/>
          <p:cNvSpPr/>
          <p:nvPr/>
        </p:nvSpPr>
        <p:spPr>
          <a:xfrm>
            <a:off x="8229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61" name="Line 215"/>
          <p:cNvSpPr/>
          <p:nvPr/>
        </p:nvSpPr>
        <p:spPr>
          <a:xfrm flipH="1" flipV="1">
            <a:off x="6170500" y="5467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62" name="Line 216"/>
          <p:cNvSpPr/>
          <p:nvPr/>
        </p:nvSpPr>
        <p:spPr>
          <a:xfrm flipH="1" flipV="1">
            <a:off x="6322900" y="5483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63" name="Line 217"/>
          <p:cNvSpPr/>
          <p:nvPr/>
        </p:nvSpPr>
        <p:spPr>
          <a:xfrm flipH="1" flipV="1">
            <a:off x="6475300" y="5499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64" name="Line 218"/>
          <p:cNvSpPr/>
          <p:nvPr/>
        </p:nvSpPr>
        <p:spPr>
          <a:xfrm flipH="1" flipV="1">
            <a:off x="6627700" y="5515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65" name="Line 219"/>
          <p:cNvSpPr/>
          <p:nvPr/>
        </p:nvSpPr>
        <p:spPr>
          <a:xfrm flipH="1" flipV="1">
            <a:off x="6780100" y="553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66" name="Line 220"/>
          <p:cNvSpPr/>
          <p:nvPr/>
        </p:nvSpPr>
        <p:spPr>
          <a:xfrm flipH="1" flipV="1">
            <a:off x="69325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67" name="Line 221"/>
          <p:cNvSpPr/>
          <p:nvPr/>
        </p:nvSpPr>
        <p:spPr>
          <a:xfrm flipH="1" flipV="1">
            <a:off x="70849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68" name="Line 222"/>
          <p:cNvSpPr/>
          <p:nvPr/>
        </p:nvSpPr>
        <p:spPr>
          <a:xfrm flipH="1" flipV="1">
            <a:off x="7237300" y="5530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69" name="Line 223"/>
          <p:cNvSpPr/>
          <p:nvPr/>
        </p:nvSpPr>
        <p:spPr>
          <a:xfrm flipH="1" flipV="1">
            <a:off x="7389700" y="5530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270" name="Line 224"/>
          <p:cNvSpPr/>
          <p:nvPr/>
        </p:nvSpPr>
        <p:spPr>
          <a:xfrm flipH="1" flipV="1">
            <a:off x="7542100" y="5546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71" name="Line 225"/>
          <p:cNvSpPr/>
          <p:nvPr/>
        </p:nvSpPr>
        <p:spPr>
          <a:xfrm flipH="1" flipV="1">
            <a:off x="76945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272" name="Line 226"/>
          <p:cNvSpPr/>
          <p:nvPr/>
        </p:nvSpPr>
        <p:spPr>
          <a:xfrm flipH="1" flipV="1">
            <a:off x="7846900" y="5578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273" name="Line 227"/>
          <p:cNvSpPr/>
          <p:nvPr/>
        </p:nvSpPr>
        <p:spPr>
          <a:xfrm flipH="1" flipV="1">
            <a:off x="7999300" y="5594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74" name="Line 228"/>
          <p:cNvSpPr/>
          <p:nvPr/>
        </p:nvSpPr>
        <p:spPr>
          <a:xfrm flipH="1" flipV="1">
            <a:off x="8151700" y="5626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75" name="Line 229"/>
          <p:cNvSpPr/>
          <p:nvPr/>
        </p:nvSpPr>
        <p:spPr>
          <a:xfrm flipH="1" flipV="1">
            <a:off x="8304100" y="564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76" name="AutoShape 230"/>
          <p:cNvSpPr/>
          <p:nvPr/>
        </p:nvSpPr>
        <p:spPr>
          <a:xfrm flipH="1">
            <a:off x="3810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77" name="AutoShape 231"/>
          <p:cNvSpPr/>
          <p:nvPr/>
        </p:nvSpPr>
        <p:spPr>
          <a:xfrm flipH="1">
            <a:off x="39624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78" name="AutoShape 232"/>
          <p:cNvSpPr/>
          <p:nvPr/>
        </p:nvSpPr>
        <p:spPr>
          <a:xfrm flipH="1">
            <a:off x="41148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79" name="Line 233"/>
          <p:cNvSpPr/>
          <p:nvPr/>
        </p:nvSpPr>
        <p:spPr>
          <a:xfrm flipV="1">
            <a:off x="3885770" y="25152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80" name="Line 234"/>
          <p:cNvSpPr/>
          <p:nvPr/>
        </p:nvSpPr>
        <p:spPr>
          <a:xfrm flipV="1">
            <a:off x="4038170" y="25200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81" name="Line 235"/>
          <p:cNvSpPr/>
          <p:nvPr/>
        </p:nvSpPr>
        <p:spPr>
          <a:xfrm flipV="1">
            <a:off x="4190570" y="252318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282" name="AutoShape 236"/>
          <p:cNvSpPr/>
          <p:nvPr/>
        </p:nvSpPr>
        <p:spPr>
          <a:xfrm>
            <a:off x="3810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83" name="AutoShape 237"/>
          <p:cNvSpPr/>
          <p:nvPr/>
        </p:nvSpPr>
        <p:spPr>
          <a:xfrm>
            <a:off x="3962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84" name="AutoShape 238"/>
          <p:cNvSpPr/>
          <p:nvPr/>
        </p:nvSpPr>
        <p:spPr>
          <a:xfrm>
            <a:off x="4114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85" name="Line 239"/>
          <p:cNvSpPr/>
          <p:nvPr/>
        </p:nvSpPr>
        <p:spPr>
          <a:xfrm flipH="1" flipV="1">
            <a:off x="3884500" y="5340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286" name="Line 240"/>
          <p:cNvSpPr/>
          <p:nvPr/>
        </p:nvSpPr>
        <p:spPr>
          <a:xfrm flipH="1" flipV="1">
            <a:off x="40369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87" name="Line 241"/>
          <p:cNvSpPr/>
          <p:nvPr/>
        </p:nvSpPr>
        <p:spPr>
          <a:xfrm flipH="1" flipV="1">
            <a:off x="41893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288" name="AutoShape 242"/>
          <p:cNvSpPr/>
          <p:nvPr/>
        </p:nvSpPr>
        <p:spPr>
          <a:xfrm flipH="1">
            <a:off x="8382000" y="27622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89" name="Line 243"/>
          <p:cNvSpPr/>
          <p:nvPr/>
        </p:nvSpPr>
        <p:spPr>
          <a:xfrm flipV="1">
            <a:off x="8457770" y="25041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290" name="AutoShape 244"/>
          <p:cNvSpPr/>
          <p:nvPr/>
        </p:nvSpPr>
        <p:spPr>
          <a:xfrm>
            <a:off x="8382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291" name="Line 245"/>
          <p:cNvSpPr/>
          <p:nvPr/>
        </p:nvSpPr>
        <p:spPr>
          <a:xfrm flipH="1" flipV="1">
            <a:off x="8456500" y="564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292" name="AutoShape 246"/>
          <p:cNvSpPr/>
          <p:nvPr/>
        </p:nvSpPr>
        <p:spPr>
          <a:xfrm>
            <a:off x="4572000" y="2066925"/>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293" name="Line 247"/>
          <p:cNvSpPr/>
          <p:nvPr/>
        </p:nvSpPr>
        <p:spPr>
          <a:xfrm flipH="1" flipV="1">
            <a:off x="5103700" y="22294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94" name="Line 248"/>
          <p:cNvSpPr/>
          <p:nvPr/>
        </p:nvSpPr>
        <p:spPr>
          <a:xfrm flipH="1" flipV="1">
            <a:off x="4646500" y="22358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295" name="Line 249"/>
          <p:cNvSpPr/>
          <p:nvPr/>
        </p:nvSpPr>
        <p:spPr>
          <a:xfrm flipH="1" flipV="1">
            <a:off x="4798900" y="22294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96" name="Line 250"/>
          <p:cNvSpPr/>
          <p:nvPr/>
        </p:nvSpPr>
        <p:spPr>
          <a:xfrm flipH="1" flipV="1">
            <a:off x="4951300" y="22247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297" name="AutoShape 251"/>
          <p:cNvSpPr/>
          <p:nvPr/>
        </p:nvSpPr>
        <p:spPr>
          <a:xfrm rot="10800000">
            <a:off x="7237413" y="1085849"/>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298" name="Line 252"/>
          <p:cNvSpPr/>
          <p:nvPr/>
        </p:nvSpPr>
        <p:spPr>
          <a:xfrm>
            <a:off x="7389383" y="846772"/>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299" name="Line 253"/>
          <p:cNvSpPr/>
          <p:nvPr/>
        </p:nvSpPr>
        <p:spPr>
          <a:xfrm>
            <a:off x="7848170" y="840422"/>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00" name="Line 254"/>
          <p:cNvSpPr/>
          <p:nvPr/>
        </p:nvSpPr>
        <p:spPr>
          <a:xfrm>
            <a:off x="7695770" y="8388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01" name="Line 255"/>
          <p:cNvSpPr/>
          <p:nvPr/>
        </p:nvSpPr>
        <p:spPr>
          <a:xfrm>
            <a:off x="7541783" y="843597"/>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302" name="AutoShape 256"/>
          <p:cNvSpPr/>
          <p:nvPr/>
        </p:nvSpPr>
        <p:spPr>
          <a:xfrm flipH="1">
            <a:off x="6553200" y="11620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03" name="Line 268"/>
          <p:cNvSpPr/>
          <p:nvPr/>
        </p:nvSpPr>
        <p:spPr>
          <a:xfrm flipV="1">
            <a:off x="6628970" y="9150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04" name="AutoShape 280"/>
          <p:cNvSpPr/>
          <p:nvPr/>
        </p:nvSpPr>
        <p:spPr>
          <a:xfrm>
            <a:off x="6096000" y="1828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05" name="Line 292"/>
          <p:cNvSpPr/>
          <p:nvPr/>
        </p:nvSpPr>
        <p:spPr>
          <a:xfrm flipH="1" flipV="1">
            <a:off x="6170500" y="20008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06" name="AutoShape 364"/>
          <p:cNvSpPr/>
          <p:nvPr/>
        </p:nvSpPr>
        <p:spPr>
          <a:xfrm flipH="1">
            <a:off x="6248400" y="13096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07" name="Line 366"/>
          <p:cNvSpPr/>
          <p:nvPr/>
        </p:nvSpPr>
        <p:spPr>
          <a:xfrm flipV="1">
            <a:off x="6324170" y="1067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08" name="AutoShape 368"/>
          <p:cNvSpPr/>
          <p:nvPr/>
        </p:nvSpPr>
        <p:spPr>
          <a:xfrm>
            <a:off x="5791200" y="197961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09" name="Line 370"/>
          <p:cNvSpPr/>
          <p:nvPr/>
        </p:nvSpPr>
        <p:spPr>
          <a:xfrm flipH="1" flipV="1">
            <a:off x="5865700" y="21532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10" name="AutoShape 376"/>
          <p:cNvSpPr/>
          <p:nvPr/>
        </p:nvSpPr>
        <p:spPr>
          <a:xfrm flipH="1">
            <a:off x="6858000" y="10874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11" name="AutoShape 377"/>
          <p:cNvSpPr/>
          <p:nvPr/>
        </p:nvSpPr>
        <p:spPr>
          <a:xfrm flipH="1">
            <a:off x="7010400" y="10874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12" name="AutoShape 378"/>
          <p:cNvSpPr/>
          <p:nvPr/>
        </p:nvSpPr>
        <p:spPr>
          <a:xfrm flipH="1">
            <a:off x="7162800" y="10874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13" name="Line 379"/>
          <p:cNvSpPr/>
          <p:nvPr/>
        </p:nvSpPr>
        <p:spPr>
          <a:xfrm flipV="1">
            <a:off x="6933770" y="8420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14" name="Line 380"/>
          <p:cNvSpPr/>
          <p:nvPr/>
        </p:nvSpPr>
        <p:spPr>
          <a:xfrm flipV="1">
            <a:off x="7086170" y="8404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15" name="Line 381"/>
          <p:cNvSpPr/>
          <p:nvPr/>
        </p:nvSpPr>
        <p:spPr>
          <a:xfrm flipV="1">
            <a:off x="7238570" y="8388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16" name="AutoShape 382"/>
          <p:cNvSpPr/>
          <p:nvPr/>
        </p:nvSpPr>
        <p:spPr>
          <a:xfrm>
            <a:off x="51816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17" name="AutoShape 383"/>
          <p:cNvSpPr/>
          <p:nvPr/>
        </p:nvSpPr>
        <p:spPr>
          <a:xfrm>
            <a:off x="53340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18" name="AutoShape 384"/>
          <p:cNvSpPr/>
          <p:nvPr/>
        </p:nvSpPr>
        <p:spPr>
          <a:xfrm>
            <a:off x="54864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19" name="Line 385"/>
          <p:cNvSpPr/>
          <p:nvPr/>
        </p:nvSpPr>
        <p:spPr>
          <a:xfrm flipH="1" flipV="1">
            <a:off x="5256100" y="22390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20" name="Line 386"/>
          <p:cNvSpPr/>
          <p:nvPr/>
        </p:nvSpPr>
        <p:spPr>
          <a:xfrm flipH="1" flipV="1">
            <a:off x="5408500" y="2240608"/>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1321" name="Line 387"/>
          <p:cNvSpPr/>
          <p:nvPr/>
        </p:nvSpPr>
        <p:spPr>
          <a:xfrm flipH="1" flipV="1">
            <a:off x="5560900" y="22421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22" name="AutoShape 390"/>
          <p:cNvSpPr/>
          <p:nvPr/>
        </p:nvSpPr>
        <p:spPr>
          <a:xfrm flipH="1">
            <a:off x="44196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3" name="AutoShape 391"/>
          <p:cNvSpPr/>
          <p:nvPr/>
        </p:nvSpPr>
        <p:spPr>
          <a:xfrm flipH="1">
            <a:off x="45720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4" name="AutoShape 392"/>
          <p:cNvSpPr/>
          <p:nvPr/>
        </p:nvSpPr>
        <p:spPr>
          <a:xfrm flipH="1">
            <a:off x="4724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5" name="AutoShape 393"/>
          <p:cNvSpPr/>
          <p:nvPr/>
        </p:nvSpPr>
        <p:spPr>
          <a:xfrm flipH="1">
            <a:off x="48768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6" name="AutoShape 394"/>
          <p:cNvSpPr/>
          <p:nvPr/>
        </p:nvSpPr>
        <p:spPr>
          <a:xfrm flipH="1">
            <a:off x="50292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7" name="AutoShape 395"/>
          <p:cNvSpPr/>
          <p:nvPr/>
        </p:nvSpPr>
        <p:spPr>
          <a:xfrm flipH="1">
            <a:off x="51816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8" name="AutoShape 396"/>
          <p:cNvSpPr/>
          <p:nvPr/>
        </p:nvSpPr>
        <p:spPr>
          <a:xfrm flipH="1">
            <a:off x="53340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29" name="AutoShape 397"/>
          <p:cNvSpPr/>
          <p:nvPr/>
        </p:nvSpPr>
        <p:spPr>
          <a:xfrm flipH="1">
            <a:off x="5486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30" name="AutoShape 398"/>
          <p:cNvSpPr/>
          <p:nvPr/>
        </p:nvSpPr>
        <p:spPr>
          <a:xfrm flipH="1">
            <a:off x="56388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31" name="AutoShape 399"/>
          <p:cNvSpPr/>
          <p:nvPr/>
        </p:nvSpPr>
        <p:spPr>
          <a:xfrm flipH="1">
            <a:off x="57912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32" name="AutoShape 400"/>
          <p:cNvSpPr/>
          <p:nvPr/>
        </p:nvSpPr>
        <p:spPr>
          <a:xfrm flipH="1">
            <a:off x="59436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33" name="AutoShape 401"/>
          <p:cNvSpPr/>
          <p:nvPr/>
        </p:nvSpPr>
        <p:spPr>
          <a:xfrm flipH="1">
            <a:off x="60960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34" name="Line 402"/>
          <p:cNvSpPr/>
          <p:nvPr/>
        </p:nvSpPr>
        <p:spPr>
          <a:xfrm flipV="1">
            <a:off x="4495370" y="57727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35" name="Line 403"/>
          <p:cNvSpPr/>
          <p:nvPr/>
        </p:nvSpPr>
        <p:spPr>
          <a:xfrm flipV="1">
            <a:off x="4647770" y="5777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36" name="Line 404"/>
          <p:cNvSpPr/>
          <p:nvPr/>
        </p:nvSpPr>
        <p:spPr>
          <a:xfrm flipV="1">
            <a:off x="4800170" y="57807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37" name="Line 405"/>
          <p:cNvSpPr/>
          <p:nvPr/>
        </p:nvSpPr>
        <p:spPr>
          <a:xfrm flipV="1">
            <a:off x="4952570" y="57807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338" name="Line 406"/>
          <p:cNvSpPr/>
          <p:nvPr/>
        </p:nvSpPr>
        <p:spPr>
          <a:xfrm flipV="1">
            <a:off x="5104970" y="57727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339" name="Line 407"/>
          <p:cNvSpPr/>
          <p:nvPr/>
        </p:nvSpPr>
        <p:spPr>
          <a:xfrm flipV="1">
            <a:off x="5257370" y="57712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340" name="Line 408"/>
          <p:cNvSpPr/>
          <p:nvPr/>
        </p:nvSpPr>
        <p:spPr>
          <a:xfrm flipV="1">
            <a:off x="5409770" y="57696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41" name="Line 409"/>
          <p:cNvSpPr/>
          <p:nvPr/>
        </p:nvSpPr>
        <p:spPr>
          <a:xfrm flipV="1">
            <a:off x="5562170" y="57680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42" name="Line 410"/>
          <p:cNvSpPr/>
          <p:nvPr/>
        </p:nvSpPr>
        <p:spPr>
          <a:xfrm flipV="1">
            <a:off x="5714570" y="57727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43" name="Line 411"/>
          <p:cNvSpPr/>
          <p:nvPr/>
        </p:nvSpPr>
        <p:spPr>
          <a:xfrm flipV="1">
            <a:off x="5866970" y="57712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44" name="Line 412"/>
          <p:cNvSpPr/>
          <p:nvPr/>
        </p:nvSpPr>
        <p:spPr>
          <a:xfrm flipV="1">
            <a:off x="6019370" y="57696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45" name="Line 413"/>
          <p:cNvSpPr/>
          <p:nvPr/>
        </p:nvSpPr>
        <p:spPr>
          <a:xfrm flipV="1">
            <a:off x="6171770" y="57680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46" name="AutoShape 414"/>
          <p:cNvSpPr/>
          <p:nvPr/>
        </p:nvSpPr>
        <p:spPr>
          <a:xfrm>
            <a:off x="44196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47" name="AutoShape 415"/>
          <p:cNvSpPr/>
          <p:nvPr/>
        </p:nvSpPr>
        <p:spPr>
          <a:xfrm>
            <a:off x="45720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48" name="AutoShape 416"/>
          <p:cNvSpPr/>
          <p:nvPr/>
        </p:nvSpPr>
        <p:spPr>
          <a:xfrm>
            <a:off x="4724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49" name="AutoShape 417"/>
          <p:cNvSpPr/>
          <p:nvPr/>
        </p:nvSpPr>
        <p:spPr>
          <a:xfrm>
            <a:off x="48768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0" name="AutoShape 418"/>
          <p:cNvSpPr/>
          <p:nvPr/>
        </p:nvSpPr>
        <p:spPr>
          <a:xfrm>
            <a:off x="50292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1" name="AutoShape 419"/>
          <p:cNvSpPr/>
          <p:nvPr/>
        </p:nvSpPr>
        <p:spPr>
          <a:xfrm>
            <a:off x="51816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2" name="AutoShape 420"/>
          <p:cNvSpPr/>
          <p:nvPr/>
        </p:nvSpPr>
        <p:spPr>
          <a:xfrm>
            <a:off x="53340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3" name="AutoShape 421"/>
          <p:cNvSpPr/>
          <p:nvPr/>
        </p:nvSpPr>
        <p:spPr>
          <a:xfrm>
            <a:off x="5486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4" name="AutoShape 422"/>
          <p:cNvSpPr/>
          <p:nvPr/>
        </p:nvSpPr>
        <p:spPr>
          <a:xfrm>
            <a:off x="56388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5" name="AutoShape 423"/>
          <p:cNvSpPr/>
          <p:nvPr/>
        </p:nvSpPr>
        <p:spPr>
          <a:xfrm>
            <a:off x="57912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6" name="AutoShape 424"/>
          <p:cNvSpPr/>
          <p:nvPr/>
        </p:nvSpPr>
        <p:spPr>
          <a:xfrm>
            <a:off x="59436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7" name="AutoShape 425"/>
          <p:cNvSpPr/>
          <p:nvPr/>
        </p:nvSpPr>
        <p:spPr>
          <a:xfrm>
            <a:off x="60960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58" name="Line 426"/>
          <p:cNvSpPr/>
          <p:nvPr/>
        </p:nvSpPr>
        <p:spPr>
          <a:xfrm flipH="1" flipV="1">
            <a:off x="4494100" y="41900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59" name="Line 427"/>
          <p:cNvSpPr/>
          <p:nvPr/>
        </p:nvSpPr>
        <p:spPr>
          <a:xfrm flipH="1" flipV="1">
            <a:off x="4646500" y="41916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60" name="Line 428"/>
          <p:cNvSpPr/>
          <p:nvPr/>
        </p:nvSpPr>
        <p:spPr>
          <a:xfrm flipH="1" flipV="1">
            <a:off x="4798900" y="41932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361" name="Line 429"/>
          <p:cNvSpPr/>
          <p:nvPr/>
        </p:nvSpPr>
        <p:spPr>
          <a:xfrm flipH="1" flipV="1">
            <a:off x="4951300" y="41821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62" name="Line 430"/>
          <p:cNvSpPr/>
          <p:nvPr/>
        </p:nvSpPr>
        <p:spPr>
          <a:xfrm flipH="1" flipV="1">
            <a:off x="5103700" y="419005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63" name="Line 431"/>
          <p:cNvSpPr/>
          <p:nvPr/>
        </p:nvSpPr>
        <p:spPr>
          <a:xfrm flipH="1" flipV="1">
            <a:off x="5256100" y="419164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64" name="Line 432"/>
          <p:cNvSpPr/>
          <p:nvPr/>
        </p:nvSpPr>
        <p:spPr>
          <a:xfrm flipH="1" flipV="1">
            <a:off x="5408500" y="4193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65" name="Line 433"/>
          <p:cNvSpPr/>
          <p:nvPr/>
        </p:nvSpPr>
        <p:spPr>
          <a:xfrm flipH="1" flipV="1">
            <a:off x="5560900" y="41948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66" name="Line 434"/>
          <p:cNvSpPr/>
          <p:nvPr/>
        </p:nvSpPr>
        <p:spPr>
          <a:xfrm flipH="1" flipV="1">
            <a:off x="5713300" y="41964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67" name="Line 435"/>
          <p:cNvSpPr/>
          <p:nvPr/>
        </p:nvSpPr>
        <p:spPr>
          <a:xfrm flipH="1" flipV="1">
            <a:off x="5865700" y="41979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68" name="Line 436"/>
          <p:cNvSpPr/>
          <p:nvPr/>
        </p:nvSpPr>
        <p:spPr>
          <a:xfrm flipH="1" flipV="1">
            <a:off x="6018100" y="4193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69" name="Line 437"/>
          <p:cNvSpPr/>
          <p:nvPr/>
        </p:nvSpPr>
        <p:spPr>
          <a:xfrm flipH="1" flipV="1">
            <a:off x="6170500" y="41900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70" name="AutoShape 438"/>
          <p:cNvSpPr/>
          <p:nvPr/>
        </p:nvSpPr>
        <p:spPr>
          <a:xfrm flipH="1">
            <a:off x="6248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1" name="AutoShape 439"/>
          <p:cNvSpPr/>
          <p:nvPr/>
        </p:nvSpPr>
        <p:spPr>
          <a:xfrm flipH="1">
            <a:off x="64008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2" name="AutoShape 440"/>
          <p:cNvSpPr/>
          <p:nvPr/>
        </p:nvSpPr>
        <p:spPr>
          <a:xfrm flipH="1">
            <a:off x="65532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3" name="AutoShape 441"/>
          <p:cNvSpPr/>
          <p:nvPr/>
        </p:nvSpPr>
        <p:spPr>
          <a:xfrm flipH="1">
            <a:off x="67056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4" name="AutoShape 442"/>
          <p:cNvSpPr/>
          <p:nvPr/>
        </p:nvSpPr>
        <p:spPr>
          <a:xfrm flipH="1">
            <a:off x="68580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5" name="AutoShape 443"/>
          <p:cNvSpPr/>
          <p:nvPr/>
        </p:nvSpPr>
        <p:spPr>
          <a:xfrm flipH="1">
            <a:off x="7010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6" name="AutoShape 444"/>
          <p:cNvSpPr/>
          <p:nvPr/>
        </p:nvSpPr>
        <p:spPr>
          <a:xfrm flipH="1">
            <a:off x="71628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7" name="AutoShape 445"/>
          <p:cNvSpPr/>
          <p:nvPr/>
        </p:nvSpPr>
        <p:spPr>
          <a:xfrm flipH="1">
            <a:off x="73152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8" name="AutoShape 446"/>
          <p:cNvSpPr/>
          <p:nvPr/>
        </p:nvSpPr>
        <p:spPr>
          <a:xfrm flipH="1">
            <a:off x="74676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79" name="AutoShape 447"/>
          <p:cNvSpPr/>
          <p:nvPr/>
        </p:nvSpPr>
        <p:spPr>
          <a:xfrm flipH="1">
            <a:off x="76200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80" name="AutoShape 448"/>
          <p:cNvSpPr/>
          <p:nvPr/>
        </p:nvSpPr>
        <p:spPr>
          <a:xfrm flipH="1">
            <a:off x="7772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81" name="AutoShape 449"/>
          <p:cNvSpPr/>
          <p:nvPr/>
        </p:nvSpPr>
        <p:spPr>
          <a:xfrm flipH="1">
            <a:off x="79248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82" name="AutoShape 450"/>
          <p:cNvSpPr/>
          <p:nvPr/>
        </p:nvSpPr>
        <p:spPr>
          <a:xfrm flipH="1">
            <a:off x="80772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83" name="AutoShape 451"/>
          <p:cNvSpPr/>
          <p:nvPr/>
        </p:nvSpPr>
        <p:spPr>
          <a:xfrm flipH="1">
            <a:off x="82296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84" name="AutoShape 452"/>
          <p:cNvSpPr/>
          <p:nvPr/>
        </p:nvSpPr>
        <p:spPr>
          <a:xfrm flipH="1">
            <a:off x="83820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385" name="Line 453"/>
          <p:cNvSpPr/>
          <p:nvPr/>
        </p:nvSpPr>
        <p:spPr>
          <a:xfrm flipV="1">
            <a:off x="6324170" y="57727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86" name="Line 454"/>
          <p:cNvSpPr/>
          <p:nvPr/>
        </p:nvSpPr>
        <p:spPr>
          <a:xfrm flipV="1">
            <a:off x="6476570" y="5777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87" name="Line 455"/>
          <p:cNvSpPr/>
          <p:nvPr/>
        </p:nvSpPr>
        <p:spPr>
          <a:xfrm flipV="1">
            <a:off x="6628970" y="57759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88" name="Line 456"/>
          <p:cNvSpPr/>
          <p:nvPr/>
        </p:nvSpPr>
        <p:spPr>
          <a:xfrm flipV="1">
            <a:off x="6781370" y="57743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89" name="Line 457"/>
          <p:cNvSpPr/>
          <p:nvPr/>
        </p:nvSpPr>
        <p:spPr>
          <a:xfrm flipV="1">
            <a:off x="6933770" y="57727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90" name="Line 458"/>
          <p:cNvSpPr/>
          <p:nvPr/>
        </p:nvSpPr>
        <p:spPr>
          <a:xfrm flipV="1">
            <a:off x="7086170" y="57712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91" name="Line 459"/>
          <p:cNvSpPr/>
          <p:nvPr/>
        </p:nvSpPr>
        <p:spPr>
          <a:xfrm flipV="1">
            <a:off x="7238570" y="57696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92" name="Line 460"/>
          <p:cNvSpPr/>
          <p:nvPr/>
        </p:nvSpPr>
        <p:spPr>
          <a:xfrm flipV="1">
            <a:off x="7390970" y="57807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93" name="Line 461"/>
          <p:cNvSpPr/>
          <p:nvPr/>
        </p:nvSpPr>
        <p:spPr>
          <a:xfrm flipV="1">
            <a:off x="7543370" y="57727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94" name="Line 462"/>
          <p:cNvSpPr/>
          <p:nvPr/>
        </p:nvSpPr>
        <p:spPr>
          <a:xfrm flipV="1">
            <a:off x="7695770" y="57712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395" name="Line 463"/>
          <p:cNvSpPr/>
          <p:nvPr/>
        </p:nvSpPr>
        <p:spPr>
          <a:xfrm flipV="1">
            <a:off x="7848170" y="57696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96" name="Line 464"/>
          <p:cNvSpPr/>
          <p:nvPr/>
        </p:nvSpPr>
        <p:spPr>
          <a:xfrm flipV="1">
            <a:off x="8000570" y="57680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397" name="Line 465"/>
          <p:cNvSpPr/>
          <p:nvPr/>
        </p:nvSpPr>
        <p:spPr>
          <a:xfrm flipV="1">
            <a:off x="8152970" y="5766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398" name="Line 466"/>
          <p:cNvSpPr/>
          <p:nvPr/>
        </p:nvSpPr>
        <p:spPr>
          <a:xfrm flipV="1">
            <a:off x="8305370" y="57632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399" name="Line 467"/>
          <p:cNvSpPr/>
          <p:nvPr/>
        </p:nvSpPr>
        <p:spPr>
          <a:xfrm flipV="1">
            <a:off x="8457770" y="57616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00" name="AutoShape 468"/>
          <p:cNvSpPr/>
          <p:nvPr/>
        </p:nvSpPr>
        <p:spPr>
          <a:xfrm>
            <a:off x="6248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1" name="AutoShape 469"/>
          <p:cNvSpPr/>
          <p:nvPr/>
        </p:nvSpPr>
        <p:spPr>
          <a:xfrm>
            <a:off x="64008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2" name="AutoShape 470"/>
          <p:cNvSpPr/>
          <p:nvPr/>
        </p:nvSpPr>
        <p:spPr>
          <a:xfrm>
            <a:off x="65532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3" name="AutoShape 471"/>
          <p:cNvSpPr/>
          <p:nvPr/>
        </p:nvSpPr>
        <p:spPr>
          <a:xfrm>
            <a:off x="67056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4" name="AutoShape 472"/>
          <p:cNvSpPr/>
          <p:nvPr/>
        </p:nvSpPr>
        <p:spPr>
          <a:xfrm>
            <a:off x="68580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5" name="AutoShape 473"/>
          <p:cNvSpPr/>
          <p:nvPr/>
        </p:nvSpPr>
        <p:spPr>
          <a:xfrm>
            <a:off x="7010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6" name="AutoShape 474"/>
          <p:cNvSpPr/>
          <p:nvPr/>
        </p:nvSpPr>
        <p:spPr>
          <a:xfrm>
            <a:off x="71628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7" name="AutoShape 475"/>
          <p:cNvSpPr/>
          <p:nvPr/>
        </p:nvSpPr>
        <p:spPr>
          <a:xfrm>
            <a:off x="73152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8" name="AutoShape 476"/>
          <p:cNvSpPr/>
          <p:nvPr/>
        </p:nvSpPr>
        <p:spPr>
          <a:xfrm>
            <a:off x="74676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09" name="AutoShape 477"/>
          <p:cNvSpPr/>
          <p:nvPr/>
        </p:nvSpPr>
        <p:spPr>
          <a:xfrm>
            <a:off x="76200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10" name="AutoShape 478"/>
          <p:cNvSpPr/>
          <p:nvPr/>
        </p:nvSpPr>
        <p:spPr>
          <a:xfrm>
            <a:off x="7772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11" name="AutoShape 479"/>
          <p:cNvSpPr/>
          <p:nvPr/>
        </p:nvSpPr>
        <p:spPr>
          <a:xfrm>
            <a:off x="79248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12" name="AutoShape 480"/>
          <p:cNvSpPr/>
          <p:nvPr/>
        </p:nvSpPr>
        <p:spPr>
          <a:xfrm>
            <a:off x="80772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13" name="AutoShape 481"/>
          <p:cNvSpPr/>
          <p:nvPr/>
        </p:nvSpPr>
        <p:spPr>
          <a:xfrm>
            <a:off x="82296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14" name="AutoShape 482"/>
          <p:cNvSpPr/>
          <p:nvPr/>
        </p:nvSpPr>
        <p:spPr>
          <a:xfrm>
            <a:off x="83820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15" name="Line 483"/>
          <p:cNvSpPr/>
          <p:nvPr/>
        </p:nvSpPr>
        <p:spPr>
          <a:xfrm flipH="1" flipV="1">
            <a:off x="6322900" y="41837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16" name="Line 484"/>
          <p:cNvSpPr/>
          <p:nvPr/>
        </p:nvSpPr>
        <p:spPr>
          <a:xfrm flipH="1" flipV="1">
            <a:off x="6475300" y="41852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17" name="Line 485"/>
          <p:cNvSpPr/>
          <p:nvPr/>
        </p:nvSpPr>
        <p:spPr>
          <a:xfrm flipH="1" flipV="1">
            <a:off x="6627700" y="41868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18" name="Line 486"/>
          <p:cNvSpPr/>
          <p:nvPr/>
        </p:nvSpPr>
        <p:spPr>
          <a:xfrm flipH="1" flipV="1">
            <a:off x="6780100" y="41884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19" name="Line 487"/>
          <p:cNvSpPr/>
          <p:nvPr/>
        </p:nvSpPr>
        <p:spPr>
          <a:xfrm flipH="1" flipV="1">
            <a:off x="6932500" y="41900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20" name="Line 488"/>
          <p:cNvSpPr/>
          <p:nvPr/>
        </p:nvSpPr>
        <p:spPr>
          <a:xfrm flipH="1" flipV="1">
            <a:off x="7084900" y="41916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21" name="Line 489"/>
          <p:cNvSpPr/>
          <p:nvPr/>
        </p:nvSpPr>
        <p:spPr>
          <a:xfrm flipH="1" flipV="1">
            <a:off x="7237300" y="41932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22" name="Line 490"/>
          <p:cNvSpPr/>
          <p:nvPr/>
        </p:nvSpPr>
        <p:spPr>
          <a:xfrm flipH="1" flipV="1">
            <a:off x="7389700" y="41900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23" name="Line 491"/>
          <p:cNvSpPr/>
          <p:nvPr/>
        </p:nvSpPr>
        <p:spPr>
          <a:xfrm flipH="1" flipV="1">
            <a:off x="7542100" y="41900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24" name="Line 492"/>
          <p:cNvSpPr/>
          <p:nvPr/>
        </p:nvSpPr>
        <p:spPr>
          <a:xfrm flipH="1" flipV="1">
            <a:off x="7694500" y="419164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25" name="Line 493"/>
          <p:cNvSpPr/>
          <p:nvPr/>
        </p:nvSpPr>
        <p:spPr>
          <a:xfrm flipH="1" flipV="1">
            <a:off x="7846900" y="41932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26" name="Line 494"/>
          <p:cNvSpPr/>
          <p:nvPr/>
        </p:nvSpPr>
        <p:spPr>
          <a:xfrm flipH="1" flipV="1">
            <a:off x="7999300" y="419482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27" name="Line 495"/>
          <p:cNvSpPr/>
          <p:nvPr/>
        </p:nvSpPr>
        <p:spPr>
          <a:xfrm flipH="1" flipV="1">
            <a:off x="8151700" y="41964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28" name="Line 496"/>
          <p:cNvSpPr/>
          <p:nvPr/>
        </p:nvSpPr>
        <p:spPr>
          <a:xfrm flipH="1" flipV="1">
            <a:off x="8304100" y="41995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29" name="Line 497"/>
          <p:cNvSpPr/>
          <p:nvPr/>
        </p:nvSpPr>
        <p:spPr>
          <a:xfrm flipH="1" flipV="1">
            <a:off x="8456500" y="42011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30" name="AutoShape 498"/>
          <p:cNvSpPr/>
          <p:nvPr/>
        </p:nvSpPr>
        <p:spPr>
          <a:xfrm flipH="1">
            <a:off x="3962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31" name="AutoShape 499"/>
          <p:cNvSpPr/>
          <p:nvPr/>
        </p:nvSpPr>
        <p:spPr>
          <a:xfrm flipH="1">
            <a:off x="41148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32" name="AutoShape 500"/>
          <p:cNvSpPr/>
          <p:nvPr/>
        </p:nvSpPr>
        <p:spPr>
          <a:xfrm flipH="1">
            <a:off x="42672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33" name="Line 501"/>
          <p:cNvSpPr/>
          <p:nvPr/>
        </p:nvSpPr>
        <p:spPr>
          <a:xfrm flipV="1">
            <a:off x="4038170" y="57727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34" name="Line 502"/>
          <p:cNvSpPr/>
          <p:nvPr/>
        </p:nvSpPr>
        <p:spPr>
          <a:xfrm flipV="1">
            <a:off x="4190570" y="5777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35" name="Line 503"/>
          <p:cNvSpPr/>
          <p:nvPr/>
        </p:nvSpPr>
        <p:spPr>
          <a:xfrm flipV="1">
            <a:off x="4342970" y="57807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36" name="AutoShape 504"/>
          <p:cNvSpPr/>
          <p:nvPr/>
        </p:nvSpPr>
        <p:spPr>
          <a:xfrm>
            <a:off x="3962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37" name="AutoShape 505"/>
          <p:cNvSpPr/>
          <p:nvPr/>
        </p:nvSpPr>
        <p:spPr>
          <a:xfrm>
            <a:off x="41148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38" name="AutoShape 506"/>
          <p:cNvSpPr/>
          <p:nvPr/>
        </p:nvSpPr>
        <p:spPr>
          <a:xfrm>
            <a:off x="42672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39" name="Line 507"/>
          <p:cNvSpPr/>
          <p:nvPr/>
        </p:nvSpPr>
        <p:spPr>
          <a:xfrm flipH="1" flipV="1">
            <a:off x="4036900" y="41710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40" name="Line 508"/>
          <p:cNvSpPr/>
          <p:nvPr/>
        </p:nvSpPr>
        <p:spPr>
          <a:xfrm flipH="1" flipV="1">
            <a:off x="4189300" y="41916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41" name="Line 509"/>
          <p:cNvSpPr/>
          <p:nvPr/>
        </p:nvSpPr>
        <p:spPr>
          <a:xfrm flipH="1" flipV="1">
            <a:off x="4341700" y="41932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42" name="AutoShape 510"/>
          <p:cNvSpPr/>
          <p:nvPr/>
        </p:nvSpPr>
        <p:spPr>
          <a:xfrm flipH="1">
            <a:off x="8534400" y="6019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43" name="Line 511"/>
          <p:cNvSpPr/>
          <p:nvPr/>
        </p:nvSpPr>
        <p:spPr>
          <a:xfrm flipV="1">
            <a:off x="8610170" y="57616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44" name="AutoShape 512"/>
          <p:cNvSpPr/>
          <p:nvPr/>
        </p:nvSpPr>
        <p:spPr>
          <a:xfrm>
            <a:off x="8534400" y="40179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45" name="Line 513"/>
          <p:cNvSpPr/>
          <p:nvPr/>
        </p:nvSpPr>
        <p:spPr>
          <a:xfrm flipH="1" flipV="1">
            <a:off x="8608900" y="42011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46" name="AutoShape 514"/>
          <p:cNvSpPr/>
          <p:nvPr/>
        </p:nvSpPr>
        <p:spPr>
          <a:xfrm>
            <a:off x="4724400" y="5308600"/>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447" name="Line 515"/>
          <p:cNvSpPr/>
          <p:nvPr/>
        </p:nvSpPr>
        <p:spPr>
          <a:xfrm flipH="1" flipV="1">
            <a:off x="5256100" y="547910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48" name="Line 516"/>
          <p:cNvSpPr/>
          <p:nvPr/>
        </p:nvSpPr>
        <p:spPr>
          <a:xfrm flipH="1" flipV="1">
            <a:off x="4798900" y="54854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49" name="Line 517"/>
          <p:cNvSpPr/>
          <p:nvPr/>
        </p:nvSpPr>
        <p:spPr>
          <a:xfrm flipH="1" flipV="1">
            <a:off x="4951300" y="547910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50" name="Line 518"/>
          <p:cNvSpPr/>
          <p:nvPr/>
        </p:nvSpPr>
        <p:spPr>
          <a:xfrm flipH="1" flipV="1">
            <a:off x="5103700" y="547434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51" name="AutoShape 519"/>
          <p:cNvSpPr/>
          <p:nvPr/>
        </p:nvSpPr>
        <p:spPr>
          <a:xfrm rot="10800000">
            <a:off x="7389813" y="472281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452" name="Line 520"/>
          <p:cNvSpPr/>
          <p:nvPr/>
        </p:nvSpPr>
        <p:spPr>
          <a:xfrm>
            <a:off x="7541783" y="44837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53" name="Line 521"/>
          <p:cNvSpPr/>
          <p:nvPr/>
        </p:nvSpPr>
        <p:spPr>
          <a:xfrm>
            <a:off x="8000570" y="44773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54" name="Line 522"/>
          <p:cNvSpPr/>
          <p:nvPr/>
        </p:nvSpPr>
        <p:spPr>
          <a:xfrm>
            <a:off x="7848170" y="4475796"/>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455" name="Line 523"/>
          <p:cNvSpPr/>
          <p:nvPr/>
        </p:nvSpPr>
        <p:spPr>
          <a:xfrm>
            <a:off x="7694183" y="448055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56" name="AutoShape 532"/>
          <p:cNvSpPr/>
          <p:nvPr/>
        </p:nvSpPr>
        <p:spPr>
          <a:xfrm flipH="1">
            <a:off x="70104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57" name="AutoShape 533"/>
          <p:cNvSpPr/>
          <p:nvPr/>
        </p:nvSpPr>
        <p:spPr>
          <a:xfrm flipH="1">
            <a:off x="71628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58" name="AutoShape 534"/>
          <p:cNvSpPr/>
          <p:nvPr/>
        </p:nvSpPr>
        <p:spPr>
          <a:xfrm flipH="1">
            <a:off x="73152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59" name="Line 535"/>
          <p:cNvSpPr/>
          <p:nvPr/>
        </p:nvSpPr>
        <p:spPr>
          <a:xfrm flipV="1">
            <a:off x="7086170" y="44789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60" name="Line 536"/>
          <p:cNvSpPr/>
          <p:nvPr/>
        </p:nvSpPr>
        <p:spPr>
          <a:xfrm flipV="1">
            <a:off x="7238570" y="4477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61" name="Line 537"/>
          <p:cNvSpPr/>
          <p:nvPr/>
        </p:nvSpPr>
        <p:spPr>
          <a:xfrm flipV="1">
            <a:off x="7390970" y="44758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62" name="AutoShape 538"/>
          <p:cNvSpPr/>
          <p:nvPr/>
        </p:nvSpPr>
        <p:spPr>
          <a:xfrm>
            <a:off x="5334000" y="53133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63" name="AutoShape 539"/>
          <p:cNvSpPr/>
          <p:nvPr/>
        </p:nvSpPr>
        <p:spPr>
          <a:xfrm>
            <a:off x="5486400" y="53133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64" name="AutoShape 540"/>
          <p:cNvSpPr/>
          <p:nvPr/>
        </p:nvSpPr>
        <p:spPr>
          <a:xfrm>
            <a:off x="5638800" y="53133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65" name="Line 541"/>
          <p:cNvSpPr/>
          <p:nvPr/>
        </p:nvSpPr>
        <p:spPr>
          <a:xfrm flipH="1" flipV="1">
            <a:off x="5408500" y="5488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66" name="Line 542"/>
          <p:cNvSpPr/>
          <p:nvPr/>
        </p:nvSpPr>
        <p:spPr>
          <a:xfrm flipH="1" flipV="1">
            <a:off x="5560900" y="5490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67" name="Line 543"/>
          <p:cNvSpPr/>
          <p:nvPr/>
        </p:nvSpPr>
        <p:spPr>
          <a:xfrm flipH="1" flipV="1">
            <a:off x="5713300" y="54918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68" name="AutoShape 544"/>
          <p:cNvSpPr/>
          <p:nvPr/>
        </p:nvSpPr>
        <p:spPr>
          <a:xfrm>
            <a:off x="59436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69" name="AutoShape 545"/>
          <p:cNvSpPr/>
          <p:nvPr/>
        </p:nvSpPr>
        <p:spPr>
          <a:xfrm>
            <a:off x="60960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0" name="Line 546"/>
          <p:cNvSpPr/>
          <p:nvPr/>
        </p:nvSpPr>
        <p:spPr>
          <a:xfrm flipH="1" flipV="1">
            <a:off x="6018100" y="54949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71" name="Line 547"/>
          <p:cNvSpPr/>
          <p:nvPr/>
        </p:nvSpPr>
        <p:spPr>
          <a:xfrm flipH="1" flipV="1">
            <a:off x="6170500" y="54918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72" name="AutoShape 548"/>
          <p:cNvSpPr/>
          <p:nvPr/>
        </p:nvSpPr>
        <p:spPr>
          <a:xfrm>
            <a:off x="62484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3" name="AutoShape 549"/>
          <p:cNvSpPr/>
          <p:nvPr/>
        </p:nvSpPr>
        <p:spPr>
          <a:xfrm>
            <a:off x="64008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4" name="AutoShape 550"/>
          <p:cNvSpPr/>
          <p:nvPr/>
        </p:nvSpPr>
        <p:spPr>
          <a:xfrm>
            <a:off x="65532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5" name="AutoShape 551"/>
          <p:cNvSpPr/>
          <p:nvPr/>
        </p:nvSpPr>
        <p:spPr>
          <a:xfrm>
            <a:off x="67056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6" name="AutoShape 552"/>
          <p:cNvSpPr/>
          <p:nvPr/>
        </p:nvSpPr>
        <p:spPr>
          <a:xfrm>
            <a:off x="68580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7" name="AutoShape 553"/>
          <p:cNvSpPr/>
          <p:nvPr/>
        </p:nvSpPr>
        <p:spPr>
          <a:xfrm>
            <a:off x="70104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8" name="AutoShape 554"/>
          <p:cNvSpPr/>
          <p:nvPr/>
        </p:nvSpPr>
        <p:spPr>
          <a:xfrm>
            <a:off x="71628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79" name="AutoShape 555"/>
          <p:cNvSpPr/>
          <p:nvPr/>
        </p:nvSpPr>
        <p:spPr>
          <a:xfrm>
            <a:off x="73152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0" name="AutoShape 556"/>
          <p:cNvSpPr/>
          <p:nvPr/>
        </p:nvSpPr>
        <p:spPr>
          <a:xfrm>
            <a:off x="74676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1" name="AutoShape 557"/>
          <p:cNvSpPr/>
          <p:nvPr/>
        </p:nvSpPr>
        <p:spPr>
          <a:xfrm>
            <a:off x="76200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2" name="AutoShape 558"/>
          <p:cNvSpPr/>
          <p:nvPr/>
        </p:nvSpPr>
        <p:spPr>
          <a:xfrm>
            <a:off x="77724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3" name="AutoShape 559"/>
          <p:cNvSpPr/>
          <p:nvPr/>
        </p:nvSpPr>
        <p:spPr>
          <a:xfrm>
            <a:off x="79248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4" name="AutoShape 560"/>
          <p:cNvSpPr/>
          <p:nvPr/>
        </p:nvSpPr>
        <p:spPr>
          <a:xfrm>
            <a:off x="80772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5" name="AutoShape 561"/>
          <p:cNvSpPr/>
          <p:nvPr/>
        </p:nvSpPr>
        <p:spPr>
          <a:xfrm>
            <a:off x="82296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6" name="AutoShape 562"/>
          <p:cNvSpPr/>
          <p:nvPr/>
        </p:nvSpPr>
        <p:spPr>
          <a:xfrm>
            <a:off x="83820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487" name="Line 563"/>
          <p:cNvSpPr/>
          <p:nvPr/>
        </p:nvSpPr>
        <p:spPr>
          <a:xfrm flipH="1" flipV="1">
            <a:off x="6322900" y="54854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88" name="Line 564"/>
          <p:cNvSpPr/>
          <p:nvPr/>
        </p:nvSpPr>
        <p:spPr>
          <a:xfrm flipH="1" flipV="1">
            <a:off x="6475300" y="54870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89" name="Line 565"/>
          <p:cNvSpPr/>
          <p:nvPr/>
        </p:nvSpPr>
        <p:spPr>
          <a:xfrm flipH="1" flipV="1">
            <a:off x="6627700" y="5488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90" name="Line 566"/>
          <p:cNvSpPr/>
          <p:nvPr/>
        </p:nvSpPr>
        <p:spPr>
          <a:xfrm flipH="1" flipV="1">
            <a:off x="6780100" y="5490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91" name="Line 567"/>
          <p:cNvSpPr/>
          <p:nvPr/>
        </p:nvSpPr>
        <p:spPr>
          <a:xfrm flipH="1" flipV="1">
            <a:off x="6932500" y="54918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92" name="Line 568"/>
          <p:cNvSpPr/>
          <p:nvPr/>
        </p:nvSpPr>
        <p:spPr>
          <a:xfrm flipH="1" flipV="1">
            <a:off x="7084900" y="5493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93" name="Line 569"/>
          <p:cNvSpPr/>
          <p:nvPr/>
        </p:nvSpPr>
        <p:spPr>
          <a:xfrm flipH="1" flipV="1">
            <a:off x="7237300" y="54949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494" name="Line 570"/>
          <p:cNvSpPr/>
          <p:nvPr/>
        </p:nvSpPr>
        <p:spPr>
          <a:xfrm flipH="1" flipV="1">
            <a:off x="7389700" y="54918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495" name="Line 571"/>
          <p:cNvSpPr/>
          <p:nvPr/>
        </p:nvSpPr>
        <p:spPr>
          <a:xfrm flipH="1" flipV="1">
            <a:off x="7542100" y="54918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96" name="Line 572"/>
          <p:cNvSpPr/>
          <p:nvPr/>
        </p:nvSpPr>
        <p:spPr>
          <a:xfrm flipH="1" flipV="1">
            <a:off x="7694500" y="54933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497" name="Line 573"/>
          <p:cNvSpPr/>
          <p:nvPr/>
        </p:nvSpPr>
        <p:spPr>
          <a:xfrm flipH="1" flipV="1">
            <a:off x="7846900" y="549498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98" name="Line 574"/>
          <p:cNvSpPr/>
          <p:nvPr/>
        </p:nvSpPr>
        <p:spPr>
          <a:xfrm flipH="1" flipV="1">
            <a:off x="7999300" y="54965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499" name="Line 575"/>
          <p:cNvSpPr/>
          <p:nvPr/>
        </p:nvSpPr>
        <p:spPr>
          <a:xfrm flipH="1" flipV="1">
            <a:off x="8151700" y="54981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00" name="Line 576"/>
          <p:cNvSpPr/>
          <p:nvPr/>
        </p:nvSpPr>
        <p:spPr>
          <a:xfrm flipH="1" flipV="1">
            <a:off x="8304100" y="55013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01" name="Line 577"/>
          <p:cNvSpPr/>
          <p:nvPr/>
        </p:nvSpPr>
        <p:spPr>
          <a:xfrm flipH="1" flipV="1">
            <a:off x="8456500" y="55029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02" name="AutoShape 578"/>
          <p:cNvSpPr/>
          <p:nvPr/>
        </p:nvSpPr>
        <p:spPr>
          <a:xfrm>
            <a:off x="8534400" y="531971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03" name="Line 579"/>
          <p:cNvSpPr/>
          <p:nvPr/>
        </p:nvSpPr>
        <p:spPr>
          <a:xfrm flipH="1" flipV="1">
            <a:off x="8608900" y="55029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04" name="AutoShape 580"/>
          <p:cNvSpPr/>
          <p:nvPr/>
        </p:nvSpPr>
        <p:spPr>
          <a:xfrm>
            <a:off x="5791200" y="531812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05" name="Line 581"/>
          <p:cNvSpPr/>
          <p:nvPr/>
        </p:nvSpPr>
        <p:spPr>
          <a:xfrm flipH="1" flipV="1">
            <a:off x="5865700" y="54949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06" name="AutoShape 582"/>
          <p:cNvSpPr/>
          <p:nvPr/>
        </p:nvSpPr>
        <p:spPr>
          <a:xfrm flipH="1">
            <a:off x="44196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07" name="AutoShape 583"/>
          <p:cNvSpPr/>
          <p:nvPr/>
        </p:nvSpPr>
        <p:spPr>
          <a:xfrm flipH="1">
            <a:off x="45720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08" name="AutoShape 584"/>
          <p:cNvSpPr/>
          <p:nvPr/>
        </p:nvSpPr>
        <p:spPr>
          <a:xfrm flipH="1">
            <a:off x="47244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09" name="AutoShape 585"/>
          <p:cNvSpPr/>
          <p:nvPr/>
        </p:nvSpPr>
        <p:spPr>
          <a:xfrm flipH="1">
            <a:off x="48768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0" name="AutoShape 586"/>
          <p:cNvSpPr/>
          <p:nvPr/>
        </p:nvSpPr>
        <p:spPr>
          <a:xfrm flipH="1">
            <a:off x="50292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1" name="AutoShape 587"/>
          <p:cNvSpPr/>
          <p:nvPr/>
        </p:nvSpPr>
        <p:spPr>
          <a:xfrm flipH="1">
            <a:off x="51816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2" name="AutoShape 588"/>
          <p:cNvSpPr/>
          <p:nvPr/>
        </p:nvSpPr>
        <p:spPr>
          <a:xfrm flipH="1">
            <a:off x="53340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3" name="AutoShape 589"/>
          <p:cNvSpPr/>
          <p:nvPr/>
        </p:nvSpPr>
        <p:spPr>
          <a:xfrm flipH="1">
            <a:off x="54864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4" name="AutoShape 590"/>
          <p:cNvSpPr/>
          <p:nvPr/>
        </p:nvSpPr>
        <p:spPr>
          <a:xfrm flipH="1">
            <a:off x="56388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5" name="AutoShape 591"/>
          <p:cNvSpPr/>
          <p:nvPr/>
        </p:nvSpPr>
        <p:spPr>
          <a:xfrm flipH="1">
            <a:off x="57912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6" name="AutoShape 592"/>
          <p:cNvSpPr/>
          <p:nvPr/>
        </p:nvSpPr>
        <p:spPr>
          <a:xfrm flipH="1">
            <a:off x="59436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7" name="AutoShape 593"/>
          <p:cNvSpPr/>
          <p:nvPr/>
        </p:nvSpPr>
        <p:spPr>
          <a:xfrm flipH="1">
            <a:off x="60960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18" name="Line 594"/>
          <p:cNvSpPr/>
          <p:nvPr/>
        </p:nvSpPr>
        <p:spPr>
          <a:xfrm flipV="1">
            <a:off x="4495370" y="4477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19" name="Line 595"/>
          <p:cNvSpPr/>
          <p:nvPr/>
        </p:nvSpPr>
        <p:spPr>
          <a:xfrm flipV="1">
            <a:off x="4647770" y="44821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20" name="Line 596"/>
          <p:cNvSpPr/>
          <p:nvPr/>
        </p:nvSpPr>
        <p:spPr>
          <a:xfrm flipV="1">
            <a:off x="4800170" y="44853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521" name="Line 597"/>
          <p:cNvSpPr/>
          <p:nvPr/>
        </p:nvSpPr>
        <p:spPr>
          <a:xfrm flipV="1">
            <a:off x="4952570" y="44853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22" name="Line 598"/>
          <p:cNvSpPr/>
          <p:nvPr/>
        </p:nvSpPr>
        <p:spPr>
          <a:xfrm flipV="1">
            <a:off x="5104970" y="44773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23" name="Line 599"/>
          <p:cNvSpPr/>
          <p:nvPr/>
        </p:nvSpPr>
        <p:spPr>
          <a:xfrm flipV="1">
            <a:off x="5257370" y="44758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24" name="Line 600"/>
          <p:cNvSpPr/>
          <p:nvPr/>
        </p:nvSpPr>
        <p:spPr>
          <a:xfrm flipV="1">
            <a:off x="5409770" y="4474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25" name="Line 601"/>
          <p:cNvSpPr/>
          <p:nvPr/>
        </p:nvSpPr>
        <p:spPr>
          <a:xfrm flipV="1">
            <a:off x="5562170" y="4472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26" name="Line 602"/>
          <p:cNvSpPr/>
          <p:nvPr/>
        </p:nvSpPr>
        <p:spPr>
          <a:xfrm flipV="1">
            <a:off x="5714570" y="4477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27" name="Line 603"/>
          <p:cNvSpPr/>
          <p:nvPr/>
        </p:nvSpPr>
        <p:spPr>
          <a:xfrm flipV="1">
            <a:off x="5866970" y="44758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28" name="Line 604"/>
          <p:cNvSpPr/>
          <p:nvPr/>
        </p:nvSpPr>
        <p:spPr>
          <a:xfrm flipV="1">
            <a:off x="6019370" y="44742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29" name="Line 605"/>
          <p:cNvSpPr/>
          <p:nvPr/>
        </p:nvSpPr>
        <p:spPr>
          <a:xfrm flipV="1">
            <a:off x="6171770" y="44726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30" name="AutoShape 606"/>
          <p:cNvSpPr/>
          <p:nvPr/>
        </p:nvSpPr>
        <p:spPr>
          <a:xfrm flipH="1">
            <a:off x="62484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31" name="AutoShape 607"/>
          <p:cNvSpPr/>
          <p:nvPr/>
        </p:nvSpPr>
        <p:spPr>
          <a:xfrm flipH="1">
            <a:off x="64008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32" name="AutoShape 608"/>
          <p:cNvSpPr/>
          <p:nvPr/>
        </p:nvSpPr>
        <p:spPr>
          <a:xfrm flipH="1">
            <a:off x="65532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33" name="AutoShape 609"/>
          <p:cNvSpPr/>
          <p:nvPr/>
        </p:nvSpPr>
        <p:spPr>
          <a:xfrm flipH="1">
            <a:off x="67056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34" name="AutoShape 610"/>
          <p:cNvSpPr/>
          <p:nvPr/>
        </p:nvSpPr>
        <p:spPr>
          <a:xfrm flipH="1">
            <a:off x="68580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35" name="Line 611"/>
          <p:cNvSpPr/>
          <p:nvPr/>
        </p:nvSpPr>
        <p:spPr>
          <a:xfrm flipV="1">
            <a:off x="6324170" y="4477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36" name="Line 612"/>
          <p:cNvSpPr/>
          <p:nvPr/>
        </p:nvSpPr>
        <p:spPr>
          <a:xfrm flipV="1">
            <a:off x="6476570" y="44821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37" name="Line 613"/>
          <p:cNvSpPr/>
          <p:nvPr/>
        </p:nvSpPr>
        <p:spPr>
          <a:xfrm flipV="1">
            <a:off x="6628970" y="44805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38" name="Line 614"/>
          <p:cNvSpPr/>
          <p:nvPr/>
        </p:nvSpPr>
        <p:spPr>
          <a:xfrm flipV="1">
            <a:off x="6781370" y="44789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39" name="Line 615"/>
          <p:cNvSpPr/>
          <p:nvPr/>
        </p:nvSpPr>
        <p:spPr>
          <a:xfrm flipV="1">
            <a:off x="6933770" y="4477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40" name="AutoShape 616"/>
          <p:cNvSpPr/>
          <p:nvPr/>
        </p:nvSpPr>
        <p:spPr>
          <a:xfrm flipH="1">
            <a:off x="39624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41" name="AutoShape 617"/>
          <p:cNvSpPr/>
          <p:nvPr/>
        </p:nvSpPr>
        <p:spPr>
          <a:xfrm flipH="1">
            <a:off x="41148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42" name="AutoShape 618"/>
          <p:cNvSpPr/>
          <p:nvPr/>
        </p:nvSpPr>
        <p:spPr>
          <a:xfrm flipH="1">
            <a:off x="4267200" y="4724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43" name="Line 619"/>
          <p:cNvSpPr/>
          <p:nvPr/>
        </p:nvSpPr>
        <p:spPr>
          <a:xfrm flipV="1">
            <a:off x="4038170" y="44773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44" name="Line 620"/>
          <p:cNvSpPr/>
          <p:nvPr/>
        </p:nvSpPr>
        <p:spPr>
          <a:xfrm flipV="1">
            <a:off x="4190570" y="44821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45" name="Line 621"/>
          <p:cNvSpPr/>
          <p:nvPr/>
        </p:nvSpPr>
        <p:spPr>
          <a:xfrm flipV="1">
            <a:off x="4342970" y="44853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546" name="Rectangle 622"/>
          <p:cNvSpPr txBox="1"/>
          <p:nvPr/>
        </p:nvSpPr>
        <p:spPr>
          <a:xfrm>
            <a:off x="152400" y="457200"/>
            <a:ext cx="3352800" cy="122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4) Complementary nucleotides drawn from solution to build from primers on the two separated single strands</a:t>
            </a:r>
            <a:endParaRPr>
              <a:solidFill>
                <a:srgbClr val="CC3300"/>
              </a:solidFill>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(catalyzed by polymerase - not shown)</a:t>
            </a:r>
          </a:p>
        </p:txBody>
      </p:sp>
      <p:sp>
        <p:nvSpPr>
          <p:cNvPr id="1547" name="Rectangle 623"/>
          <p:cNvSpPr txBox="1"/>
          <p:nvPr/>
        </p:nvSpPr>
        <p:spPr>
          <a:xfrm>
            <a:off x="228600" y="3962400"/>
            <a:ext cx="3124200" cy="95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5) Completed 1st round of PCR</a:t>
            </a:r>
            <a:endParaRPr>
              <a:solidFill>
                <a:srgbClr val="CC3300"/>
              </a:solidFill>
            </a:endParaRPr>
          </a:p>
          <a:p>
            <a:pPr algn="l">
              <a:spcBef>
                <a:spcPts val="600"/>
              </a:spcBef>
              <a:defRPr sz="9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Note: Did NOT replicate ends upstream from primers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9"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550" name="AutoShape 156"/>
          <p:cNvSpPr/>
          <p:nvPr/>
        </p:nvSpPr>
        <p:spPr>
          <a:xfrm flipH="1">
            <a:off x="4267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1" name="AutoShape 157"/>
          <p:cNvSpPr/>
          <p:nvPr/>
        </p:nvSpPr>
        <p:spPr>
          <a:xfrm flipH="1">
            <a:off x="4419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2" name="AutoShape 158"/>
          <p:cNvSpPr/>
          <p:nvPr/>
        </p:nvSpPr>
        <p:spPr>
          <a:xfrm flipH="1">
            <a:off x="4572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3" name="AutoShape 159"/>
          <p:cNvSpPr/>
          <p:nvPr/>
        </p:nvSpPr>
        <p:spPr>
          <a:xfrm flipH="1">
            <a:off x="4724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4" name="AutoShape 160"/>
          <p:cNvSpPr/>
          <p:nvPr/>
        </p:nvSpPr>
        <p:spPr>
          <a:xfrm flipH="1">
            <a:off x="4876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5" name="AutoShape 161"/>
          <p:cNvSpPr/>
          <p:nvPr/>
        </p:nvSpPr>
        <p:spPr>
          <a:xfrm flipH="1">
            <a:off x="5029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6" name="AutoShape 162"/>
          <p:cNvSpPr/>
          <p:nvPr/>
        </p:nvSpPr>
        <p:spPr>
          <a:xfrm flipH="1">
            <a:off x="5181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7" name="AutoShape 163"/>
          <p:cNvSpPr/>
          <p:nvPr/>
        </p:nvSpPr>
        <p:spPr>
          <a:xfrm flipH="1">
            <a:off x="5334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8" name="AutoShape 164"/>
          <p:cNvSpPr/>
          <p:nvPr/>
        </p:nvSpPr>
        <p:spPr>
          <a:xfrm flipH="1">
            <a:off x="5486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59" name="AutoShape 165"/>
          <p:cNvSpPr/>
          <p:nvPr/>
        </p:nvSpPr>
        <p:spPr>
          <a:xfrm flipH="1">
            <a:off x="5638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60" name="AutoShape 166"/>
          <p:cNvSpPr/>
          <p:nvPr/>
        </p:nvSpPr>
        <p:spPr>
          <a:xfrm flipH="1">
            <a:off x="5791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61" name="AutoShape 167"/>
          <p:cNvSpPr/>
          <p:nvPr/>
        </p:nvSpPr>
        <p:spPr>
          <a:xfrm flipH="1">
            <a:off x="5943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62" name="Line 168"/>
          <p:cNvSpPr/>
          <p:nvPr/>
        </p:nvSpPr>
        <p:spPr>
          <a:xfrm flipV="1">
            <a:off x="43429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63" name="Line 169"/>
          <p:cNvSpPr/>
          <p:nvPr/>
        </p:nvSpPr>
        <p:spPr>
          <a:xfrm flipV="1">
            <a:off x="4495370" y="5701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64" name="Line 170"/>
          <p:cNvSpPr/>
          <p:nvPr/>
        </p:nvSpPr>
        <p:spPr>
          <a:xfrm flipV="1">
            <a:off x="4647770" y="57045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565" name="Line 171"/>
          <p:cNvSpPr/>
          <p:nvPr/>
        </p:nvSpPr>
        <p:spPr>
          <a:xfrm flipV="1">
            <a:off x="4800170" y="57045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66" name="Line 172"/>
          <p:cNvSpPr/>
          <p:nvPr/>
        </p:nvSpPr>
        <p:spPr>
          <a:xfrm flipV="1">
            <a:off x="4952570" y="56965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67" name="Line 173"/>
          <p:cNvSpPr/>
          <p:nvPr/>
        </p:nvSpPr>
        <p:spPr>
          <a:xfrm flipV="1">
            <a:off x="5104970" y="56950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68" name="Line 174"/>
          <p:cNvSpPr/>
          <p:nvPr/>
        </p:nvSpPr>
        <p:spPr>
          <a:xfrm flipV="1">
            <a:off x="5257370" y="5693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69" name="Line 175"/>
          <p:cNvSpPr/>
          <p:nvPr/>
        </p:nvSpPr>
        <p:spPr>
          <a:xfrm flipV="1">
            <a:off x="5409770" y="56918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70" name="Line 176"/>
          <p:cNvSpPr/>
          <p:nvPr/>
        </p:nvSpPr>
        <p:spPr>
          <a:xfrm flipV="1">
            <a:off x="55621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71" name="Line 177"/>
          <p:cNvSpPr/>
          <p:nvPr/>
        </p:nvSpPr>
        <p:spPr>
          <a:xfrm flipV="1">
            <a:off x="5714570" y="56950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72" name="Line 178"/>
          <p:cNvSpPr/>
          <p:nvPr/>
        </p:nvSpPr>
        <p:spPr>
          <a:xfrm flipV="1">
            <a:off x="5866970" y="5693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73" name="Line 179"/>
          <p:cNvSpPr/>
          <p:nvPr/>
        </p:nvSpPr>
        <p:spPr>
          <a:xfrm flipV="1">
            <a:off x="6019370" y="56918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74" name="AutoShape 180"/>
          <p:cNvSpPr/>
          <p:nvPr/>
        </p:nvSpPr>
        <p:spPr>
          <a:xfrm>
            <a:off x="4267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75" name="AutoShape 181"/>
          <p:cNvSpPr/>
          <p:nvPr/>
        </p:nvSpPr>
        <p:spPr>
          <a:xfrm>
            <a:off x="4419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76" name="AutoShape 182"/>
          <p:cNvSpPr/>
          <p:nvPr/>
        </p:nvSpPr>
        <p:spPr>
          <a:xfrm>
            <a:off x="4572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77" name="AutoShape 183"/>
          <p:cNvSpPr/>
          <p:nvPr/>
        </p:nvSpPr>
        <p:spPr>
          <a:xfrm>
            <a:off x="4724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78" name="AutoShape 184"/>
          <p:cNvSpPr/>
          <p:nvPr/>
        </p:nvSpPr>
        <p:spPr>
          <a:xfrm>
            <a:off x="4876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79" name="AutoShape 185"/>
          <p:cNvSpPr/>
          <p:nvPr/>
        </p:nvSpPr>
        <p:spPr>
          <a:xfrm>
            <a:off x="5029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0" name="AutoShape 186"/>
          <p:cNvSpPr/>
          <p:nvPr/>
        </p:nvSpPr>
        <p:spPr>
          <a:xfrm>
            <a:off x="5181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1" name="AutoShape 187"/>
          <p:cNvSpPr/>
          <p:nvPr/>
        </p:nvSpPr>
        <p:spPr>
          <a:xfrm>
            <a:off x="5334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2" name="AutoShape 188"/>
          <p:cNvSpPr/>
          <p:nvPr/>
        </p:nvSpPr>
        <p:spPr>
          <a:xfrm>
            <a:off x="5486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3" name="AutoShape 189"/>
          <p:cNvSpPr/>
          <p:nvPr/>
        </p:nvSpPr>
        <p:spPr>
          <a:xfrm>
            <a:off x="5638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4" name="AutoShape 190"/>
          <p:cNvSpPr/>
          <p:nvPr/>
        </p:nvSpPr>
        <p:spPr>
          <a:xfrm>
            <a:off x="5791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5" name="AutoShape 191"/>
          <p:cNvSpPr/>
          <p:nvPr/>
        </p:nvSpPr>
        <p:spPr>
          <a:xfrm>
            <a:off x="5943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86" name="Line 192"/>
          <p:cNvSpPr/>
          <p:nvPr/>
        </p:nvSpPr>
        <p:spPr>
          <a:xfrm flipH="1" flipV="1">
            <a:off x="4341700" y="553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87" name="Line 193"/>
          <p:cNvSpPr/>
          <p:nvPr/>
        </p:nvSpPr>
        <p:spPr>
          <a:xfrm flipH="1" flipV="1">
            <a:off x="44941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88" name="Line 194"/>
          <p:cNvSpPr/>
          <p:nvPr/>
        </p:nvSpPr>
        <p:spPr>
          <a:xfrm flipH="1" flipV="1">
            <a:off x="46465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589" name="Line 195"/>
          <p:cNvSpPr/>
          <p:nvPr/>
        </p:nvSpPr>
        <p:spPr>
          <a:xfrm flipH="1" flipV="1">
            <a:off x="4798900" y="54515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590" name="Line 196"/>
          <p:cNvSpPr/>
          <p:nvPr/>
        </p:nvSpPr>
        <p:spPr>
          <a:xfrm flipH="1" flipV="1">
            <a:off x="4951300" y="5530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591" name="Line 197"/>
          <p:cNvSpPr/>
          <p:nvPr/>
        </p:nvSpPr>
        <p:spPr>
          <a:xfrm flipH="1" flipV="1">
            <a:off x="5103700" y="5546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592" name="Line 198"/>
          <p:cNvSpPr/>
          <p:nvPr/>
        </p:nvSpPr>
        <p:spPr>
          <a:xfrm flipH="1" flipV="1">
            <a:off x="52561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93" name="Line 199"/>
          <p:cNvSpPr/>
          <p:nvPr/>
        </p:nvSpPr>
        <p:spPr>
          <a:xfrm flipH="1" flipV="1">
            <a:off x="5408500" y="5578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94" name="Line 200"/>
          <p:cNvSpPr/>
          <p:nvPr/>
        </p:nvSpPr>
        <p:spPr>
          <a:xfrm flipH="1" flipV="1">
            <a:off x="5560900" y="559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95" name="Line 201"/>
          <p:cNvSpPr/>
          <p:nvPr/>
        </p:nvSpPr>
        <p:spPr>
          <a:xfrm flipH="1" flipV="1">
            <a:off x="5713300" y="561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96" name="Line 202"/>
          <p:cNvSpPr/>
          <p:nvPr/>
        </p:nvSpPr>
        <p:spPr>
          <a:xfrm flipH="1" flipV="1">
            <a:off x="58657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597" name="Line 203"/>
          <p:cNvSpPr/>
          <p:nvPr/>
        </p:nvSpPr>
        <p:spPr>
          <a:xfrm flipH="1" flipV="1">
            <a:off x="6018100" y="5530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598" name="AutoShape 204"/>
          <p:cNvSpPr/>
          <p:nvPr/>
        </p:nvSpPr>
        <p:spPr>
          <a:xfrm flipH="1">
            <a:off x="6096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599" name="AutoShape 205"/>
          <p:cNvSpPr/>
          <p:nvPr/>
        </p:nvSpPr>
        <p:spPr>
          <a:xfrm flipH="1">
            <a:off x="6248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0" name="AutoShape 206"/>
          <p:cNvSpPr/>
          <p:nvPr/>
        </p:nvSpPr>
        <p:spPr>
          <a:xfrm flipH="1">
            <a:off x="6400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1" name="AutoShape 207"/>
          <p:cNvSpPr/>
          <p:nvPr/>
        </p:nvSpPr>
        <p:spPr>
          <a:xfrm flipH="1">
            <a:off x="6553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2" name="AutoShape 208"/>
          <p:cNvSpPr/>
          <p:nvPr/>
        </p:nvSpPr>
        <p:spPr>
          <a:xfrm flipH="1">
            <a:off x="6705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3" name="AutoShape 209"/>
          <p:cNvSpPr/>
          <p:nvPr/>
        </p:nvSpPr>
        <p:spPr>
          <a:xfrm flipH="1">
            <a:off x="6858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4" name="AutoShape 210"/>
          <p:cNvSpPr/>
          <p:nvPr/>
        </p:nvSpPr>
        <p:spPr>
          <a:xfrm flipH="1">
            <a:off x="7010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5" name="AutoShape 211"/>
          <p:cNvSpPr/>
          <p:nvPr/>
        </p:nvSpPr>
        <p:spPr>
          <a:xfrm flipH="1">
            <a:off x="7162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6" name="AutoShape 212"/>
          <p:cNvSpPr/>
          <p:nvPr/>
        </p:nvSpPr>
        <p:spPr>
          <a:xfrm flipH="1">
            <a:off x="7315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7" name="AutoShape 213"/>
          <p:cNvSpPr/>
          <p:nvPr/>
        </p:nvSpPr>
        <p:spPr>
          <a:xfrm flipH="1">
            <a:off x="7467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8" name="AutoShape 214"/>
          <p:cNvSpPr/>
          <p:nvPr/>
        </p:nvSpPr>
        <p:spPr>
          <a:xfrm flipH="1">
            <a:off x="7620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09" name="AutoShape 215"/>
          <p:cNvSpPr/>
          <p:nvPr/>
        </p:nvSpPr>
        <p:spPr>
          <a:xfrm flipH="1">
            <a:off x="7772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10" name="AutoShape 216"/>
          <p:cNvSpPr/>
          <p:nvPr/>
        </p:nvSpPr>
        <p:spPr>
          <a:xfrm flipH="1">
            <a:off x="7924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11" name="AutoShape 217"/>
          <p:cNvSpPr/>
          <p:nvPr/>
        </p:nvSpPr>
        <p:spPr>
          <a:xfrm flipH="1">
            <a:off x="8077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12" name="AutoShape 218"/>
          <p:cNvSpPr/>
          <p:nvPr/>
        </p:nvSpPr>
        <p:spPr>
          <a:xfrm flipH="1">
            <a:off x="8229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13" name="Line 219"/>
          <p:cNvSpPr/>
          <p:nvPr/>
        </p:nvSpPr>
        <p:spPr>
          <a:xfrm flipV="1">
            <a:off x="61717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14" name="Line 220"/>
          <p:cNvSpPr/>
          <p:nvPr/>
        </p:nvSpPr>
        <p:spPr>
          <a:xfrm flipV="1">
            <a:off x="6324170" y="5701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15" name="Line 221"/>
          <p:cNvSpPr/>
          <p:nvPr/>
        </p:nvSpPr>
        <p:spPr>
          <a:xfrm flipV="1">
            <a:off x="6476570" y="56997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16" name="Line 222"/>
          <p:cNvSpPr/>
          <p:nvPr/>
        </p:nvSpPr>
        <p:spPr>
          <a:xfrm flipV="1">
            <a:off x="6628970" y="56981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17" name="Line 223"/>
          <p:cNvSpPr/>
          <p:nvPr/>
        </p:nvSpPr>
        <p:spPr>
          <a:xfrm flipV="1">
            <a:off x="67813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18" name="Line 224"/>
          <p:cNvSpPr/>
          <p:nvPr/>
        </p:nvSpPr>
        <p:spPr>
          <a:xfrm flipV="1">
            <a:off x="6933770" y="56950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19" name="Line 225"/>
          <p:cNvSpPr/>
          <p:nvPr/>
        </p:nvSpPr>
        <p:spPr>
          <a:xfrm flipV="1">
            <a:off x="7086170" y="5693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20" name="Line 226"/>
          <p:cNvSpPr/>
          <p:nvPr/>
        </p:nvSpPr>
        <p:spPr>
          <a:xfrm flipV="1">
            <a:off x="7238570" y="57045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21" name="Line 227"/>
          <p:cNvSpPr/>
          <p:nvPr/>
        </p:nvSpPr>
        <p:spPr>
          <a:xfrm flipV="1">
            <a:off x="7390970" y="56965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22" name="Line 228"/>
          <p:cNvSpPr/>
          <p:nvPr/>
        </p:nvSpPr>
        <p:spPr>
          <a:xfrm flipV="1">
            <a:off x="7543370" y="56950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23" name="Line 229"/>
          <p:cNvSpPr/>
          <p:nvPr/>
        </p:nvSpPr>
        <p:spPr>
          <a:xfrm flipV="1">
            <a:off x="7695770" y="56934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24" name="Line 230"/>
          <p:cNvSpPr/>
          <p:nvPr/>
        </p:nvSpPr>
        <p:spPr>
          <a:xfrm flipV="1">
            <a:off x="7848170" y="56918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25" name="Line 231"/>
          <p:cNvSpPr/>
          <p:nvPr/>
        </p:nvSpPr>
        <p:spPr>
          <a:xfrm flipV="1">
            <a:off x="8000570" y="56902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26" name="Line 232"/>
          <p:cNvSpPr/>
          <p:nvPr/>
        </p:nvSpPr>
        <p:spPr>
          <a:xfrm flipV="1">
            <a:off x="8152970" y="56870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27" name="Line 233"/>
          <p:cNvSpPr/>
          <p:nvPr/>
        </p:nvSpPr>
        <p:spPr>
          <a:xfrm flipV="1">
            <a:off x="8305370" y="56854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28" name="AutoShape 234"/>
          <p:cNvSpPr/>
          <p:nvPr/>
        </p:nvSpPr>
        <p:spPr>
          <a:xfrm>
            <a:off x="6096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29" name="AutoShape 235"/>
          <p:cNvSpPr/>
          <p:nvPr/>
        </p:nvSpPr>
        <p:spPr>
          <a:xfrm>
            <a:off x="6248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0" name="AutoShape 236"/>
          <p:cNvSpPr/>
          <p:nvPr/>
        </p:nvSpPr>
        <p:spPr>
          <a:xfrm>
            <a:off x="6400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1" name="AutoShape 237"/>
          <p:cNvSpPr/>
          <p:nvPr/>
        </p:nvSpPr>
        <p:spPr>
          <a:xfrm>
            <a:off x="6553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2" name="AutoShape 238"/>
          <p:cNvSpPr/>
          <p:nvPr/>
        </p:nvSpPr>
        <p:spPr>
          <a:xfrm>
            <a:off x="6705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3" name="AutoShape 239"/>
          <p:cNvSpPr/>
          <p:nvPr/>
        </p:nvSpPr>
        <p:spPr>
          <a:xfrm>
            <a:off x="6858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4" name="AutoShape 240"/>
          <p:cNvSpPr/>
          <p:nvPr/>
        </p:nvSpPr>
        <p:spPr>
          <a:xfrm>
            <a:off x="7010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5" name="AutoShape 241"/>
          <p:cNvSpPr/>
          <p:nvPr/>
        </p:nvSpPr>
        <p:spPr>
          <a:xfrm>
            <a:off x="7162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6" name="AutoShape 242"/>
          <p:cNvSpPr/>
          <p:nvPr/>
        </p:nvSpPr>
        <p:spPr>
          <a:xfrm>
            <a:off x="7315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7" name="AutoShape 243"/>
          <p:cNvSpPr/>
          <p:nvPr/>
        </p:nvSpPr>
        <p:spPr>
          <a:xfrm>
            <a:off x="7467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8" name="AutoShape 244"/>
          <p:cNvSpPr/>
          <p:nvPr/>
        </p:nvSpPr>
        <p:spPr>
          <a:xfrm>
            <a:off x="7620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39" name="AutoShape 245"/>
          <p:cNvSpPr/>
          <p:nvPr/>
        </p:nvSpPr>
        <p:spPr>
          <a:xfrm>
            <a:off x="7772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40" name="AutoShape 246"/>
          <p:cNvSpPr/>
          <p:nvPr/>
        </p:nvSpPr>
        <p:spPr>
          <a:xfrm>
            <a:off x="7924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41" name="AutoShape 247"/>
          <p:cNvSpPr/>
          <p:nvPr/>
        </p:nvSpPr>
        <p:spPr>
          <a:xfrm>
            <a:off x="8077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42" name="AutoShape 248"/>
          <p:cNvSpPr/>
          <p:nvPr/>
        </p:nvSpPr>
        <p:spPr>
          <a:xfrm>
            <a:off x="8229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43" name="Line 249"/>
          <p:cNvSpPr/>
          <p:nvPr/>
        </p:nvSpPr>
        <p:spPr>
          <a:xfrm flipH="1" flipV="1">
            <a:off x="6170500" y="5467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44" name="Line 250"/>
          <p:cNvSpPr/>
          <p:nvPr/>
        </p:nvSpPr>
        <p:spPr>
          <a:xfrm flipH="1" flipV="1">
            <a:off x="6322900" y="5483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45" name="Line 251"/>
          <p:cNvSpPr/>
          <p:nvPr/>
        </p:nvSpPr>
        <p:spPr>
          <a:xfrm flipH="1" flipV="1">
            <a:off x="6475300" y="5499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46" name="Line 252"/>
          <p:cNvSpPr/>
          <p:nvPr/>
        </p:nvSpPr>
        <p:spPr>
          <a:xfrm flipH="1" flipV="1">
            <a:off x="6627700" y="5515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47" name="Line 253"/>
          <p:cNvSpPr/>
          <p:nvPr/>
        </p:nvSpPr>
        <p:spPr>
          <a:xfrm flipH="1" flipV="1">
            <a:off x="6780100" y="553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48" name="Line 254"/>
          <p:cNvSpPr/>
          <p:nvPr/>
        </p:nvSpPr>
        <p:spPr>
          <a:xfrm flipH="1" flipV="1">
            <a:off x="69325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49" name="Line 255"/>
          <p:cNvSpPr/>
          <p:nvPr/>
        </p:nvSpPr>
        <p:spPr>
          <a:xfrm flipH="1" flipV="1">
            <a:off x="70849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50" name="Line 256"/>
          <p:cNvSpPr/>
          <p:nvPr/>
        </p:nvSpPr>
        <p:spPr>
          <a:xfrm flipH="1" flipV="1">
            <a:off x="7237300" y="5530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51" name="Line 257"/>
          <p:cNvSpPr/>
          <p:nvPr/>
        </p:nvSpPr>
        <p:spPr>
          <a:xfrm flipH="1" flipV="1">
            <a:off x="7389700" y="5530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52" name="Line 258"/>
          <p:cNvSpPr/>
          <p:nvPr/>
        </p:nvSpPr>
        <p:spPr>
          <a:xfrm flipH="1" flipV="1">
            <a:off x="7542100" y="5546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53" name="Line 259"/>
          <p:cNvSpPr/>
          <p:nvPr/>
        </p:nvSpPr>
        <p:spPr>
          <a:xfrm flipH="1" flipV="1">
            <a:off x="76945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54" name="Line 260"/>
          <p:cNvSpPr/>
          <p:nvPr/>
        </p:nvSpPr>
        <p:spPr>
          <a:xfrm flipH="1" flipV="1">
            <a:off x="7846900" y="5578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55" name="Line 261"/>
          <p:cNvSpPr/>
          <p:nvPr/>
        </p:nvSpPr>
        <p:spPr>
          <a:xfrm flipH="1" flipV="1">
            <a:off x="7999300" y="5594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56" name="Line 262"/>
          <p:cNvSpPr/>
          <p:nvPr/>
        </p:nvSpPr>
        <p:spPr>
          <a:xfrm flipH="1" flipV="1">
            <a:off x="8151700" y="5626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57" name="Line 263"/>
          <p:cNvSpPr/>
          <p:nvPr/>
        </p:nvSpPr>
        <p:spPr>
          <a:xfrm flipH="1" flipV="1">
            <a:off x="8304100" y="564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58" name="AutoShape 264"/>
          <p:cNvSpPr/>
          <p:nvPr/>
        </p:nvSpPr>
        <p:spPr>
          <a:xfrm flipH="1">
            <a:off x="3810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59" name="AutoShape 265"/>
          <p:cNvSpPr/>
          <p:nvPr/>
        </p:nvSpPr>
        <p:spPr>
          <a:xfrm flipH="1">
            <a:off x="3962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60" name="AutoShape 266"/>
          <p:cNvSpPr/>
          <p:nvPr/>
        </p:nvSpPr>
        <p:spPr>
          <a:xfrm flipH="1">
            <a:off x="4114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61" name="Line 267"/>
          <p:cNvSpPr/>
          <p:nvPr/>
        </p:nvSpPr>
        <p:spPr>
          <a:xfrm flipV="1">
            <a:off x="38857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62" name="Line 268"/>
          <p:cNvSpPr/>
          <p:nvPr/>
        </p:nvSpPr>
        <p:spPr>
          <a:xfrm flipV="1">
            <a:off x="4038170" y="5701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63" name="Line 269"/>
          <p:cNvSpPr/>
          <p:nvPr/>
        </p:nvSpPr>
        <p:spPr>
          <a:xfrm flipV="1">
            <a:off x="4190570" y="57045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64" name="AutoShape 270"/>
          <p:cNvSpPr/>
          <p:nvPr/>
        </p:nvSpPr>
        <p:spPr>
          <a:xfrm>
            <a:off x="3810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65" name="AutoShape 271"/>
          <p:cNvSpPr/>
          <p:nvPr/>
        </p:nvSpPr>
        <p:spPr>
          <a:xfrm>
            <a:off x="3962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66" name="AutoShape 272"/>
          <p:cNvSpPr/>
          <p:nvPr/>
        </p:nvSpPr>
        <p:spPr>
          <a:xfrm>
            <a:off x="4114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67" name="Line 273"/>
          <p:cNvSpPr/>
          <p:nvPr/>
        </p:nvSpPr>
        <p:spPr>
          <a:xfrm flipH="1" flipV="1">
            <a:off x="3884500" y="5340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68" name="Line 274"/>
          <p:cNvSpPr/>
          <p:nvPr/>
        </p:nvSpPr>
        <p:spPr>
          <a:xfrm flipH="1" flipV="1">
            <a:off x="40369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69" name="Line 275"/>
          <p:cNvSpPr/>
          <p:nvPr/>
        </p:nvSpPr>
        <p:spPr>
          <a:xfrm flipH="1" flipV="1">
            <a:off x="41893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70" name="AutoShape 276"/>
          <p:cNvSpPr/>
          <p:nvPr/>
        </p:nvSpPr>
        <p:spPr>
          <a:xfrm flipH="1">
            <a:off x="8382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71" name="Line 277"/>
          <p:cNvSpPr/>
          <p:nvPr/>
        </p:nvSpPr>
        <p:spPr>
          <a:xfrm flipV="1">
            <a:off x="8457770" y="56854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72" name="AutoShape 278"/>
          <p:cNvSpPr/>
          <p:nvPr/>
        </p:nvSpPr>
        <p:spPr>
          <a:xfrm>
            <a:off x="8382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73" name="Line 279"/>
          <p:cNvSpPr/>
          <p:nvPr/>
        </p:nvSpPr>
        <p:spPr>
          <a:xfrm flipH="1" flipV="1">
            <a:off x="8456500" y="564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74" name="AutoShape 280"/>
          <p:cNvSpPr/>
          <p:nvPr/>
        </p:nvSpPr>
        <p:spPr>
          <a:xfrm>
            <a:off x="4572000" y="3587750"/>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675" name="Line 281"/>
          <p:cNvSpPr/>
          <p:nvPr/>
        </p:nvSpPr>
        <p:spPr>
          <a:xfrm flipH="1" flipV="1">
            <a:off x="5103700" y="37503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76" name="Line 282"/>
          <p:cNvSpPr/>
          <p:nvPr/>
        </p:nvSpPr>
        <p:spPr>
          <a:xfrm flipH="1" flipV="1">
            <a:off x="4646500" y="37566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77" name="Line 283"/>
          <p:cNvSpPr/>
          <p:nvPr/>
        </p:nvSpPr>
        <p:spPr>
          <a:xfrm flipH="1" flipV="1">
            <a:off x="4798900" y="37503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78" name="Line 284"/>
          <p:cNvSpPr/>
          <p:nvPr/>
        </p:nvSpPr>
        <p:spPr>
          <a:xfrm flipH="1" flipV="1">
            <a:off x="4951300" y="374555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79" name="AutoShape 285"/>
          <p:cNvSpPr/>
          <p:nvPr/>
        </p:nvSpPr>
        <p:spPr>
          <a:xfrm rot="10800000">
            <a:off x="7237413" y="2741613"/>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680" name="Line 286"/>
          <p:cNvSpPr/>
          <p:nvPr/>
        </p:nvSpPr>
        <p:spPr>
          <a:xfrm>
            <a:off x="7389383" y="25025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81" name="Line 287"/>
          <p:cNvSpPr/>
          <p:nvPr/>
        </p:nvSpPr>
        <p:spPr>
          <a:xfrm>
            <a:off x="7848170" y="24961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82" name="Line 288"/>
          <p:cNvSpPr/>
          <p:nvPr/>
        </p:nvSpPr>
        <p:spPr>
          <a:xfrm>
            <a:off x="7695770" y="2494597"/>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683" name="Line 289"/>
          <p:cNvSpPr/>
          <p:nvPr/>
        </p:nvSpPr>
        <p:spPr>
          <a:xfrm>
            <a:off x="7541783" y="249935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684" name="AutoShape 290"/>
          <p:cNvSpPr/>
          <p:nvPr/>
        </p:nvSpPr>
        <p:spPr>
          <a:xfrm flipH="1">
            <a:off x="6858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85" name="AutoShape 291"/>
          <p:cNvSpPr/>
          <p:nvPr/>
        </p:nvSpPr>
        <p:spPr>
          <a:xfrm flipH="1">
            <a:off x="7010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86" name="AutoShape 292"/>
          <p:cNvSpPr/>
          <p:nvPr/>
        </p:nvSpPr>
        <p:spPr>
          <a:xfrm flipH="1">
            <a:off x="7162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87" name="Line 293"/>
          <p:cNvSpPr/>
          <p:nvPr/>
        </p:nvSpPr>
        <p:spPr>
          <a:xfrm flipV="1">
            <a:off x="6933770" y="24977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688" name="Line 294"/>
          <p:cNvSpPr/>
          <p:nvPr/>
        </p:nvSpPr>
        <p:spPr>
          <a:xfrm flipV="1">
            <a:off x="70861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89" name="Line 295"/>
          <p:cNvSpPr/>
          <p:nvPr/>
        </p:nvSpPr>
        <p:spPr>
          <a:xfrm flipV="1">
            <a:off x="7238570" y="24946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690" name="AutoShape 296"/>
          <p:cNvSpPr/>
          <p:nvPr/>
        </p:nvSpPr>
        <p:spPr>
          <a:xfrm>
            <a:off x="5181600" y="35845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91" name="AutoShape 297"/>
          <p:cNvSpPr/>
          <p:nvPr/>
        </p:nvSpPr>
        <p:spPr>
          <a:xfrm>
            <a:off x="5334000" y="35845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92" name="AutoShape 298"/>
          <p:cNvSpPr/>
          <p:nvPr/>
        </p:nvSpPr>
        <p:spPr>
          <a:xfrm>
            <a:off x="5486400" y="35845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93" name="Line 299"/>
          <p:cNvSpPr/>
          <p:nvPr/>
        </p:nvSpPr>
        <p:spPr>
          <a:xfrm flipH="1" flipV="1">
            <a:off x="5256100" y="37598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94" name="Line 300"/>
          <p:cNvSpPr/>
          <p:nvPr/>
        </p:nvSpPr>
        <p:spPr>
          <a:xfrm flipH="1" flipV="1">
            <a:off x="5408500" y="37614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695" name="Line 301"/>
          <p:cNvSpPr/>
          <p:nvPr/>
        </p:nvSpPr>
        <p:spPr>
          <a:xfrm flipH="1" flipV="1">
            <a:off x="5560900" y="37630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96" name="AutoShape 302"/>
          <p:cNvSpPr/>
          <p:nvPr/>
        </p:nvSpPr>
        <p:spPr>
          <a:xfrm>
            <a:off x="5791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97" name="AutoShape 303"/>
          <p:cNvSpPr/>
          <p:nvPr/>
        </p:nvSpPr>
        <p:spPr>
          <a:xfrm>
            <a:off x="5943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698" name="Line 304"/>
          <p:cNvSpPr/>
          <p:nvPr/>
        </p:nvSpPr>
        <p:spPr>
          <a:xfrm flipH="1" flipV="1">
            <a:off x="5865700" y="37582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699" name="Line 305"/>
          <p:cNvSpPr/>
          <p:nvPr/>
        </p:nvSpPr>
        <p:spPr>
          <a:xfrm flipH="1" flipV="1">
            <a:off x="6018100" y="37550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00" name="AutoShape 306"/>
          <p:cNvSpPr/>
          <p:nvPr/>
        </p:nvSpPr>
        <p:spPr>
          <a:xfrm>
            <a:off x="6096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1" name="AutoShape 307"/>
          <p:cNvSpPr/>
          <p:nvPr/>
        </p:nvSpPr>
        <p:spPr>
          <a:xfrm>
            <a:off x="62484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2" name="AutoShape 308"/>
          <p:cNvSpPr/>
          <p:nvPr/>
        </p:nvSpPr>
        <p:spPr>
          <a:xfrm>
            <a:off x="64008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3" name="AutoShape 309"/>
          <p:cNvSpPr/>
          <p:nvPr/>
        </p:nvSpPr>
        <p:spPr>
          <a:xfrm>
            <a:off x="6553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4" name="AutoShape 310"/>
          <p:cNvSpPr/>
          <p:nvPr/>
        </p:nvSpPr>
        <p:spPr>
          <a:xfrm>
            <a:off x="6705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5" name="AutoShape 311"/>
          <p:cNvSpPr/>
          <p:nvPr/>
        </p:nvSpPr>
        <p:spPr>
          <a:xfrm>
            <a:off x="6858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6" name="AutoShape 312"/>
          <p:cNvSpPr/>
          <p:nvPr/>
        </p:nvSpPr>
        <p:spPr>
          <a:xfrm>
            <a:off x="70104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7" name="AutoShape 313"/>
          <p:cNvSpPr/>
          <p:nvPr/>
        </p:nvSpPr>
        <p:spPr>
          <a:xfrm>
            <a:off x="71628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8" name="AutoShape 314"/>
          <p:cNvSpPr/>
          <p:nvPr/>
        </p:nvSpPr>
        <p:spPr>
          <a:xfrm>
            <a:off x="7315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09" name="AutoShape 315"/>
          <p:cNvSpPr/>
          <p:nvPr/>
        </p:nvSpPr>
        <p:spPr>
          <a:xfrm>
            <a:off x="7467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10" name="AutoShape 316"/>
          <p:cNvSpPr/>
          <p:nvPr/>
        </p:nvSpPr>
        <p:spPr>
          <a:xfrm>
            <a:off x="7620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11" name="AutoShape 317"/>
          <p:cNvSpPr/>
          <p:nvPr/>
        </p:nvSpPr>
        <p:spPr>
          <a:xfrm>
            <a:off x="77724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12" name="AutoShape 318"/>
          <p:cNvSpPr/>
          <p:nvPr/>
        </p:nvSpPr>
        <p:spPr>
          <a:xfrm>
            <a:off x="79248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13" name="AutoShape 319"/>
          <p:cNvSpPr/>
          <p:nvPr/>
        </p:nvSpPr>
        <p:spPr>
          <a:xfrm>
            <a:off x="8077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14" name="AutoShape 320"/>
          <p:cNvSpPr/>
          <p:nvPr/>
        </p:nvSpPr>
        <p:spPr>
          <a:xfrm>
            <a:off x="8229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15" name="Line 321"/>
          <p:cNvSpPr/>
          <p:nvPr/>
        </p:nvSpPr>
        <p:spPr>
          <a:xfrm flipH="1" flipV="1">
            <a:off x="6170500" y="37487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16" name="Line 322"/>
          <p:cNvSpPr/>
          <p:nvPr/>
        </p:nvSpPr>
        <p:spPr>
          <a:xfrm flipH="1" flipV="1">
            <a:off x="6322900" y="37503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17" name="Line 323"/>
          <p:cNvSpPr/>
          <p:nvPr/>
        </p:nvSpPr>
        <p:spPr>
          <a:xfrm flipH="1" flipV="1">
            <a:off x="6475300" y="37519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18" name="Line 324"/>
          <p:cNvSpPr/>
          <p:nvPr/>
        </p:nvSpPr>
        <p:spPr>
          <a:xfrm flipH="1" flipV="1">
            <a:off x="6627700" y="37534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19" name="Line 325"/>
          <p:cNvSpPr/>
          <p:nvPr/>
        </p:nvSpPr>
        <p:spPr>
          <a:xfrm flipH="1" flipV="1">
            <a:off x="6780100" y="37550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20" name="Line 326"/>
          <p:cNvSpPr/>
          <p:nvPr/>
        </p:nvSpPr>
        <p:spPr>
          <a:xfrm flipH="1" flipV="1">
            <a:off x="6932500" y="37566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21" name="Line 327"/>
          <p:cNvSpPr/>
          <p:nvPr/>
        </p:nvSpPr>
        <p:spPr>
          <a:xfrm flipH="1" flipV="1">
            <a:off x="7084900" y="37582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22" name="Line 328"/>
          <p:cNvSpPr/>
          <p:nvPr/>
        </p:nvSpPr>
        <p:spPr>
          <a:xfrm flipH="1" flipV="1">
            <a:off x="7237300" y="37550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23" name="Line 329"/>
          <p:cNvSpPr/>
          <p:nvPr/>
        </p:nvSpPr>
        <p:spPr>
          <a:xfrm flipH="1" flipV="1">
            <a:off x="7389700" y="375508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724" name="Line 330"/>
          <p:cNvSpPr/>
          <p:nvPr/>
        </p:nvSpPr>
        <p:spPr>
          <a:xfrm flipH="1" flipV="1">
            <a:off x="7542100" y="375667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25" name="Line 331"/>
          <p:cNvSpPr/>
          <p:nvPr/>
        </p:nvSpPr>
        <p:spPr>
          <a:xfrm flipH="1" flipV="1">
            <a:off x="7694500" y="37582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726" name="Line 332"/>
          <p:cNvSpPr/>
          <p:nvPr/>
        </p:nvSpPr>
        <p:spPr>
          <a:xfrm flipH="1" flipV="1">
            <a:off x="7846900" y="37598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727" name="Line 333"/>
          <p:cNvSpPr/>
          <p:nvPr/>
        </p:nvSpPr>
        <p:spPr>
          <a:xfrm flipH="1" flipV="1">
            <a:off x="7999300" y="37614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28" name="Line 334"/>
          <p:cNvSpPr/>
          <p:nvPr/>
        </p:nvSpPr>
        <p:spPr>
          <a:xfrm flipH="1" flipV="1">
            <a:off x="8151700" y="37646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29" name="Line 335"/>
          <p:cNvSpPr/>
          <p:nvPr/>
        </p:nvSpPr>
        <p:spPr>
          <a:xfrm flipH="1" flipV="1">
            <a:off x="8304100" y="376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30" name="AutoShape 336"/>
          <p:cNvSpPr/>
          <p:nvPr/>
        </p:nvSpPr>
        <p:spPr>
          <a:xfrm>
            <a:off x="8382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1" name="Line 337"/>
          <p:cNvSpPr/>
          <p:nvPr/>
        </p:nvSpPr>
        <p:spPr>
          <a:xfrm flipH="1" flipV="1">
            <a:off x="8456500" y="376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32" name="AutoShape 338"/>
          <p:cNvSpPr/>
          <p:nvPr/>
        </p:nvSpPr>
        <p:spPr>
          <a:xfrm>
            <a:off x="5638800" y="3581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3" name="Line 339"/>
          <p:cNvSpPr/>
          <p:nvPr/>
        </p:nvSpPr>
        <p:spPr>
          <a:xfrm flipH="1" flipV="1">
            <a:off x="5713300" y="37582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34" name="AutoShape 340"/>
          <p:cNvSpPr/>
          <p:nvPr/>
        </p:nvSpPr>
        <p:spPr>
          <a:xfrm flipH="1">
            <a:off x="4267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5" name="AutoShape 341"/>
          <p:cNvSpPr/>
          <p:nvPr/>
        </p:nvSpPr>
        <p:spPr>
          <a:xfrm flipH="1">
            <a:off x="4419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6" name="AutoShape 342"/>
          <p:cNvSpPr/>
          <p:nvPr/>
        </p:nvSpPr>
        <p:spPr>
          <a:xfrm flipH="1">
            <a:off x="4572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7" name="AutoShape 343"/>
          <p:cNvSpPr/>
          <p:nvPr/>
        </p:nvSpPr>
        <p:spPr>
          <a:xfrm flipH="1">
            <a:off x="4724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8" name="AutoShape 344"/>
          <p:cNvSpPr/>
          <p:nvPr/>
        </p:nvSpPr>
        <p:spPr>
          <a:xfrm flipH="1">
            <a:off x="4876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39" name="AutoShape 345"/>
          <p:cNvSpPr/>
          <p:nvPr/>
        </p:nvSpPr>
        <p:spPr>
          <a:xfrm flipH="1">
            <a:off x="5029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0" name="AutoShape 346"/>
          <p:cNvSpPr/>
          <p:nvPr/>
        </p:nvSpPr>
        <p:spPr>
          <a:xfrm flipH="1">
            <a:off x="5181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1" name="AutoShape 347"/>
          <p:cNvSpPr/>
          <p:nvPr/>
        </p:nvSpPr>
        <p:spPr>
          <a:xfrm flipH="1">
            <a:off x="5334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2" name="AutoShape 348"/>
          <p:cNvSpPr/>
          <p:nvPr/>
        </p:nvSpPr>
        <p:spPr>
          <a:xfrm flipH="1">
            <a:off x="5486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3" name="AutoShape 349"/>
          <p:cNvSpPr/>
          <p:nvPr/>
        </p:nvSpPr>
        <p:spPr>
          <a:xfrm flipH="1">
            <a:off x="5638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4" name="AutoShape 350"/>
          <p:cNvSpPr/>
          <p:nvPr/>
        </p:nvSpPr>
        <p:spPr>
          <a:xfrm flipH="1">
            <a:off x="5791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5" name="AutoShape 351"/>
          <p:cNvSpPr/>
          <p:nvPr/>
        </p:nvSpPr>
        <p:spPr>
          <a:xfrm flipH="1">
            <a:off x="5943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46" name="Line 352"/>
          <p:cNvSpPr/>
          <p:nvPr/>
        </p:nvSpPr>
        <p:spPr>
          <a:xfrm flipV="1">
            <a:off x="43429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47" name="Line 353"/>
          <p:cNvSpPr/>
          <p:nvPr/>
        </p:nvSpPr>
        <p:spPr>
          <a:xfrm flipV="1">
            <a:off x="4495370" y="2500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48" name="Line 354"/>
          <p:cNvSpPr/>
          <p:nvPr/>
        </p:nvSpPr>
        <p:spPr>
          <a:xfrm flipV="1">
            <a:off x="4647770" y="25041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749" name="Line 355"/>
          <p:cNvSpPr/>
          <p:nvPr/>
        </p:nvSpPr>
        <p:spPr>
          <a:xfrm flipV="1">
            <a:off x="4800170" y="2504133"/>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750" name="Line 356"/>
          <p:cNvSpPr/>
          <p:nvPr/>
        </p:nvSpPr>
        <p:spPr>
          <a:xfrm flipV="1">
            <a:off x="4952570" y="24961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751" name="Line 357"/>
          <p:cNvSpPr/>
          <p:nvPr/>
        </p:nvSpPr>
        <p:spPr>
          <a:xfrm flipV="1">
            <a:off x="5104970" y="249460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1752" name="Line 358"/>
          <p:cNvSpPr/>
          <p:nvPr/>
        </p:nvSpPr>
        <p:spPr>
          <a:xfrm flipV="1">
            <a:off x="5257370" y="24930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53" name="Line 359"/>
          <p:cNvSpPr/>
          <p:nvPr/>
        </p:nvSpPr>
        <p:spPr>
          <a:xfrm flipV="1">
            <a:off x="5409770" y="24914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54" name="Line 360"/>
          <p:cNvSpPr/>
          <p:nvPr/>
        </p:nvSpPr>
        <p:spPr>
          <a:xfrm flipV="1">
            <a:off x="55621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55" name="Line 361"/>
          <p:cNvSpPr/>
          <p:nvPr/>
        </p:nvSpPr>
        <p:spPr>
          <a:xfrm flipV="1">
            <a:off x="5714570" y="24946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56" name="Line 362"/>
          <p:cNvSpPr/>
          <p:nvPr/>
        </p:nvSpPr>
        <p:spPr>
          <a:xfrm flipV="1">
            <a:off x="5866970" y="24930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57" name="Line 363"/>
          <p:cNvSpPr/>
          <p:nvPr/>
        </p:nvSpPr>
        <p:spPr>
          <a:xfrm flipV="1">
            <a:off x="6019370" y="24914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58" name="AutoShape 364"/>
          <p:cNvSpPr/>
          <p:nvPr/>
        </p:nvSpPr>
        <p:spPr>
          <a:xfrm flipH="1">
            <a:off x="6096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59" name="AutoShape 365"/>
          <p:cNvSpPr/>
          <p:nvPr/>
        </p:nvSpPr>
        <p:spPr>
          <a:xfrm flipH="1">
            <a:off x="6248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60" name="AutoShape 366"/>
          <p:cNvSpPr/>
          <p:nvPr/>
        </p:nvSpPr>
        <p:spPr>
          <a:xfrm flipH="1">
            <a:off x="6400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61" name="AutoShape 367"/>
          <p:cNvSpPr/>
          <p:nvPr/>
        </p:nvSpPr>
        <p:spPr>
          <a:xfrm flipH="1">
            <a:off x="6553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62" name="AutoShape 368"/>
          <p:cNvSpPr/>
          <p:nvPr/>
        </p:nvSpPr>
        <p:spPr>
          <a:xfrm flipH="1">
            <a:off x="6705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63" name="Line 369"/>
          <p:cNvSpPr/>
          <p:nvPr/>
        </p:nvSpPr>
        <p:spPr>
          <a:xfrm flipV="1">
            <a:off x="61717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64" name="Line 370"/>
          <p:cNvSpPr/>
          <p:nvPr/>
        </p:nvSpPr>
        <p:spPr>
          <a:xfrm flipV="1">
            <a:off x="6324170" y="2500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65" name="Line 371"/>
          <p:cNvSpPr/>
          <p:nvPr/>
        </p:nvSpPr>
        <p:spPr>
          <a:xfrm flipV="1">
            <a:off x="6476570" y="24993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66" name="Line 372"/>
          <p:cNvSpPr/>
          <p:nvPr/>
        </p:nvSpPr>
        <p:spPr>
          <a:xfrm flipV="1">
            <a:off x="6628970" y="24977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67" name="Line 373"/>
          <p:cNvSpPr/>
          <p:nvPr/>
        </p:nvSpPr>
        <p:spPr>
          <a:xfrm flipV="1">
            <a:off x="67813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68" name="AutoShape 374"/>
          <p:cNvSpPr/>
          <p:nvPr/>
        </p:nvSpPr>
        <p:spPr>
          <a:xfrm flipH="1">
            <a:off x="3810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69" name="AutoShape 375"/>
          <p:cNvSpPr/>
          <p:nvPr/>
        </p:nvSpPr>
        <p:spPr>
          <a:xfrm flipH="1">
            <a:off x="3962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70" name="AutoShape 376"/>
          <p:cNvSpPr/>
          <p:nvPr/>
        </p:nvSpPr>
        <p:spPr>
          <a:xfrm flipH="1">
            <a:off x="4114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71" name="Line 377"/>
          <p:cNvSpPr/>
          <p:nvPr/>
        </p:nvSpPr>
        <p:spPr>
          <a:xfrm flipV="1">
            <a:off x="38857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72" name="Line 378"/>
          <p:cNvSpPr/>
          <p:nvPr/>
        </p:nvSpPr>
        <p:spPr>
          <a:xfrm flipV="1">
            <a:off x="4038170" y="2500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773" name="Line 379"/>
          <p:cNvSpPr/>
          <p:nvPr/>
        </p:nvSpPr>
        <p:spPr>
          <a:xfrm flipV="1">
            <a:off x="4190570" y="25041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774" name="AutoShape 380"/>
          <p:cNvSpPr/>
          <p:nvPr/>
        </p:nvSpPr>
        <p:spPr>
          <a:xfrm rot="10800000">
            <a:off x="7237413" y="107156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775" name="Line 381"/>
          <p:cNvSpPr/>
          <p:nvPr/>
        </p:nvSpPr>
        <p:spPr>
          <a:xfrm>
            <a:off x="7389383" y="8324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76" name="Line 382"/>
          <p:cNvSpPr/>
          <p:nvPr/>
        </p:nvSpPr>
        <p:spPr>
          <a:xfrm>
            <a:off x="7848170" y="8261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77" name="Line 383"/>
          <p:cNvSpPr/>
          <p:nvPr/>
        </p:nvSpPr>
        <p:spPr>
          <a:xfrm>
            <a:off x="7695770" y="824547"/>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78" name="Line 384"/>
          <p:cNvSpPr/>
          <p:nvPr/>
        </p:nvSpPr>
        <p:spPr>
          <a:xfrm>
            <a:off x="7541783" y="82930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779" name="AutoShape 385"/>
          <p:cNvSpPr/>
          <p:nvPr/>
        </p:nvSpPr>
        <p:spPr>
          <a:xfrm flipH="1">
            <a:off x="6553200" y="11477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80" name="Line 386"/>
          <p:cNvSpPr/>
          <p:nvPr/>
        </p:nvSpPr>
        <p:spPr>
          <a:xfrm flipV="1">
            <a:off x="6628970" y="9007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81" name="AutoShape 387"/>
          <p:cNvSpPr/>
          <p:nvPr/>
        </p:nvSpPr>
        <p:spPr>
          <a:xfrm flipH="1">
            <a:off x="6248400" y="1295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82" name="Line 388"/>
          <p:cNvSpPr/>
          <p:nvPr/>
        </p:nvSpPr>
        <p:spPr>
          <a:xfrm flipV="1">
            <a:off x="6324170" y="10531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83" name="AutoShape 389"/>
          <p:cNvSpPr/>
          <p:nvPr/>
        </p:nvSpPr>
        <p:spPr>
          <a:xfrm flipH="1">
            <a:off x="6858000" y="1073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84" name="AutoShape 390"/>
          <p:cNvSpPr/>
          <p:nvPr/>
        </p:nvSpPr>
        <p:spPr>
          <a:xfrm flipH="1">
            <a:off x="7010400" y="1073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85" name="AutoShape 391"/>
          <p:cNvSpPr/>
          <p:nvPr/>
        </p:nvSpPr>
        <p:spPr>
          <a:xfrm flipH="1">
            <a:off x="7162800" y="1073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86" name="Line 392"/>
          <p:cNvSpPr/>
          <p:nvPr/>
        </p:nvSpPr>
        <p:spPr>
          <a:xfrm flipV="1">
            <a:off x="6933770" y="8277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87" name="Line 393"/>
          <p:cNvSpPr/>
          <p:nvPr/>
        </p:nvSpPr>
        <p:spPr>
          <a:xfrm flipV="1">
            <a:off x="7086170" y="8261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88" name="Line 394"/>
          <p:cNvSpPr/>
          <p:nvPr/>
        </p:nvSpPr>
        <p:spPr>
          <a:xfrm flipV="1">
            <a:off x="7238570" y="824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89" name="AutoShape 395"/>
          <p:cNvSpPr/>
          <p:nvPr/>
        </p:nvSpPr>
        <p:spPr>
          <a:xfrm>
            <a:off x="4572000" y="523081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790" name="Line 396"/>
          <p:cNvSpPr/>
          <p:nvPr/>
        </p:nvSpPr>
        <p:spPr>
          <a:xfrm flipH="1" flipV="1">
            <a:off x="5103700" y="53933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91" name="Line 397"/>
          <p:cNvSpPr/>
          <p:nvPr/>
        </p:nvSpPr>
        <p:spPr>
          <a:xfrm flipH="1" flipV="1">
            <a:off x="4646500" y="53997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792" name="Line 398"/>
          <p:cNvSpPr/>
          <p:nvPr/>
        </p:nvSpPr>
        <p:spPr>
          <a:xfrm flipH="1" flipV="1">
            <a:off x="4798900" y="53933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93" name="Line 399"/>
          <p:cNvSpPr/>
          <p:nvPr/>
        </p:nvSpPr>
        <p:spPr>
          <a:xfrm flipH="1" flipV="1">
            <a:off x="4951300" y="53886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794" name="AutoShape 400"/>
          <p:cNvSpPr/>
          <p:nvPr/>
        </p:nvSpPr>
        <p:spPr>
          <a:xfrm>
            <a:off x="6096000" y="49926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95" name="Line 401"/>
          <p:cNvSpPr/>
          <p:nvPr/>
        </p:nvSpPr>
        <p:spPr>
          <a:xfrm flipH="1" flipV="1">
            <a:off x="6170500" y="51647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796" name="AutoShape 402"/>
          <p:cNvSpPr/>
          <p:nvPr/>
        </p:nvSpPr>
        <p:spPr>
          <a:xfrm>
            <a:off x="5791200" y="51435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97" name="Line 403"/>
          <p:cNvSpPr/>
          <p:nvPr/>
        </p:nvSpPr>
        <p:spPr>
          <a:xfrm flipH="1" flipV="1">
            <a:off x="5865700" y="53171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798" name="AutoShape 404"/>
          <p:cNvSpPr/>
          <p:nvPr/>
        </p:nvSpPr>
        <p:spPr>
          <a:xfrm>
            <a:off x="51816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799" name="AutoShape 405"/>
          <p:cNvSpPr/>
          <p:nvPr/>
        </p:nvSpPr>
        <p:spPr>
          <a:xfrm>
            <a:off x="53340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00" name="AutoShape 406"/>
          <p:cNvSpPr/>
          <p:nvPr/>
        </p:nvSpPr>
        <p:spPr>
          <a:xfrm>
            <a:off x="54864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01" name="Line 407"/>
          <p:cNvSpPr/>
          <p:nvPr/>
        </p:nvSpPr>
        <p:spPr>
          <a:xfrm flipH="1" flipV="1">
            <a:off x="5256100" y="54108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02" name="Line 408"/>
          <p:cNvSpPr/>
          <p:nvPr/>
        </p:nvSpPr>
        <p:spPr>
          <a:xfrm flipH="1" flipV="1">
            <a:off x="5408500" y="54044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03" name="Line 409"/>
          <p:cNvSpPr/>
          <p:nvPr/>
        </p:nvSpPr>
        <p:spPr>
          <a:xfrm flipH="1" flipV="1">
            <a:off x="5560900" y="54060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04" name="AutoShape 410"/>
          <p:cNvSpPr/>
          <p:nvPr/>
        </p:nvSpPr>
        <p:spPr>
          <a:xfrm>
            <a:off x="4572000" y="2066925"/>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805" name="Line 411"/>
          <p:cNvSpPr/>
          <p:nvPr/>
        </p:nvSpPr>
        <p:spPr>
          <a:xfrm flipH="1" flipV="1">
            <a:off x="5103700" y="22294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06" name="Line 412"/>
          <p:cNvSpPr/>
          <p:nvPr/>
        </p:nvSpPr>
        <p:spPr>
          <a:xfrm flipH="1" flipV="1">
            <a:off x="4646500" y="22358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807" name="Line 413"/>
          <p:cNvSpPr/>
          <p:nvPr/>
        </p:nvSpPr>
        <p:spPr>
          <a:xfrm flipH="1" flipV="1">
            <a:off x="4798900" y="22294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08" name="Line 414"/>
          <p:cNvSpPr/>
          <p:nvPr/>
        </p:nvSpPr>
        <p:spPr>
          <a:xfrm flipH="1" flipV="1">
            <a:off x="4951300" y="22247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809" name="AutoShape 415"/>
          <p:cNvSpPr/>
          <p:nvPr/>
        </p:nvSpPr>
        <p:spPr>
          <a:xfrm>
            <a:off x="6096000" y="1828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10" name="Line 416"/>
          <p:cNvSpPr/>
          <p:nvPr/>
        </p:nvSpPr>
        <p:spPr>
          <a:xfrm flipH="1" flipV="1">
            <a:off x="6170500" y="20008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11" name="AutoShape 417"/>
          <p:cNvSpPr/>
          <p:nvPr/>
        </p:nvSpPr>
        <p:spPr>
          <a:xfrm>
            <a:off x="5791200" y="1979613"/>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12" name="Line 418"/>
          <p:cNvSpPr/>
          <p:nvPr/>
        </p:nvSpPr>
        <p:spPr>
          <a:xfrm flipH="1" flipV="1">
            <a:off x="5865700" y="21532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13" name="AutoShape 419"/>
          <p:cNvSpPr/>
          <p:nvPr/>
        </p:nvSpPr>
        <p:spPr>
          <a:xfrm>
            <a:off x="51816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14" name="AutoShape 420"/>
          <p:cNvSpPr/>
          <p:nvPr/>
        </p:nvSpPr>
        <p:spPr>
          <a:xfrm>
            <a:off x="53340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15" name="AutoShape 421"/>
          <p:cNvSpPr/>
          <p:nvPr/>
        </p:nvSpPr>
        <p:spPr>
          <a:xfrm>
            <a:off x="54864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16" name="Line 422"/>
          <p:cNvSpPr/>
          <p:nvPr/>
        </p:nvSpPr>
        <p:spPr>
          <a:xfrm flipH="1" flipV="1">
            <a:off x="5256100" y="2246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817" name="Line 423"/>
          <p:cNvSpPr/>
          <p:nvPr/>
        </p:nvSpPr>
        <p:spPr>
          <a:xfrm flipH="1" flipV="1">
            <a:off x="5408500" y="2240608"/>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1818" name="Line 424"/>
          <p:cNvSpPr/>
          <p:nvPr/>
        </p:nvSpPr>
        <p:spPr>
          <a:xfrm flipH="1" flipV="1">
            <a:off x="5560900" y="22421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19" name="AutoShape 425"/>
          <p:cNvSpPr/>
          <p:nvPr/>
        </p:nvSpPr>
        <p:spPr>
          <a:xfrm rot="10800000">
            <a:off x="7237413" y="427196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820" name="Line 426"/>
          <p:cNvSpPr/>
          <p:nvPr/>
        </p:nvSpPr>
        <p:spPr>
          <a:xfrm>
            <a:off x="7389383" y="40328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21" name="Line 427"/>
          <p:cNvSpPr/>
          <p:nvPr/>
        </p:nvSpPr>
        <p:spPr>
          <a:xfrm>
            <a:off x="7848170" y="40265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22" name="Line 428"/>
          <p:cNvSpPr/>
          <p:nvPr/>
        </p:nvSpPr>
        <p:spPr>
          <a:xfrm>
            <a:off x="7695770" y="4024946"/>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1823" name="Line 429"/>
          <p:cNvSpPr/>
          <p:nvPr/>
        </p:nvSpPr>
        <p:spPr>
          <a:xfrm>
            <a:off x="7541783" y="402970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824" name="AutoShape 430"/>
          <p:cNvSpPr/>
          <p:nvPr/>
        </p:nvSpPr>
        <p:spPr>
          <a:xfrm flipH="1">
            <a:off x="6553200" y="4348162"/>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25" name="Line 431"/>
          <p:cNvSpPr/>
          <p:nvPr/>
        </p:nvSpPr>
        <p:spPr>
          <a:xfrm flipV="1">
            <a:off x="6628970" y="41011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26" name="AutoShape 432"/>
          <p:cNvSpPr/>
          <p:nvPr/>
        </p:nvSpPr>
        <p:spPr>
          <a:xfrm flipH="1">
            <a:off x="6248400" y="44958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27" name="Line 433"/>
          <p:cNvSpPr/>
          <p:nvPr/>
        </p:nvSpPr>
        <p:spPr>
          <a:xfrm flipV="1">
            <a:off x="6324170" y="4253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28" name="AutoShape 434"/>
          <p:cNvSpPr/>
          <p:nvPr/>
        </p:nvSpPr>
        <p:spPr>
          <a:xfrm flipH="1">
            <a:off x="6858000" y="42735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29" name="AutoShape 435"/>
          <p:cNvSpPr/>
          <p:nvPr/>
        </p:nvSpPr>
        <p:spPr>
          <a:xfrm flipH="1">
            <a:off x="7010400" y="42735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30" name="AutoShape 436"/>
          <p:cNvSpPr/>
          <p:nvPr/>
        </p:nvSpPr>
        <p:spPr>
          <a:xfrm flipH="1">
            <a:off x="7162800" y="42735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31" name="Line 437"/>
          <p:cNvSpPr/>
          <p:nvPr/>
        </p:nvSpPr>
        <p:spPr>
          <a:xfrm flipV="1">
            <a:off x="6933770" y="40281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32" name="Line 438"/>
          <p:cNvSpPr/>
          <p:nvPr/>
        </p:nvSpPr>
        <p:spPr>
          <a:xfrm flipV="1">
            <a:off x="7086170" y="40265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33" name="Line 439"/>
          <p:cNvSpPr/>
          <p:nvPr/>
        </p:nvSpPr>
        <p:spPr>
          <a:xfrm flipV="1">
            <a:off x="7238570" y="40249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34" name="Rectangle 440"/>
          <p:cNvSpPr txBox="1"/>
          <p:nvPr/>
        </p:nvSpPr>
        <p:spPr>
          <a:xfrm>
            <a:off x="152400" y="381000"/>
            <a:ext cx="3429000" cy="1560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6 &amp; 7) From two new pairs, replicate     FOUR component strands:</a:t>
            </a:r>
            <a:endParaRPr>
              <a:solidFill>
                <a:srgbClr val="CC3300"/>
              </a:solidFill>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	- Denature at 95 C</a:t>
            </a:r>
            <a:endParaRPr>
              <a:solidFill>
                <a:srgbClr val="CC3300"/>
              </a:solidFill>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	- Prime &amp; grow at 65 C</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837" name="AutoShape 2"/>
          <p:cNvSpPr/>
          <p:nvPr/>
        </p:nvSpPr>
        <p:spPr>
          <a:xfrm flipH="1">
            <a:off x="4267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38" name="AutoShape 3"/>
          <p:cNvSpPr/>
          <p:nvPr/>
        </p:nvSpPr>
        <p:spPr>
          <a:xfrm flipH="1">
            <a:off x="4419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39" name="AutoShape 4"/>
          <p:cNvSpPr/>
          <p:nvPr/>
        </p:nvSpPr>
        <p:spPr>
          <a:xfrm flipH="1">
            <a:off x="4572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0" name="AutoShape 5"/>
          <p:cNvSpPr/>
          <p:nvPr/>
        </p:nvSpPr>
        <p:spPr>
          <a:xfrm flipH="1">
            <a:off x="4724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1" name="AutoShape 6"/>
          <p:cNvSpPr/>
          <p:nvPr/>
        </p:nvSpPr>
        <p:spPr>
          <a:xfrm flipH="1">
            <a:off x="4876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2" name="AutoShape 7"/>
          <p:cNvSpPr/>
          <p:nvPr/>
        </p:nvSpPr>
        <p:spPr>
          <a:xfrm flipH="1">
            <a:off x="5029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3" name="AutoShape 8"/>
          <p:cNvSpPr/>
          <p:nvPr/>
        </p:nvSpPr>
        <p:spPr>
          <a:xfrm flipH="1">
            <a:off x="5181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4" name="AutoShape 9"/>
          <p:cNvSpPr/>
          <p:nvPr/>
        </p:nvSpPr>
        <p:spPr>
          <a:xfrm flipH="1">
            <a:off x="5334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5" name="AutoShape 10"/>
          <p:cNvSpPr/>
          <p:nvPr/>
        </p:nvSpPr>
        <p:spPr>
          <a:xfrm flipH="1">
            <a:off x="5486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6" name="AutoShape 11"/>
          <p:cNvSpPr/>
          <p:nvPr/>
        </p:nvSpPr>
        <p:spPr>
          <a:xfrm flipH="1">
            <a:off x="5638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7" name="AutoShape 12"/>
          <p:cNvSpPr/>
          <p:nvPr/>
        </p:nvSpPr>
        <p:spPr>
          <a:xfrm flipH="1">
            <a:off x="5791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8" name="AutoShape 13"/>
          <p:cNvSpPr/>
          <p:nvPr/>
        </p:nvSpPr>
        <p:spPr>
          <a:xfrm flipH="1">
            <a:off x="5943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49" name="Line 14"/>
          <p:cNvSpPr/>
          <p:nvPr/>
        </p:nvSpPr>
        <p:spPr>
          <a:xfrm flipV="1">
            <a:off x="43429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50" name="Line 15"/>
          <p:cNvSpPr/>
          <p:nvPr/>
        </p:nvSpPr>
        <p:spPr>
          <a:xfrm flipV="1">
            <a:off x="4495370" y="5701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51" name="Line 16"/>
          <p:cNvSpPr/>
          <p:nvPr/>
        </p:nvSpPr>
        <p:spPr>
          <a:xfrm flipV="1">
            <a:off x="4647770" y="57045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52" name="Line 17"/>
          <p:cNvSpPr/>
          <p:nvPr/>
        </p:nvSpPr>
        <p:spPr>
          <a:xfrm flipV="1">
            <a:off x="4800170" y="57045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853" name="Line 18"/>
          <p:cNvSpPr/>
          <p:nvPr/>
        </p:nvSpPr>
        <p:spPr>
          <a:xfrm flipV="1">
            <a:off x="4952570" y="56965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854" name="Line 19"/>
          <p:cNvSpPr/>
          <p:nvPr/>
        </p:nvSpPr>
        <p:spPr>
          <a:xfrm flipV="1">
            <a:off x="5104970" y="56950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855" name="Line 20"/>
          <p:cNvSpPr/>
          <p:nvPr/>
        </p:nvSpPr>
        <p:spPr>
          <a:xfrm flipV="1">
            <a:off x="5257370" y="5693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56" name="Line 21"/>
          <p:cNvSpPr/>
          <p:nvPr/>
        </p:nvSpPr>
        <p:spPr>
          <a:xfrm flipV="1">
            <a:off x="5409770" y="56918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57" name="Line 22"/>
          <p:cNvSpPr/>
          <p:nvPr/>
        </p:nvSpPr>
        <p:spPr>
          <a:xfrm flipV="1">
            <a:off x="55621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58" name="Line 23"/>
          <p:cNvSpPr/>
          <p:nvPr/>
        </p:nvSpPr>
        <p:spPr>
          <a:xfrm flipV="1">
            <a:off x="5714570" y="56950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59" name="Line 24"/>
          <p:cNvSpPr/>
          <p:nvPr/>
        </p:nvSpPr>
        <p:spPr>
          <a:xfrm flipV="1">
            <a:off x="5866970" y="5693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60" name="Line 25"/>
          <p:cNvSpPr/>
          <p:nvPr/>
        </p:nvSpPr>
        <p:spPr>
          <a:xfrm flipV="1">
            <a:off x="6019370" y="56918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61" name="AutoShape 26"/>
          <p:cNvSpPr/>
          <p:nvPr/>
        </p:nvSpPr>
        <p:spPr>
          <a:xfrm>
            <a:off x="4267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2" name="AutoShape 27"/>
          <p:cNvSpPr/>
          <p:nvPr/>
        </p:nvSpPr>
        <p:spPr>
          <a:xfrm>
            <a:off x="4419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3" name="AutoShape 28"/>
          <p:cNvSpPr/>
          <p:nvPr/>
        </p:nvSpPr>
        <p:spPr>
          <a:xfrm>
            <a:off x="4572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4" name="AutoShape 29"/>
          <p:cNvSpPr/>
          <p:nvPr/>
        </p:nvSpPr>
        <p:spPr>
          <a:xfrm>
            <a:off x="4724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5" name="AutoShape 30"/>
          <p:cNvSpPr/>
          <p:nvPr/>
        </p:nvSpPr>
        <p:spPr>
          <a:xfrm>
            <a:off x="4876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6" name="AutoShape 31"/>
          <p:cNvSpPr/>
          <p:nvPr/>
        </p:nvSpPr>
        <p:spPr>
          <a:xfrm>
            <a:off x="5029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7" name="AutoShape 32"/>
          <p:cNvSpPr/>
          <p:nvPr/>
        </p:nvSpPr>
        <p:spPr>
          <a:xfrm>
            <a:off x="5181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8" name="AutoShape 33"/>
          <p:cNvSpPr/>
          <p:nvPr/>
        </p:nvSpPr>
        <p:spPr>
          <a:xfrm>
            <a:off x="5334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69" name="AutoShape 34"/>
          <p:cNvSpPr/>
          <p:nvPr/>
        </p:nvSpPr>
        <p:spPr>
          <a:xfrm>
            <a:off x="5486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70" name="AutoShape 35"/>
          <p:cNvSpPr/>
          <p:nvPr/>
        </p:nvSpPr>
        <p:spPr>
          <a:xfrm>
            <a:off x="5638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71" name="AutoShape 36"/>
          <p:cNvSpPr/>
          <p:nvPr/>
        </p:nvSpPr>
        <p:spPr>
          <a:xfrm>
            <a:off x="5791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72" name="AutoShape 37"/>
          <p:cNvSpPr/>
          <p:nvPr/>
        </p:nvSpPr>
        <p:spPr>
          <a:xfrm>
            <a:off x="5943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73" name="Line 38"/>
          <p:cNvSpPr/>
          <p:nvPr/>
        </p:nvSpPr>
        <p:spPr>
          <a:xfrm flipH="1" flipV="1">
            <a:off x="4341700" y="553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74" name="Line 39"/>
          <p:cNvSpPr/>
          <p:nvPr/>
        </p:nvSpPr>
        <p:spPr>
          <a:xfrm flipH="1" flipV="1">
            <a:off x="44941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75" name="Line 40"/>
          <p:cNvSpPr/>
          <p:nvPr/>
        </p:nvSpPr>
        <p:spPr>
          <a:xfrm flipH="1" flipV="1">
            <a:off x="46465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876" name="Line 41"/>
          <p:cNvSpPr/>
          <p:nvPr/>
        </p:nvSpPr>
        <p:spPr>
          <a:xfrm flipH="1" flipV="1">
            <a:off x="4798900" y="54515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77" name="Line 42"/>
          <p:cNvSpPr/>
          <p:nvPr/>
        </p:nvSpPr>
        <p:spPr>
          <a:xfrm flipH="1" flipV="1">
            <a:off x="4951300" y="5530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78" name="Line 43"/>
          <p:cNvSpPr/>
          <p:nvPr/>
        </p:nvSpPr>
        <p:spPr>
          <a:xfrm flipH="1" flipV="1">
            <a:off x="5103700" y="5546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879" name="Line 44"/>
          <p:cNvSpPr/>
          <p:nvPr/>
        </p:nvSpPr>
        <p:spPr>
          <a:xfrm flipH="1" flipV="1">
            <a:off x="52561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80" name="Line 45"/>
          <p:cNvSpPr/>
          <p:nvPr/>
        </p:nvSpPr>
        <p:spPr>
          <a:xfrm flipH="1" flipV="1">
            <a:off x="5408500" y="5578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81" name="Line 46"/>
          <p:cNvSpPr/>
          <p:nvPr/>
        </p:nvSpPr>
        <p:spPr>
          <a:xfrm flipH="1" flipV="1">
            <a:off x="5560900" y="5594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82" name="Line 47"/>
          <p:cNvSpPr/>
          <p:nvPr/>
        </p:nvSpPr>
        <p:spPr>
          <a:xfrm flipH="1" flipV="1">
            <a:off x="5713300" y="5610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83" name="Line 48"/>
          <p:cNvSpPr/>
          <p:nvPr/>
        </p:nvSpPr>
        <p:spPr>
          <a:xfrm flipH="1" flipV="1">
            <a:off x="58657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884" name="Line 49"/>
          <p:cNvSpPr/>
          <p:nvPr/>
        </p:nvSpPr>
        <p:spPr>
          <a:xfrm flipH="1" flipV="1">
            <a:off x="6018100" y="5530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885" name="AutoShape 50"/>
          <p:cNvSpPr/>
          <p:nvPr/>
        </p:nvSpPr>
        <p:spPr>
          <a:xfrm flipH="1">
            <a:off x="6096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86" name="AutoShape 51"/>
          <p:cNvSpPr/>
          <p:nvPr/>
        </p:nvSpPr>
        <p:spPr>
          <a:xfrm flipH="1">
            <a:off x="6248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87" name="AutoShape 52"/>
          <p:cNvSpPr/>
          <p:nvPr/>
        </p:nvSpPr>
        <p:spPr>
          <a:xfrm flipH="1">
            <a:off x="6400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88" name="AutoShape 53"/>
          <p:cNvSpPr/>
          <p:nvPr/>
        </p:nvSpPr>
        <p:spPr>
          <a:xfrm flipH="1">
            <a:off x="6553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89" name="AutoShape 54"/>
          <p:cNvSpPr/>
          <p:nvPr/>
        </p:nvSpPr>
        <p:spPr>
          <a:xfrm flipH="1">
            <a:off x="6705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0" name="AutoShape 55"/>
          <p:cNvSpPr/>
          <p:nvPr/>
        </p:nvSpPr>
        <p:spPr>
          <a:xfrm flipH="1">
            <a:off x="6858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1" name="AutoShape 56"/>
          <p:cNvSpPr/>
          <p:nvPr/>
        </p:nvSpPr>
        <p:spPr>
          <a:xfrm flipH="1">
            <a:off x="7010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2" name="AutoShape 57"/>
          <p:cNvSpPr/>
          <p:nvPr/>
        </p:nvSpPr>
        <p:spPr>
          <a:xfrm flipH="1">
            <a:off x="7162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3" name="AutoShape 58"/>
          <p:cNvSpPr/>
          <p:nvPr/>
        </p:nvSpPr>
        <p:spPr>
          <a:xfrm flipH="1">
            <a:off x="7315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4" name="AutoShape 59"/>
          <p:cNvSpPr/>
          <p:nvPr/>
        </p:nvSpPr>
        <p:spPr>
          <a:xfrm flipH="1">
            <a:off x="7467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5" name="AutoShape 60"/>
          <p:cNvSpPr/>
          <p:nvPr/>
        </p:nvSpPr>
        <p:spPr>
          <a:xfrm flipH="1">
            <a:off x="7620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6" name="AutoShape 61"/>
          <p:cNvSpPr/>
          <p:nvPr/>
        </p:nvSpPr>
        <p:spPr>
          <a:xfrm flipH="1">
            <a:off x="7772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7" name="AutoShape 62"/>
          <p:cNvSpPr/>
          <p:nvPr/>
        </p:nvSpPr>
        <p:spPr>
          <a:xfrm flipH="1">
            <a:off x="7924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8" name="AutoShape 63"/>
          <p:cNvSpPr/>
          <p:nvPr/>
        </p:nvSpPr>
        <p:spPr>
          <a:xfrm flipH="1">
            <a:off x="80772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899" name="AutoShape 64"/>
          <p:cNvSpPr/>
          <p:nvPr/>
        </p:nvSpPr>
        <p:spPr>
          <a:xfrm flipH="1">
            <a:off x="82296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00" name="Line 65"/>
          <p:cNvSpPr/>
          <p:nvPr/>
        </p:nvSpPr>
        <p:spPr>
          <a:xfrm flipV="1">
            <a:off x="61717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01" name="Line 66"/>
          <p:cNvSpPr/>
          <p:nvPr/>
        </p:nvSpPr>
        <p:spPr>
          <a:xfrm flipV="1">
            <a:off x="6324170" y="5701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02" name="Line 67"/>
          <p:cNvSpPr/>
          <p:nvPr/>
        </p:nvSpPr>
        <p:spPr>
          <a:xfrm flipV="1">
            <a:off x="6476570" y="56997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03" name="Line 68"/>
          <p:cNvSpPr/>
          <p:nvPr/>
        </p:nvSpPr>
        <p:spPr>
          <a:xfrm flipV="1">
            <a:off x="6628970" y="56981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04" name="Line 69"/>
          <p:cNvSpPr/>
          <p:nvPr/>
        </p:nvSpPr>
        <p:spPr>
          <a:xfrm flipV="1">
            <a:off x="67813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05" name="Line 70"/>
          <p:cNvSpPr/>
          <p:nvPr/>
        </p:nvSpPr>
        <p:spPr>
          <a:xfrm flipV="1">
            <a:off x="6933770" y="56950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06" name="Line 71"/>
          <p:cNvSpPr/>
          <p:nvPr/>
        </p:nvSpPr>
        <p:spPr>
          <a:xfrm flipV="1">
            <a:off x="7086170" y="56934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07" name="Line 72"/>
          <p:cNvSpPr/>
          <p:nvPr/>
        </p:nvSpPr>
        <p:spPr>
          <a:xfrm flipV="1">
            <a:off x="7238570" y="57045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08" name="Line 73"/>
          <p:cNvSpPr/>
          <p:nvPr/>
        </p:nvSpPr>
        <p:spPr>
          <a:xfrm flipV="1">
            <a:off x="7390970" y="56965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09" name="Line 74"/>
          <p:cNvSpPr/>
          <p:nvPr/>
        </p:nvSpPr>
        <p:spPr>
          <a:xfrm flipV="1">
            <a:off x="7543370" y="56950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10" name="Line 75"/>
          <p:cNvSpPr/>
          <p:nvPr/>
        </p:nvSpPr>
        <p:spPr>
          <a:xfrm flipV="1">
            <a:off x="7695770" y="56934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11" name="Line 76"/>
          <p:cNvSpPr/>
          <p:nvPr/>
        </p:nvSpPr>
        <p:spPr>
          <a:xfrm flipV="1">
            <a:off x="7848170" y="56918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12" name="Line 77"/>
          <p:cNvSpPr/>
          <p:nvPr/>
        </p:nvSpPr>
        <p:spPr>
          <a:xfrm flipV="1">
            <a:off x="8000570" y="56902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13" name="Line 78"/>
          <p:cNvSpPr/>
          <p:nvPr/>
        </p:nvSpPr>
        <p:spPr>
          <a:xfrm flipV="1">
            <a:off x="8152970" y="56870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14" name="Line 79"/>
          <p:cNvSpPr/>
          <p:nvPr/>
        </p:nvSpPr>
        <p:spPr>
          <a:xfrm flipV="1">
            <a:off x="8305370" y="56854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15" name="AutoShape 80"/>
          <p:cNvSpPr/>
          <p:nvPr/>
        </p:nvSpPr>
        <p:spPr>
          <a:xfrm>
            <a:off x="6096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16" name="AutoShape 81"/>
          <p:cNvSpPr/>
          <p:nvPr/>
        </p:nvSpPr>
        <p:spPr>
          <a:xfrm>
            <a:off x="6248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17" name="AutoShape 82"/>
          <p:cNvSpPr/>
          <p:nvPr/>
        </p:nvSpPr>
        <p:spPr>
          <a:xfrm>
            <a:off x="6400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18" name="AutoShape 83"/>
          <p:cNvSpPr/>
          <p:nvPr/>
        </p:nvSpPr>
        <p:spPr>
          <a:xfrm>
            <a:off x="6553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19" name="AutoShape 84"/>
          <p:cNvSpPr/>
          <p:nvPr/>
        </p:nvSpPr>
        <p:spPr>
          <a:xfrm>
            <a:off x="6705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0" name="AutoShape 85"/>
          <p:cNvSpPr/>
          <p:nvPr/>
        </p:nvSpPr>
        <p:spPr>
          <a:xfrm>
            <a:off x="6858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1" name="AutoShape 86"/>
          <p:cNvSpPr/>
          <p:nvPr/>
        </p:nvSpPr>
        <p:spPr>
          <a:xfrm>
            <a:off x="7010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2" name="AutoShape 87"/>
          <p:cNvSpPr/>
          <p:nvPr/>
        </p:nvSpPr>
        <p:spPr>
          <a:xfrm>
            <a:off x="7162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3" name="AutoShape 88"/>
          <p:cNvSpPr/>
          <p:nvPr/>
        </p:nvSpPr>
        <p:spPr>
          <a:xfrm>
            <a:off x="7315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4" name="AutoShape 89"/>
          <p:cNvSpPr/>
          <p:nvPr/>
        </p:nvSpPr>
        <p:spPr>
          <a:xfrm>
            <a:off x="7467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5" name="AutoShape 90"/>
          <p:cNvSpPr/>
          <p:nvPr/>
        </p:nvSpPr>
        <p:spPr>
          <a:xfrm>
            <a:off x="7620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6" name="AutoShape 91"/>
          <p:cNvSpPr/>
          <p:nvPr/>
        </p:nvSpPr>
        <p:spPr>
          <a:xfrm>
            <a:off x="7772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7" name="AutoShape 92"/>
          <p:cNvSpPr/>
          <p:nvPr/>
        </p:nvSpPr>
        <p:spPr>
          <a:xfrm>
            <a:off x="7924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8" name="AutoShape 93"/>
          <p:cNvSpPr/>
          <p:nvPr/>
        </p:nvSpPr>
        <p:spPr>
          <a:xfrm>
            <a:off x="80772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29" name="AutoShape 94"/>
          <p:cNvSpPr/>
          <p:nvPr/>
        </p:nvSpPr>
        <p:spPr>
          <a:xfrm>
            <a:off x="82296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30" name="Line 95"/>
          <p:cNvSpPr/>
          <p:nvPr/>
        </p:nvSpPr>
        <p:spPr>
          <a:xfrm flipH="1" flipV="1">
            <a:off x="6170500" y="5467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31" name="Line 96"/>
          <p:cNvSpPr/>
          <p:nvPr/>
        </p:nvSpPr>
        <p:spPr>
          <a:xfrm flipH="1" flipV="1">
            <a:off x="6322900" y="5483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32" name="Line 97"/>
          <p:cNvSpPr/>
          <p:nvPr/>
        </p:nvSpPr>
        <p:spPr>
          <a:xfrm flipH="1" flipV="1">
            <a:off x="6475300" y="5499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33" name="Line 98"/>
          <p:cNvSpPr/>
          <p:nvPr/>
        </p:nvSpPr>
        <p:spPr>
          <a:xfrm flipH="1" flipV="1">
            <a:off x="6627700" y="5515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34" name="Line 99"/>
          <p:cNvSpPr/>
          <p:nvPr/>
        </p:nvSpPr>
        <p:spPr>
          <a:xfrm flipH="1" flipV="1">
            <a:off x="6780100" y="5530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35" name="Line 100"/>
          <p:cNvSpPr/>
          <p:nvPr/>
        </p:nvSpPr>
        <p:spPr>
          <a:xfrm flipH="1" flipV="1">
            <a:off x="69325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36" name="Line 101"/>
          <p:cNvSpPr/>
          <p:nvPr/>
        </p:nvSpPr>
        <p:spPr>
          <a:xfrm flipH="1" flipV="1">
            <a:off x="7084900" y="5562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37" name="Line 102"/>
          <p:cNvSpPr/>
          <p:nvPr/>
        </p:nvSpPr>
        <p:spPr>
          <a:xfrm flipH="1" flipV="1">
            <a:off x="7237300" y="5530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38" name="Line 103"/>
          <p:cNvSpPr/>
          <p:nvPr/>
        </p:nvSpPr>
        <p:spPr>
          <a:xfrm flipH="1" flipV="1">
            <a:off x="7389700" y="5530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39" name="Line 104"/>
          <p:cNvSpPr/>
          <p:nvPr/>
        </p:nvSpPr>
        <p:spPr>
          <a:xfrm flipH="1" flipV="1">
            <a:off x="7542100" y="5546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40" name="Line 105"/>
          <p:cNvSpPr/>
          <p:nvPr/>
        </p:nvSpPr>
        <p:spPr>
          <a:xfrm flipH="1" flipV="1">
            <a:off x="76945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41" name="Line 106"/>
          <p:cNvSpPr/>
          <p:nvPr/>
        </p:nvSpPr>
        <p:spPr>
          <a:xfrm flipH="1" flipV="1">
            <a:off x="7846900" y="5578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42" name="Line 107"/>
          <p:cNvSpPr/>
          <p:nvPr/>
        </p:nvSpPr>
        <p:spPr>
          <a:xfrm flipH="1" flipV="1">
            <a:off x="7999300" y="5594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43" name="Line 108"/>
          <p:cNvSpPr/>
          <p:nvPr/>
        </p:nvSpPr>
        <p:spPr>
          <a:xfrm flipH="1" flipV="1">
            <a:off x="8151700" y="5626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44" name="Line 109"/>
          <p:cNvSpPr/>
          <p:nvPr/>
        </p:nvSpPr>
        <p:spPr>
          <a:xfrm flipH="1" flipV="1">
            <a:off x="8304100" y="564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45" name="AutoShape 110"/>
          <p:cNvSpPr/>
          <p:nvPr/>
        </p:nvSpPr>
        <p:spPr>
          <a:xfrm flipH="1">
            <a:off x="3810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46" name="AutoShape 111"/>
          <p:cNvSpPr/>
          <p:nvPr/>
        </p:nvSpPr>
        <p:spPr>
          <a:xfrm flipH="1">
            <a:off x="39624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47" name="AutoShape 112"/>
          <p:cNvSpPr/>
          <p:nvPr/>
        </p:nvSpPr>
        <p:spPr>
          <a:xfrm flipH="1">
            <a:off x="41148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48" name="Line 113"/>
          <p:cNvSpPr/>
          <p:nvPr/>
        </p:nvSpPr>
        <p:spPr>
          <a:xfrm flipV="1">
            <a:off x="3885770" y="56965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49" name="Line 114"/>
          <p:cNvSpPr/>
          <p:nvPr/>
        </p:nvSpPr>
        <p:spPr>
          <a:xfrm flipV="1">
            <a:off x="4038170" y="57013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50" name="Line 115"/>
          <p:cNvSpPr/>
          <p:nvPr/>
        </p:nvSpPr>
        <p:spPr>
          <a:xfrm flipV="1">
            <a:off x="4190570" y="570453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51" name="AutoShape 116"/>
          <p:cNvSpPr/>
          <p:nvPr/>
        </p:nvSpPr>
        <p:spPr>
          <a:xfrm>
            <a:off x="3810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52" name="AutoShape 117"/>
          <p:cNvSpPr/>
          <p:nvPr/>
        </p:nvSpPr>
        <p:spPr>
          <a:xfrm>
            <a:off x="39624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53" name="AutoShape 118"/>
          <p:cNvSpPr/>
          <p:nvPr/>
        </p:nvSpPr>
        <p:spPr>
          <a:xfrm>
            <a:off x="41148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54" name="Line 119"/>
          <p:cNvSpPr/>
          <p:nvPr/>
        </p:nvSpPr>
        <p:spPr>
          <a:xfrm flipH="1" flipV="1">
            <a:off x="3884500" y="5340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55" name="Line 120"/>
          <p:cNvSpPr/>
          <p:nvPr/>
        </p:nvSpPr>
        <p:spPr>
          <a:xfrm flipH="1" flipV="1">
            <a:off x="4036900" y="5546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56" name="Line 121"/>
          <p:cNvSpPr/>
          <p:nvPr/>
        </p:nvSpPr>
        <p:spPr>
          <a:xfrm flipH="1" flipV="1">
            <a:off x="4189300" y="5562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57" name="AutoShape 122"/>
          <p:cNvSpPr/>
          <p:nvPr/>
        </p:nvSpPr>
        <p:spPr>
          <a:xfrm flipH="1">
            <a:off x="8382000" y="59436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58" name="Line 123"/>
          <p:cNvSpPr/>
          <p:nvPr/>
        </p:nvSpPr>
        <p:spPr>
          <a:xfrm flipV="1">
            <a:off x="8457770" y="56854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59" name="AutoShape 124"/>
          <p:cNvSpPr/>
          <p:nvPr/>
        </p:nvSpPr>
        <p:spPr>
          <a:xfrm>
            <a:off x="8382000" y="3810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60" name="Line 125"/>
          <p:cNvSpPr/>
          <p:nvPr/>
        </p:nvSpPr>
        <p:spPr>
          <a:xfrm flipH="1" flipV="1">
            <a:off x="8456500" y="5642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61" name="AutoShape 126"/>
          <p:cNvSpPr/>
          <p:nvPr/>
        </p:nvSpPr>
        <p:spPr>
          <a:xfrm>
            <a:off x="4572000" y="3575050"/>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962" name="Line 127"/>
          <p:cNvSpPr/>
          <p:nvPr/>
        </p:nvSpPr>
        <p:spPr>
          <a:xfrm flipH="1" flipV="1">
            <a:off x="5103700" y="37503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63" name="Line 128"/>
          <p:cNvSpPr/>
          <p:nvPr/>
        </p:nvSpPr>
        <p:spPr>
          <a:xfrm flipH="1" flipV="1">
            <a:off x="4646500" y="37566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64" name="Line 129"/>
          <p:cNvSpPr/>
          <p:nvPr/>
        </p:nvSpPr>
        <p:spPr>
          <a:xfrm flipH="1" flipV="1">
            <a:off x="4798900" y="37503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65" name="Line 130"/>
          <p:cNvSpPr/>
          <p:nvPr/>
        </p:nvSpPr>
        <p:spPr>
          <a:xfrm flipH="1" flipV="1">
            <a:off x="4951300" y="3745558"/>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66" name="AutoShape 131"/>
          <p:cNvSpPr/>
          <p:nvPr/>
        </p:nvSpPr>
        <p:spPr>
          <a:xfrm rot="10800000">
            <a:off x="7237413" y="2741613"/>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1967" name="Line 132"/>
          <p:cNvSpPr/>
          <p:nvPr/>
        </p:nvSpPr>
        <p:spPr>
          <a:xfrm>
            <a:off x="7389383" y="25025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68" name="Line 133"/>
          <p:cNvSpPr/>
          <p:nvPr/>
        </p:nvSpPr>
        <p:spPr>
          <a:xfrm>
            <a:off x="7848170" y="24961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69" name="Line 134"/>
          <p:cNvSpPr/>
          <p:nvPr/>
        </p:nvSpPr>
        <p:spPr>
          <a:xfrm>
            <a:off x="7695770" y="2494597"/>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1970" name="Line 135"/>
          <p:cNvSpPr/>
          <p:nvPr/>
        </p:nvSpPr>
        <p:spPr>
          <a:xfrm>
            <a:off x="7541783" y="249935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1971" name="AutoShape 136"/>
          <p:cNvSpPr/>
          <p:nvPr/>
        </p:nvSpPr>
        <p:spPr>
          <a:xfrm flipH="1">
            <a:off x="6858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72" name="AutoShape 137"/>
          <p:cNvSpPr/>
          <p:nvPr/>
        </p:nvSpPr>
        <p:spPr>
          <a:xfrm flipH="1">
            <a:off x="7010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73" name="AutoShape 138"/>
          <p:cNvSpPr/>
          <p:nvPr/>
        </p:nvSpPr>
        <p:spPr>
          <a:xfrm flipH="1">
            <a:off x="7162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74" name="Line 139"/>
          <p:cNvSpPr/>
          <p:nvPr/>
        </p:nvSpPr>
        <p:spPr>
          <a:xfrm flipV="1">
            <a:off x="6933770" y="24977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975" name="Line 140"/>
          <p:cNvSpPr/>
          <p:nvPr/>
        </p:nvSpPr>
        <p:spPr>
          <a:xfrm flipV="1">
            <a:off x="70861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76" name="Line 141"/>
          <p:cNvSpPr/>
          <p:nvPr/>
        </p:nvSpPr>
        <p:spPr>
          <a:xfrm flipV="1">
            <a:off x="7238570" y="24946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1977" name="AutoShape 142"/>
          <p:cNvSpPr/>
          <p:nvPr/>
        </p:nvSpPr>
        <p:spPr>
          <a:xfrm>
            <a:off x="5181600" y="35845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78" name="AutoShape 143"/>
          <p:cNvSpPr/>
          <p:nvPr/>
        </p:nvSpPr>
        <p:spPr>
          <a:xfrm>
            <a:off x="5334000" y="35845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79" name="AutoShape 144"/>
          <p:cNvSpPr/>
          <p:nvPr/>
        </p:nvSpPr>
        <p:spPr>
          <a:xfrm>
            <a:off x="5486400" y="3584575"/>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80" name="Line 145"/>
          <p:cNvSpPr/>
          <p:nvPr/>
        </p:nvSpPr>
        <p:spPr>
          <a:xfrm flipH="1" flipV="1">
            <a:off x="5256100" y="37598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81" name="Line 146"/>
          <p:cNvSpPr/>
          <p:nvPr/>
        </p:nvSpPr>
        <p:spPr>
          <a:xfrm flipH="1" flipV="1">
            <a:off x="5408500" y="37614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82" name="Line 147"/>
          <p:cNvSpPr/>
          <p:nvPr/>
        </p:nvSpPr>
        <p:spPr>
          <a:xfrm flipH="1" flipV="1">
            <a:off x="5560900" y="37630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83" name="AutoShape 148"/>
          <p:cNvSpPr/>
          <p:nvPr/>
        </p:nvSpPr>
        <p:spPr>
          <a:xfrm>
            <a:off x="5791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84" name="AutoShape 149"/>
          <p:cNvSpPr/>
          <p:nvPr/>
        </p:nvSpPr>
        <p:spPr>
          <a:xfrm>
            <a:off x="5943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85" name="Line 150"/>
          <p:cNvSpPr/>
          <p:nvPr/>
        </p:nvSpPr>
        <p:spPr>
          <a:xfrm flipH="1" flipV="1">
            <a:off x="5865700" y="37582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1986" name="Line 151"/>
          <p:cNvSpPr/>
          <p:nvPr/>
        </p:nvSpPr>
        <p:spPr>
          <a:xfrm flipH="1" flipV="1">
            <a:off x="6018100" y="37550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1987" name="AutoShape 152"/>
          <p:cNvSpPr/>
          <p:nvPr/>
        </p:nvSpPr>
        <p:spPr>
          <a:xfrm>
            <a:off x="6096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88" name="AutoShape 153"/>
          <p:cNvSpPr/>
          <p:nvPr/>
        </p:nvSpPr>
        <p:spPr>
          <a:xfrm>
            <a:off x="62484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89" name="AutoShape 154"/>
          <p:cNvSpPr/>
          <p:nvPr/>
        </p:nvSpPr>
        <p:spPr>
          <a:xfrm>
            <a:off x="64008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0" name="AutoShape 155"/>
          <p:cNvSpPr/>
          <p:nvPr/>
        </p:nvSpPr>
        <p:spPr>
          <a:xfrm>
            <a:off x="6553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1" name="AutoShape 156"/>
          <p:cNvSpPr/>
          <p:nvPr/>
        </p:nvSpPr>
        <p:spPr>
          <a:xfrm>
            <a:off x="6705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2" name="AutoShape 157"/>
          <p:cNvSpPr/>
          <p:nvPr/>
        </p:nvSpPr>
        <p:spPr>
          <a:xfrm>
            <a:off x="6858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3" name="AutoShape 158"/>
          <p:cNvSpPr/>
          <p:nvPr/>
        </p:nvSpPr>
        <p:spPr>
          <a:xfrm>
            <a:off x="70104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4" name="AutoShape 159"/>
          <p:cNvSpPr/>
          <p:nvPr/>
        </p:nvSpPr>
        <p:spPr>
          <a:xfrm>
            <a:off x="71628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5" name="AutoShape 160"/>
          <p:cNvSpPr/>
          <p:nvPr/>
        </p:nvSpPr>
        <p:spPr>
          <a:xfrm>
            <a:off x="7315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6" name="AutoShape 161"/>
          <p:cNvSpPr/>
          <p:nvPr/>
        </p:nvSpPr>
        <p:spPr>
          <a:xfrm>
            <a:off x="7467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7" name="AutoShape 162"/>
          <p:cNvSpPr/>
          <p:nvPr/>
        </p:nvSpPr>
        <p:spPr>
          <a:xfrm>
            <a:off x="7620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8" name="AutoShape 163"/>
          <p:cNvSpPr/>
          <p:nvPr/>
        </p:nvSpPr>
        <p:spPr>
          <a:xfrm>
            <a:off x="77724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1999" name="AutoShape 164"/>
          <p:cNvSpPr/>
          <p:nvPr/>
        </p:nvSpPr>
        <p:spPr>
          <a:xfrm>
            <a:off x="79248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00" name="AutoShape 165"/>
          <p:cNvSpPr/>
          <p:nvPr/>
        </p:nvSpPr>
        <p:spPr>
          <a:xfrm>
            <a:off x="80772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01" name="AutoShape 166"/>
          <p:cNvSpPr/>
          <p:nvPr/>
        </p:nvSpPr>
        <p:spPr>
          <a:xfrm>
            <a:off x="82296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02" name="Line 167"/>
          <p:cNvSpPr/>
          <p:nvPr/>
        </p:nvSpPr>
        <p:spPr>
          <a:xfrm flipH="1" flipV="1">
            <a:off x="6170500" y="37487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03" name="Line 168"/>
          <p:cNvSpPr/>
          <p:nvPr/>
        </p:nvSpPr>
        <p:spPr>
          <a:xfrm flipH="1" flipV="1">
            <a:off x="6322900" y="37503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04" name="Line 169"/>
          <p:cNvSpPr/>
          <p:nvPr/>
        </p:nvSpPr>
        <p:spPr>
          <a:xfrm flipH="1" flipV="1">
            <a:off x="6475300" y="37519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05" name="Line 170"/>
          <p:cNvSpPr/>
          <p:nvPr/>
        </p:nvSpPr>
        <p:spPr>
          <a:xfrm flipH="1" flipV="1">
            <a:off x="6627700" y="37534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06" name="Line 171"/>
          <p:cNvSpPr/>
          <p:nvPr/>
        </p:nvSpPr>
        <p:spPr>
          <a:xfrm flipH="1" flipV="1">
            <a:off x="6780100" y="37550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07" name="Line 172"/>
          <p:cNvSpPr/>
          <p:nvPr/>
        </p:nvSpPr>
        <p:spPr>
          <a:xfrm flipH="1" flipV="1">
            <a:off x="6932500" y="37566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08" name="Line 173"/>
          <p:cNvSpPr/>
          <p:nvPr/>
        </p:nvSpPr>
        <p:spPr>
          <a:xfrm flipH="1" flipV="1">
            <a:off x="7084900" y="37582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09" name="Line 174"/>
          <p:cNvSpPr/>
          <p:nvPr/>
        </p:nvSpPr>
        <p:spPr>
          <a:xfrm flipH="1" flipV="1">
            <a:off x="7237300" y="37550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10" name="Line 175"/>
          <p:cNvSpPr/>
          <p:nvPr/>
        </p:nvSpPr>
        <p:spPr>
          <a:xfrm flipH="1" flipV="1">
            <a:off x="7389700" y="375508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11" name="Line 176"/>
          <p:cNvSpPr/>
          <p:nvPr/>
        </p:nvSpPr>
        <p:spPr>
          <a:xfrm flipH="1" flipV="1">
            <a:off x="7542100" y="375667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12" name="Line 177"/>
          <p:cNvSpPr/>
          <p:nvPr/>
        </p:nvSpPr>
        <p:spPr>
          <a:xfrm flipH="1" flipV="1">
            <a:off x="7694500" y="375825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13" name="Line 178"/>
          <p:cNvSpPr/>
          <p:nvPr/>
        </p:nvSpPr>
        <p:spPr>
          <a:xfrm flipH="1" flipV="1">
            <a:off x="7846900" y="37598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14" name="Line 179"/>
          <p:cNvSpPr/>
          <p:nvPr/>
        </p:nvSpPr>
        <p:spPr>
          <a:xfrm flipH="1" flipV="1">
            <a:off x="7999300" y="37614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15" name="Line 180"/>
          <p:cNvSpPr/>
          <p:nvPr/>
        </p:nvSpPr>
        <p:spPr>
          <a:xfrm flipH="1" flipV="1">
            <a:off x="8151700" y="37646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16" name="Line 181"/>
          <p:cNvSpPr/>
          <p:nvPr/>
        </p:nvSpPr>
        <p:spPr>
          <a:xfrm flipH="1" flipV="1">
            <a:off x="8304100" y="376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17" name="AutoShape 182"/>
          <p:cNvSpPr/>
          <p:nvPr/>
        </p:nvSpPr>
        <p:spPr>
          <a:xfrm>
            <a:off x="8382000" y="358298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18" name="Line 183"/>
          <p:cNvSpPr/>
          <p:nvPr/>
        </p:nvSpPr>
        <p:spPr>
          <a:xfrm flipH="1" flipV="1">
            <a:off x="8456500" y="376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19" name="AutoShape 184"/>
          <p:cNvSpPr/>
          <p:nvPr/>
        </p:nvSpPr>
        <p:spPr>
          <a:xfrm>
            <a:off x="5638800" y="35814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0" name="Line 185"/>
          <p:cNvSpPr/>
          <p:nvPr/>
        </p:nvSpPr>
        <p:spPr>
          <a:xfrm flipH="1" flipV="1">
            <a:off x="5713300" y="37582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21" name="AutoShape 186"/>
          <p:cNvSpPr/>
          <p:nvPr/>
        </p:nvSpPr>
        <p:spPr>
          <a:xfrm flipH="1">
            <a:off x="4267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2" name="AutoShape 187"/>
          <p:cNvSpPr/>
          <p:nvPr/>
        </p:nvSpPr>
        <p:spPr>
          <a:xfrm flipH="1">
            <a:off x="4419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3" name="AutoShape 188"/>
          <p:cNvSpPr/>
          <p:nvPr/>
        </p:nvSpPr>
        <p:spPr>
          <a:xfrm flipH="1">
            <a:off x="4572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4" name="AutoShape 189"/>
          <p:cNvSpPr/>
          <p:nvPr/>
        </p:nvSpPr>
        <p:spPr>
          <a:xfrm flipH="1">
            <a:off x="4724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5" name="AutoShape 190"/>
          <p:cNvSpPr/>
          <p:nvPr/>
        </p:nvSpPr>
        <p:spPr>
          <a:xfrm flipH="1">
            <a:off x="4876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6" name="AutoShape 191"/>
          <p:cNvSpPr/>
          <p:nvPr/>
        </p:nvSpPr>
        <p:spPr>
          <a:xfrm flipH="1">
            <a:off x="5029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7" name="AutoShape 192"/>
          <p:cNvSpPr/>
          <p:nvPr/>
        </p:nvSpPr>
        <p:spPr>
          <a:xfrm flipH="1">
            <a:off x="5181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8" name="AutoShape 193"/>
          <p:cNvSpPr/>
          <p:nvPr/>
        </p:nvSpPr>
        <p:spPr>
          <a:xfrm flipH="1">
            <a:off x="5334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29" name="AutoShape 194"/>
          <p:cNvSpPr/>
          <p:nvPr/>
        </p:nvSpPr>
        <p:spPr>
          <a:xfrm flipH="1">
            <a:off x="5486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30" name="AutoShape 195"/>
          <p:cNvSpPr/>
          <p:nvPr/>
        </p:nvSpPr>
        <p:spPr>
          <a:xfrm flipH="1">
            <a:off x="5638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31" name="AutoShape 196"/>
          <p:cNvSpPr/>
          <p:nvPr/>
        </p:nvSpPr>
        <p:spPr>
          <a:xfrm flipH="1">
            <a:off x="5791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32" name="AutoShape 197"/>
          <p:cNvSpPr/>
          <p:nvPr/>
        </p:nvSpPr>
        <p:spPr>
          <a:xfrm flipH="1">
            <a:off x="5943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33" name="Line 198"/>
          <p:cNvSpPr/>
          <p:nvPr/>
        </p:nvSpPr>
        <p:spPr>
          <a:xfrm flipV="1">
            <a:off x="43429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34" name="Line 199"/>
          <p:cNvSpPr/>
          <p:nvPr/>
        </p:nvSpPr>
        <p:spPr>
          <a:xfrm flipV="1">
            <a:off x="4495370" y="2500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35" name="Line 200"/>
          <p:cNvSpPr/>
          <p:nvPr/>
        </p:nvSpPr>
        <p:spPr>
          <a:xfrm flipV="1">
            <a:off x="4647770" y="25041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2036" name="Line 201"/>
          <p:cNvSpPr/>
          <p:nvPr/>
        </p:nvSpPr>
        <p:spPr>
          <a:xfrm flipV="1">
            <a:off x="4800170" y="2504133"/>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2037" name="Line 202"/>
          <p:cNvSpPr/>
          <p:nvPr/>
        </p:nvSpPr>
        <p:spPr>
          <a:xfrm flipV="1">
            <a:off x="4952570" y="24961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38" name="Line 203"/>
          <p:cNvSpPr/>
          <p:nvPr/>
        </p:nvSpPr>
        <p:spPr>
          <a:xfrm flipV="1">
            <a:off x="5104970" y="249460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2039" name="Line 204"/>
          <p:cNvSpPr/>
          <p:nvPr/>
        </p:nvSpPr>
        <p:spPr>
          <a:xfrm flipV="1">
            <a:off x="5257370" y="24930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40" name="Line 205"/>
          <p:cNvSpPr/>
          <p:nvPr/>
        </p:nvSpPr>
        <p:spPr>
          <a:xfrm flipV="1">
            <a:off x="5409770" y="24914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41" name="Line 206"/>
          <p:cNvSpPr/>
          <p:nvPr/>
        </p:nvSpPr>
        <p:spPr>
          <a:xfrm flipV="1">
            <a:off x="55621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42" name="Line 207"/>
          <p:cNvSpPr/>
          <p:nvPr/>
        </p:nvSpPr>
        <p:spPr>
          <a:xfrm flipV="1">
            <a:off x="5714570" y="24946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43" name="Line 208"/>
          <p:cNvSpPr/>
          <p:nvPr/>
        </p:nvSpPr>
        <p:spPr>
          <a:xfrm flipV="1">
            <a:off x="5866970" y="24930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44" name="Line 209"/>
          <p:cNvSpPr/>
          <p:nvPr/>
        </p:nvSpPr>
        <p:spPr>
          <a:xfrm flipV="1">
            <a:off x="6019370" y="24914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45" name="AutoShape 210"/>
          <p:cNvSpPr/>
          <p:nvPr/>
        </p:nvSpPr>
        <p:spPr>
          <a:xfrm flipH="1">
            <a:off x="6096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46" name="AutoShape 211"/>
          <p:cNvSpPr/>
          <p:nvPr/>
        </p:nvSpPr>
        <p:spPr>
          <a:xfrm flipH="1">
            <a:off x="6248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47" name="AutoShape 212"/>
          <p:cNvSpPr/>
          <p:nvPr/>
        </p:nvSpPr>
        <p:spPr>
          <a:xfrm flipH="1">
            <a:off x="6400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48" name="AutoShape 213"/>
          <p:cNvSpPr/>
          <p:nvPr/>
        </p:nvSpPr>
        <p:spPr>
          <a:xfrm flipH="1">
            <a:off x="65532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49" name="AutoShape 214"/>
          <p:cNvSpPr/>
          <p:nvPr/>
        </p:nvSpPr>
        <p:spPr>
          <a:xfrm flipH="1">
            <a:off x="67056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50" name="Line 215"/>
          <p:cNvSpPr/>
          <p:nvPr/>
        </p:nvSpPr>
        <p:spPr>
          <a:xfrm flipV="1">
            <a:off x="61717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51" name="Line 216"/>
          <p:cNvSpPr/>
          <p:nvPr/>
        </p:nvSpPr>
        <p:spPr>
          <a:xfrm flipV="1">
            <a:off x="6324170" y="2500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52" name="Line 217"/>
          <p:cNvSpPr/>
          <p:nvPr/>
        </p:nvSpPr>
        <p:spPr>
          <a:xfrm flipV="1">
            <a:off x="6476570" y="24993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53" name="Line 218"/>
          <p:cNvSpPr/>
          <p:nvPr/>
        </p:nvSpPr>
        <p:spPr>
          <a:xfrm flipV="1">
            <a:off x="6628970" y="24977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54" name="Line 219"/>
          <p:cNvSpPr/>
          <p:nvPr/>
        </p:nvSpPr>
        <p:spPr>
          <a:xfrm flipV="1">
            <a:off x="67813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55" name="AutoShape 220"/>
          <p:cNvSpPr/>
          <p:nvPr/>
        </p:nvSpPr>
        <p:spPr>
          <a:xfrm flipH="1">
            <a:off x="38100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56" name="AutoShape 221"/>
          <p:cNvSpPr/>
          <p:nvPr/>
        </p:nvSpPr>
        <p:spPr>
          <a:xfrm flipH="1">
            <a:off x="39624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57" name="AutoShape 222"/>
          <p:cNvSpPr/>
          <p:nvPr/>
        </p:nvSpPr>
        <p:spPr>
          <a:xfrm flipH="1">
            <a:off x="4114800" y="274320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58" name="Line 223"/>
          <p:cNvSpPr/>
          <p:nvPr/>
        </p:nvSpPr>
        <p:spPr>
          <a:xfrm flipV="1">
            <a:off x="3885770" y="24961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59" name="Line 224"/>
          <p:cNvSpPr/>
          <p:nvPr/>
        </p:nvSpPr>
        <p:spPr>
          <a:xfrm flipV="1">
            <a:off x="4038170" y="2500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60" name="Line 225"/>
          <p:cNvSpPr/>
          <p:nvPr/>
        </p:nvSpPr>
        <p:spPr>
          <a:xfrm flipV="1">
            <a:off x="4190570" y="25041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2061" name="AutoShape 226"/>
          <p:cNvSpPr/>
          <p:nvPr/>
        </p:nvSpPr>
        <p:spPr>
          <a:xfrm rot="10800000">
            <a:off x="7237413" y="107156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2062" name="Line 227"/>
          <p:cNvSpPr/>
          <p:nvPr/>
        </p:nvSpPr>
        <p:spPr>
          <a:xfrm>
            <a:off x="7389383" y="8324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63" name="Line 228"/>
          <p:cNvSpPr/>
          <p:nvPr/>
        </p:nvSpPr>
        <p:spPr>
          <a:xfrm>
            <a:off x="7848170" y="8261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64" name="Line 229"/>
          <p:cNvSpPr/>
          <p:nvPr/>
        </p:nvSpPr>
        <p:spPr>
          <a:xfrm>
            <a:off x="7695770" y="824547"/>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65" name="Line 230"/>
          <p:cNvSpPr/>
          <p:nvPr/>
        </p:nvSpPr>
        <p:spPr>
          <a:xfrm>
            <a:off x="7541783" y="82930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66" name="AutoShape 235"/>
          <p:cNvSpPr/>
          <p:nvPr/>
        </p:nvSpPr>
        <p:spPr>
          <a:xfrm flipH="1">
            <a:off x="6858000" y="1073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67" name="AutoShape 236"/>
          <p:cNvSpPr/>
          <p:nvPr/>
        </p:nvSpPr>
        <p:spPr>
          <a:xfrm flipH="1">
            <a:off x="7010400" y="1073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68" name="AutoShape 237"/>
          <p:cNvSpPr/>
          <p:nvPr/>
        </p:nvSpPr>
        <p:spPr>
          <a:xfrm flipH="1">
            <a:off x="7162800" y="10731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69" name="Line 238"/>
          <p:cNvSpPr/>
          <p:nvPr/>
        </p:nvSpPr>
        <p:spPr>
          <a:xfrm flipV="1">
            <a:off x="6933770" y="8277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70" name="Line 239"/>
          <p:cNvSpPr/>
          <p:nvPr/>
        </p:nvSpPr>
        <p:spPr>
          <a:xfrm flipV="1">
            <a:off x="7086170" y="8261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71" name="Line 240"/>
          <p:cNvSpPr/>
          <p:nvPr/>
        </p:nvSpPr>
        <p:spPr>
          <a:xfrm flipV="1">
            <a:off x="7238570" y="824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72" name="AutoShape 241"/>
          <p:cNvSpPr/>
          <p:nvPr/>
        </p:nvSpPr>
        <p:spPr>
          <a:xfrm>
            <a:off x="4572000" y="523081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2073" name="Line 242"/>
          <p:cNvSpPr/>
          <p:nvPr/>
        </p:nvSpPr>
        <p:spPr>
          <a:xfrm flipH="1" flipV="1">
            <a:off x="5103700" y="53933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74" name="Line 243"/>
          <p:cNvSpPr/>
          <p:nvPr/>
        </p:nvSpPr>
        <p:spPr>
          <a:xfrm flipH="1" flipV="1">
            <a:off x="4646500" y="53997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75" name="Line 244"/>
          <p:cNvSpPr/>
          <p:nvPr/>
        </p:nvSpPr>
        <p:spPr>
          <a:xfrm flipH="1" flipV="1">
            <a:off x="4798900" y="5393383"/>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76" name="Line 245"/>
          <p:cNvSpPr/>
          <p:nvPr/>
        </p:nvSpPr>
        <p:spPr>
          <a:xfrm flipH="1" flipV="1">
            <a:off x="4951300" y="53886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77" name="AutoShape 250"/>
          <p:cNvSpPr/>
          <p:nvPr/>
        </p:nvSpPr>
        <p:spPr>
          <a:xfrm>
            <a:off x="51816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78" name="AutoShape 251"/>
          <p:cNvSpPr/>
          <p:nvPr/>
        </p:nvSpPr>
        <p:spPr>
          <a:xfrm>
            <a:off x="53340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79" name="AutoShape 252"/>
          <p:cNvSpPr/>
          <p:nvPr/>
        </p:nvSpPr>
        <p:spPr>
          <a:xfrm>
            <a:off x="54864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80" name="Line 253"/>
          <p:cNvSpPr/>
          <p:nvPr/>
        </p:nvSpPr>
        <p:spPr>
          <a:xfrm flipH="1" flipV="1">
            <a:off x="5256100" y="54108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81" name="Line 254"/>
          <p:cNvSpPr/>
          <p:nvPr/>
        </p:nvSpPr>
        <p:spPr>
          <a:xfrm flipH="1" flipV="1">
            <a:off x="5408500" y="540449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082" name="Line 255"/>
          <p:cNvSpPr/>
          <p:nvPr/>
        </p:nvSpPr>
        <p:spPr>
          <a:xfrm flipH="1" flipV="1">
            <a:off x="5560900" y="54060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83" name="AutoShape 256"/>
          <p:cNvSpPr/>
          <p:nvPr/>
        </p:nvSpPr>
        <p:spPr>
          <a:xfrm>
            <a:off x="4572000" y="2066925"/>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2084" name="Line 257"/>
          <p:cNvSpPr/>
          <p:nvPr/>
        </p:nvSpPr>
        <p:spPr>
          <a:xfrm flipH="1" flipV="1">
            <a:off x="5103700" y="22294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85" name="Line 258"/>
          <p:cNvSpPr/>
          <p:nvPr/>
        </p:nvSpPr>
        <p:spPr>
          <a:xfrm flipH="1" flipV="1">
            <a:off x="4646500" y="22358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86" name="Line 259"/>
          <p:cNvSpPr/>
          <p:nvPr/>
        </p:nvSpPr>
        <p:spPr>
          <a:xfrm flipH="1" flipV="1">
            <a:off x="4798900" y="2229495"/>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87" name="Line 260"/>
          <p:cNvSpPr/>
          <p:nvPr/>
        </p:nvSpPr>
        <p:spPr>
          <a:xfrm flipH="1" flipV="1">
            <a:off x="4951300" y="2224733"/>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2088" name="AutoShape 265"/>
          <p:cNvSpPr/>
          <p:nvPr/>
        </p:nvSpPr>
        <p:spPr>
          <a:xfrm>
            <a:off x="51816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89" name="AutoShape 266"/>
          <p:cNvSpPr/>
          <p:nvPr/>
        </p:nvSpPr>
        <p:spPr>
          <a:xfrm>
            <a:off x="53340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90" name="AutoShape 267"/>
          <p:cNvSpPr/>
          <p:nvPr/>
        </p:nvSpPr>
        <p:spPr>
          <a:xfrm>
            <a:off x="5486400" y="20637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091" name="Line 268"/>
          <p:cNvSpPr/>
          <p:nvPr/>
        </p:nvSpPr>
        <p:spPr>
          <a:xfrm flipH="1" flipV="1">
            <a:off x="5256100" y="22469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092" name="Line 269"/>
          <p:cNvSpPr/>
          <p:nvPr/>
        </p:nvSpPr>
        <p:spPr>
          <a:xfrm flipH="1" flipV="1">
            <a:off x="5408500" y="2240608"/>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2093" name="Line 270"/>
          <p:cNvSpPr/>
          <p:nvPr/>
        </p:nvSpPr>
        <p:spPr>
          <a:xfrm flipH="1" flipV="1">
            <a:off x="5560900" y="22421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094" name="AutoShape 271"/>
          <p:cNvSpPr/>
          <p:nvPr/>
        </p:nvSpPr>
        <p:spPr>
          <a:xfrm rot="10800000">
            <a:off x="7237413" y="4271962"/>
            <a:ext cx="685801" cy="152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a:solidFill>
              <a:srgbClr val="969696"/>
            </a:solidFill>
            <a:miter/>
          </a:ln>
        </p:spPr>
        <p:txBody>
          <a:bodyPr lIns="45719" rIns="45719" anchor="ctr"/>
          <a:lstStyle/>
          <a:p>
            <a:pPr>
              <a:defRPr>
                <a:solidFill>
                  <a:srgbClr val="CC3300"/>
                </a:solidFill>
              </a:defRPr>
            </a:pPr>
            <a:endParaRPr/>
          </a:p>
        </p:txBody>
      </p:sp>
      <p:sp>
        <p:nvSpPr>
          <p:cNvPr id="2095" name="Line 272"/>
          <p:cNvSpPr/>
          <p:nvPr/>
        </p:nvSpPr>
        <p:spPr>
          <a:xfrm>
            <a:off x="7389383" y="403288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96" name="Line 273"/>
          <p:cNvSpPr/>
          <p:nvPr/>
        </p:nvSpPr>
        <p:spPr>
          <a:xfrm>
            <a:off x="7848170" y="4026534"/>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097" name="Line 274"/>
          <p:cNvSpPr/>
          <p:nvPr/>
        </p:nvSpPr>
        <p:spPr>
          <a:xfrm>
            <a:off x="7695770" y="4024946"/>
            <a:ext cx="2130" cy="228592"/>
          </a:xfrm>
          <a:prstGeom prst="line">
            <a:avLst/>
          </a:prstGeom>
          <a:ln w="76200">
            <a:solidFill>
              <a:srgbClr val="FFCC00"/>
            </a:solidFill>
          </a:ln>
        </p:spPr>
        <p:txBody>
          <a:bodyPr lIns="45719" rIns="45719"/>
          <a:lstStyle/>
          <a:p>
            <a:pPr>
              <a:defRPr>
                <a:solidFill>
                  <a:srgbClr val="FFFFFF"/>
                </a:solidFill>
              </a:defRPr>
            </a:pPr>
            <a:endParaRPr/>
          </a:p>
        </p:txBody>
      </p:sp>
      <p:sp>
        <p:nvSpPr>
          <p:cNvPr id="2098" name="Line 275"/>
          <p:cNvSpPr/>
          <p:nvPr/>
        </p:nvSpPr>
        <p:spPr>
          <a:xfrm>
            <a:off x="7541783" y="4029709"/>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099" name="AutoShape 280"/>
          <p:cNvSpPr/>
          <p:nvPr/>
        </p:nvSpPr>
        <p:spPr>
          <a:xfrm flipH="1">
            <a:off x="6858000" y="42735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00" name="AutoShape 281"/>
          <p:cNvSpPr/>
          <p:nvPr/>
        </p:nvSpPr>
        <p:spPr>
          <a:xfrm flipH="1">
            <a:off x="7010400" y="42735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01" name="AutoShape 282"/>
          <p:cNvSpPr/>
          <p:nvPr/>
        </p:nvSpPr>
        <p:spPr>
          <a:xfrm flipH="1">
            <a:off x="7162800" y="4273550"/>
            <a:ext cx="152400" cy="152400"/>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02" name="Line 283"/>
          <p:cNvSpPr/>
          <p:nvPr/>
        </p:nvSpPr>
        <p:spPr>
          <a:xfrm flipV="1">
            <a:off x="6933770" y="40281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03" name="Line 284"/>
          <p:cNvSpPr/>
          <p:nvPr/>
        </p:nvSpPr>
        <p:spPr>
          <a:xfrm flipV="1">
            <a:off x="7086170" y="40265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04" name="Line 285"/>
          <p:cNvSpPr/>
          <p:nvPr/>
        </p:nvSpPr>
        <p:spPr>
          <a:xfrm flipV="1">
            <a:off x="7238570" y="40249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05" name="Rectangle 286"/>
          <p:cNvSpPr txBox="1"/>
          <p:nvPr/>
        </p:nvSpPr>
        <p:spPr>
          <a:xfrm>
            <a:off x="76200" y="381000"/>
            <a:ext cx="3429000" cy="38808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Yielding at the end of this 2nd PCR cycle:</a:t>
            </a:r>
            <a:endParaRPr>
              <a:solidFill>
                <a:srgbClr val="CC3300"/>
              </a:solidFill>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IMPORTANT TREND</a:t>
            </a:r>
            <a:endParaRPr>
              <a:solidFill>
                <a:srgbClr val="CC3300"/>
              </a:solidFill>
            </a:endParaRPr>
          </a:p>
          <a:p>
            <a:pPr>
              <a:spcBef>
                <a:spcPts val="600"/>
              </a:spcBef>
              <a:defRPr sz="10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Because parts of strands upstream of the primers are not copied, the products are increasingly ONLY repeat sections + bases used by primers!</a:t>
            </a:r>
            <a:endParaRPr>
              <a:solidFill>
                <a:srgbClr val="CC3300"/>
              </a:solidFill>
            </a:endParaRPr>
          </a:p>
          <a:p>
            <a:pPr>
              <a:spcBef>
                <a:spcPts val="600"/>
              </a:spcBef>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pPr>
            <a:r>
              <a:t>Here, in 3rd and 6th strands (25%)</a:t>
            </a:r>
          </a:p>
        </p:txBody>
      </p:sp>
      <p:sp>
        <p:nvSpPr>
          <p:cNvPr id="2106" name="AutoShape 287"/>
          <p:cNvSpPr/>
          <p:nvPr/>
        </p:nvSpPr>
        <p:spPr>
          <a:xfrm>
            <a:off x="56388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07" name="AutoShape 288"/>
          <p:cNvSpPr/>
          <p:nvPr/>
        </p:nvSpPr>
        <p:spPr>
          <a:xfrm>
            <a:off x="57912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08" name="AutoShape 289"/>
          <p:cNvSpPr/>
          <p:nvPr/>
        </p:nvSpPr>
        <p:spPr>
          <a:xfrm>
            <a:off x="59436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09" name="Line 290"/>
          <p:cNvSpPr/>
          <p:nvPr/>
        </p:nvSpPr>
        <p:spPr>
          <a:xfrm flipH="1" flipV="1">
            <a:off x="5713300" y="22453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10" name="Line 291"/>
          <p:cNvSpPr/>
          <p:nvPr/>
        </p:nvSpPr>
        <p:spPr>
          <a:xfrm flipH="1" flipV="1">
            <a:off x="5865700" y="22406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111" name="Line 292"/>
          <p:cNvSpPr/>
          <p:nvPr/>
        </p:nvSpPr>
        <p:spPr>
          <a:xfrm flipH="1" flipV="1">
            <a:off x="6018100" y="2237433"/>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2112" name="AutoShape 293"/>
          <p:cNvSpPr/>
          <p:nvPr/>
        </p:nvSpPr>
        <p:spPr>
          <a:xfrm>
            <a:off x="60960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3" name="AutoShape 294"/>
          <p:cNvSpPr/>
          <p:nvPr/>
        </p:nvSpPr>
        <p:spPr>
          <a:xfrm>
            <a:off x="62484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4" name="AutoShape 295"/>
          <p:cNvSpPr/>
          <p:nvPr/>
        </p:nvSpPr>
        <p:spPr>
          <a:xfrm>
            <a:off x="64008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5" name="AutoShape 296"/>
          <p:cNvSpPr/>
          <p:nvPr/>
        </p:nvSpPr>
        <p:spPr>
          <a:xfrm>
            <a:off x="65532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6" name="AutoShape 297"/>
          <p:cNvSpPr/>
          <p:nvPr/>
        </p:nvSpPr>
        <p:spPr>
          <a:xfrm>
            <a:off x="67056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7" name="AutoShape 298"/>
          <p:cNvSpPr/>
          <p:nvPr/>
        </p:nvSpPr>
        <p:spPr>
          <a:xfrm>
            <a:off x="68580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8" name="AutoShape 299"/>
          <p:cNvSpPr/>
          <p:nvPr/>
        </p:nvSpPr>
        <p:spPr>
          <a:xfrm>
            <a:off x="70104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19" name="AutoShape 300"/>
          <p:cNvSpPr/>
          <p:nvPr/>
        </p:nvSpPr>
        <p:spPr>
          <a:xfrm>
            <a:off x="71628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20" name="AutoShape 301"/>
          <p:cNvSpPr/>
          <p:nvPr/>
        </p:nvSpPr>
        <p:spPr>
          <a:xfrm>
            <a:off x="73152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21" name="AutoShape 302"/>
          <p:cNvSpPr/>
          <p:nvPr/>
        </p:nvSpPr>
        <p:spPr>
          <a:xfrm>
            <a:off x="74676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22" name="AutoShape 303"/>
          <p:cNvSpPr/>
          <p:nvPr/>
        </p:nvSpPr>
        <p:spPr>
          <a:xfrm>
            <a:off x="76200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23" name="AutoShape 304"/>
          <p:cNvSpPr/>
          <p:nvPr/>
        </p:nvSpPr>
        <p:spPr>
          <a:xfrm>
            <a:off x="7772400" y="2065338"/>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24" name="Line 308"/>
          <p:cNvSpPr/>
          <p:nvPr/>
        </p:nvSpPr>
        <p:spPr>
          <a:xfrm flipH="1" flipV="1">
            <a:off x="6170500" y="223108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125" name="Line 309"/>
          <p:cNvSpPr/>
          <p:nvPr/>
        </p:nvSpPr>
        <p:spPr>
          <a:xfrm flipH="1" flipV="1">
            <a:off x="6322900" y="22326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26" name="Line 310"/>
          <p:cNvSpPr/>
          <p:nvPr/>
        </p:nvSpPr>
        <p:spPr>
          <a:xfrm flipH="1" flipV="1">
            <a:off x="6475300" y="223425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127" name="Line 311"/>
          <p:cNvSpPr/>
          <p:nvPr/>
        </p:nvSpPr>
        <p:spPr>
          <a:xfrm flipH="1" flipV="1">
            <a:off x="6627700" y="22358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28" name="Line 312"/>
          <p:cNvSpPr/>
          <p:nvPr/>
        </p:nvSpPr>
        <p:spPr>
          <a:xfrm flipH="1" flipV="1">
            <a:off x="6780100" y="2237433"/>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129" name="Line 313"/>
          <p:cNvSpPr/>
          <p:nvPr/>
        </p:nvSpPr>
        <p:spPr>
          <a:xfrm flipH="1" flipV="1">
            <a:off x="6932500" y="22390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30" name="Line 314"/>
          <p:cNvSpPr/>
          <p:nvPr/>
        </p:nvSpPr>
        <p:spPr>
          <a:xfrm flipH="1" flipV="1">
            <a:off x="7084900" y="2240608"/>
            <a:ext cx="2130" cy="228592"/>
          </a:xfrm>
          <a:prstGeom prst="line">
            <a:avLst/>
          </a:prstGeom>
          <a:ln w="76200">
            <a:solidFill>
              <a:srgbClr val="00FF00"/>
            </a:solidFill>
          </a:ln>
        </p:spPr>
        <p:txBody>
          <a:bodyPr lIns="45719" rIns="45719"/>
          <a:lstStyle/>
          <a:p>
            <a:pPr>
              <a:defRPr>
                <a:solidFill>
                  <a:srgbClr val="FFFFFF"/>
                </a:solidFill>
              </a:defRPr>
            </a:pPr>
            <a:endParaRPr/>
          </a:p>
        </p:txBody>
      </p:sp>
      <p:sp>
        <p:nvSpPr>
          <p:cNvPr id="2131" name="Line 315"/>
          <p:cNvSpPr/>
          <p:nvPr/>
        </p:nvSpPr>
        <p:spPr>
          <a:xfrm flipH="1" flipV="1">
            <a:off x="7237300" y="2237433"/>
            <a:ext cx="2130" cy="228592"/>
          </a:xfrm>
          <a:prstGeom prst="line">
            <a:avLst/>
          </a:prstGeom>
          <a:ln w="76200">
            <a:solidFill>
              <a:srgbClr val="FF0000"/>
            </a:solidFill>
          </a:ln>
        </p:spPr>
        <p:txBody>
          <a:bodyPr lIns="45719" rIns="45719"/>
          <a:lstStyle/>
          <a:p>
            <a:pPr>
              <a:defRPr>
                <a:solidFill>
                  <a:srgbClr val="FFFFFF"/>
                </a:solidFill>
              </a:defRPr>
            </a:pPr>
            <a:endParaRPr/>
          </a:p>
        </p:txBody>
      </p:sp>
      <p:sp>
        <p:nvSpPr>
          <p:cNvPr id="2132" name="Line 316"/>
          <p:cNvSpPr/>
          <p:nvPr/>
        </p:nvSpPr>
        <p:spPr>
          <a:xfrm flipH="1" flipV="1">
            <a:off x="7389700" y="2237433"/>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2133" name="Line 317"/>
          <p:cNvSpPr/>
          <p:nvPr/>
        </p:nvSpPr>
        <p:spPr>
          <a:xfrm flipH="1" flipV="1">
            <a:off x="7542100" y="22390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134" name="Line 318"/>
          <p:cNvSpPr/>
          <p:nvPr/>
        </p:nvSpPr>
        <p:spPr>
          <a:xfrm flipH="1" flipV="1">
            <a:off x="7694500" y="2240608"/>
            <a:ext cx="2130" cy="228592"/>
          </a:xfrm>
          <a:prstGeom prst="line">
            <a:avLst/>
          </a:prstGeom>
          <a:ln w="76200">
            <a:solidFill>
              <a:srgbClr val="3399FF"/>
            </a:solidFill>
          </a:ln>
        </p:spPr>
        <p:txBody>
          <a:bodyPr lIns="45719" rIns="45719"/>
          <a:lstStyle/>
          <a:p>
            <a:pPr>
              <a:defRPr>
                <a:solidFill>
                  <a:srgbClr val="FFFFFF"/>
                </a:solidFill>
              </a:defRPr>
            </a:pPr>
            <a:endParaRPr/>
          </a:p>
        </p:txBody>
      </p:sp>
      <p:sp>
        <p:nvSpPr>
          <p:cNvPr id="2135" name="Line 319"/>
          <p:cNvSpPr/>
          <p:nvPr/>
        </p:nvSpPr>
        <p:spPr>
          <a:xfrm flipH="1" flipV="1">
            <a:off x="7846900" y="22421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36" name="AutoShape 325"/>
          <p:cNvSpPr/>
          <p:nvPr/>
        </p:nvSpPr>
        <p:spPr>
          <a:xfrm flipH="1">
            <a:off x="42672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37" name="AutoShape 326"/>
          <p:cNvSpPr/>
          <p:nvPr/>
        </p:nvSpPr>
        <p:spPr>
          <a:xfrm flipH="1">
            <a:off x="44196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38" name="AutoShape 327"/>
          <p:cNvSpPr/>
          <p:nvPr/>
        </p:nvSpPr>
        <p:spPr>
          <a:xfrm flipH="1">
            <a:off x="45720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39" name="AutoShape 328"/>
          <p:cNvSpPr/>
          <p:nvPr/>
        </p:nvSpPr>
        <p:spPr>
          <a:xfrm flipH="1">
            <a:off x="47244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0" name="AutoShape 329"/>
          <p:cNvSpPr/>
          <p:nvPr/>
        </p:nvSpPr>
        <p:spPr>
          <a:xfrm flipH="1">
            <a:off x="48768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1" name="AutoShape 330"/>
          <p:cNvSpPr/>
          <p:nvPr/>
        </p:nvSpPr>
        <p:spPr>
          <a:xfrm flipH="1">
            <a:off x="50292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2" name="AutoShape 331"/>
          <p:cNvSpPr/>
          <p:nvPr/>
        </p:nvSpPr>
        <p:spPr>
          <a:xfrm flipH="1">
            <a:off x="51816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3" name="AutoShape 332"/>
          <p:cNvSpPr/>
          <p:nvPr/>
        </p:nvSpPr>
        <p:spPr>
          <a:xfrm flipH="1">
            <a:off x="53340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4" name="AutoShape 333"/>
          <p:cNvSpPr/>
          <p:nvPr/>
        </p:nvSpPr>
        <p:spPr>
          <a:xfrm flipH="1">
            <a:off x="54864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5" name="AutoShape 334"/>
          <p:cNvSpPr/>
          <p:nvPr/>
        </p:nvSpPr>
        <p:spPr>
          <a:xfrm flipH="1">
            <a:off x="56388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6" name="AutoShape 335"/>
          <p:cNvSpPr/>
          <p:nvPr/>
        </p:nvSpPr>
        <p:spPr>
          <a:xfrm flipH="1">
            <a:off x="57912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7" name="AutoShape 336"/>
          <p:cNvSpPr/>
          <p:nvPr/>
        </p:nvSpPr>
        <p:spPr>
          <a:xfrm flipH="1">
            <a:off x="59436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48" name="Line 337"/>
          <p:cNvSpPr/>
          <p:nvPr/>
        </p:nvSpPr>
        <p:spPr>
          <a:xfrm flipV="1">
            <a:off x="4342970" y="827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49" name="Line 338"/>
          <p:cNvSpPr/>
          <p:nvPr/>
        </p:nvSpPr>
        <p:spPr>
          <a:xfrm flipV="1">
            <a:off x="4495370" y="8324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50" name="Line 339"/>
          <p:cNvSpPr/>
          <p:nvPr/>
        </p:nvSpPr>
        <p:spPr>
          <a:xfrm flipV="1">
            <a:off x="4647770" y="83567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151" name="Line 340"/>
          <p:cNvSpPr/>
          <p:nvPr/>
        </p:nvSpPr>
        <p:spPr>
          <a:xfrm flipV="1">
            <a:off x="4800170" y="8356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52" name="Line 341"/>
          <p:cNvSpPr/>
          <p:nvPr/>
        </p:nvSpPr>
        <p:spPr>
          <a:xfrm flipV="1">
            <a:off x="4952570" y="8277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53" name="Line 342"/>
          <p:cNvSpPr/>
          <p:nvPr/>
        </p:nvSpPr>
        <p:spPr>
          <a:xfrm flipV="1">
            <a:off x="5104970" y="8261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54" name="Line 343"/>
          <p:cNvSpPr/>
          <p:nvPr/>
        </p:nvSpPr>
        <p:spPr>
          <a:xfrm flipV="1">
            <a:off x="5257370" y="8245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55" name="Line 344"/>
          <p:cNvSpPr/>
          <p:nvPr/>
        </p:nvSpPr>
        <p:spPr>
          <a:xfrm flipV="1">
            <a:off x="5409770" y="8229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56" name="Line 345"/>
          <p:cNvSpPr/>
          <p:nvPr/>
        </p:nvSpPr>
        <p:spPr>
          <a:xfrm flipV="1">
            <a:off x="5562170" y="827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57" name="Line 346"/>
          <p:cNvSpPr/>
          <p:nvPr/>
        </p:nvSpPr>
        <p:spPr>
          <a:xfrm flipV="1">
            <a:off x="5714570" y="8261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58" name="Line 347"/>
          <p:cNvSpPr/>
          <p:nvPr/>
        </p:nvSpPr>
        <p:spPr>
          <a:xfrm flipV="1">
            <a:off x="5866970" y="8245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59" name="Line 348"/>
          <p:cNvSpPr/>
          <p:nvPr/>
        </p:nvSpPr>
        <p:spPr>
          <a:xfrm flipV="1">
            <a:off x="6019370" y="8229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60" name="AutoShape 349"/>
          <p:cNvSpPr/>
          <p:nvPr/>
        </p:nvSpPr>
        <p:spPr>
          <a:xfrm flipH="1">
            <a:off x="60960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61" name="AutoShape 350"/>
          <p:cNvSpPr/>
          <p:nvPr/>
        </p:nvSpPr>
        <p:spPr>
          <a:xfrm flipH="1">
            <a:off x="62484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62" name="AutoShape 351"/>
          <p:cNvSpPr/>
          <p:nvPr/>
        </p:nvSpPr>
        <p:spPr>
          <a:xfrm flipH="1">
            <a:off x="64008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63" name="AutoShape 352"/>
          <p:cNvSpPr/>
          <p:nvPr/>
        </p:nvSpPr>
        <p:spPr>
          <a:xfrm flipH="1">
            <a:off x="65532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64" name="AutoShape 353"/>
          <p:cNvSpPr/>
          <p:nvPr/>
        </p:nvSpPr>
        <p:spPr>
          <a:xfrm flipH="1">
            <a:off x="67056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65" name="Line 364"/>
          <p:cNvSpPr/>
          <p:nvPr/>
        </p:nvSpPr>
        <p:spPr>
          <a:xfrm flipV="1">
            <a:off x="6171770" y="827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66" name="Line 365"/>
          <p:cNvSpPr/>
          <p:nvPr/>
        </p:nvSpPr>
        <p:spPr>
          <a:xfrm flipV="1">
            <a:off x="6324170" y="8324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67" name="Line 366"/>
          <p:cNvSpPr/>
          <p:nvPr/>
        </p:nvSpPr>
        <p:spPr>
          <a:xfrm flipV="1">
            <a:off x="6476570" y="8309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68" name="Line 367"/>
          <p:cNvSpPr/>
          <p:nvPr/>
        </p:nvSpPr>
        <p:spPr>
          <a:xfrm flipV="1">
            <a:off x="6628970" y="8293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69" name="Line 368"/>
          <p:cNvSpPr/>
          <p:nvPr/>
        </p:nvSpPr>
        <p:spPr>
          <a:xfrm flipV="1">
            <a:off x="6781370" y="827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70" name="AutoShape 379"/>
          <p:cNvSpPr/>
          <p:nvPr/>
        </p:nvSpPr>
        <p:spPr>
          <a:xfrm flipH="1">
            <a:off x="38100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71" name="AutoShape 380"/>
          <p:cNvSpPr/>
          <p:nvPr/>
        </p:nvSpPr>
        <p:spPr>
          <a:xfrm flipH="1">
            <a:off x="39624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72" name="AutoShape 381"/>
          <p:cNvSpPr/>
          <p:nvPr/>
        </p:nvSpPr>
        <p:spPr>
          <a:xfrm flipH="1">
            <a:off x="4114800" y="10747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73" name="Line 382"/>
          <p:cNvSpPr/>
          <p:nvPr/>
        </p:nvSpPr>
        <p:spPr>
          <a:xfrm flipV="1">
            <a:off x="3885770" y="827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74" name="Line 383"/>
          <p:cNvSpPr/>
          <p:nvPr/>
        </p:nvSpPr>
        <p:spPr>
          <a:xfrm flipV="1">
            <a:off x="4038170" y="8324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75" name="Line 384"/>
          <p:cNvSpPr/>
          <p:nvPr/>
        </p:nvSpPr>
        <p:spPr>
          <a:xfrm flipV="1">
            <a:off x="4190570" y="83567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176" name="AutoShape 389"/>
          <p:cNvSpPr/>
          <p:nvPr/>
        </p:nvSpPr>
        <p:spPr>
          <a:xfrm flipH="1">
            <a:off x="45720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77" name="AutoShape 390"/>
          <p:cNvSpPr/>
          <p:nvPr/>
        </p:nvSpPr>
        <p:spPr>
          <a:xfrm flipH="1">
            <a:off x="47244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78" name="AutoShape 391"/>
          <p:cNvSpPr/>
          <p:nvPr/>
        </p:nvSpPr>
        <p:spPr>
          <a:xfrm flipH="1">
            <a:off x="48768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79" name="AutoShape 392"/>
          <p:cNvSpPr/>
          <p:nvPr/>
        </p:nvSpPr>
        <p:spPr>
          <a:xfrm flipH="1">
            <a:off x="50292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0" name="AutoShape 393"/>
          <p:cNvSpPr/>
          <p:nvPr/>
        </p:nvSpPr>
        <p:spPr>
          <a:xfrm flipH="1">
            <a:off x="51816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1" name="AutoShape 394"/>
          <p:cNvSpPr/>
          <p:nvPr/>
        </p:nvSpPr>
        <p:spPr>
          <a:xfrm flipH="1">
            <a:off x="53340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2" name="AutoShape 395"/>
          <p:cNvSpPr/>
          <p:nvPr/>
        </p:nvSpPr>
        <p:spPr>
          <a:xfrm flipH="1">
            <a:off x="54864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3" name="AutoShape 396"/>
          <p:cNvSpPr/>
          <p:nvPr/>
        </p:nvSpPr>
        <p:spPr>
          <a:xfrm flipH="1">
            <a:off x="56388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4" name="AutoShape 397"/>
          <p:cNvSpPr/>
          <p:nvPr/>
        </p:nvSpPr>
        <p:spPr>
          <a:xfrm flipH="1">
            <a:off x="57912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5" name="AutoShape 398"/>
          <p:cNvSpPr/>
          <p:nvPr/>
        </p:nvSpPr>
        <p:spPr>
          <a:xfrm flipH="1">
            <a:off x="59436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86" name="Line 401"/>
          <p:cNvSpPr/>
          <p:nvPr/>
        </p:nvSpPr>
        <p:spPr>
          <a:xfrm flipV="1">
            <a:off x="4647770" y="403607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187" name="Line 402"/>
          <p:cNvSpPr/>
          <p:nvPr/>
        </p:nvSpPr>
        <p:spPr>
          <a:xfrm flipV="1">
            <a:off x="4800170" y="4036070"/>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88" name="Line 403"/>
          <p:cNvSpPr/>
          <p:nvPr/>
        </p:nvSpPr>
        <p:spPr>
          <a:xfrm flipV="1">
            <a:off x="4952570" y="40281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89" name="Line 404"/>
          <p:cNvSpPr/>
          <p:nvPr/>
        </p:nvSpPr>
        <p:spPr>
          <a:xfrm flipV="1">
            <a:off x="5104970" y="402654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190" name="Line 405"/>
          <p:cNvSpPr/>
          <p:nvPr/>
        </p:nvSpPr>
        <p:spPr>
          <a:xfrm flipV="1">
            <a:off x="5257370" y="40249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91" name="Line 406"/>
          <p:cNvSpPr/>
          <p:nvPr/>
        </p:nvSpPr>
        <p:spPr>
          <a:xfrm flipV="1">
            <a:off x="5409770" y="40233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92" name="Line 407"/>
          <p:cNvSpPr/>
          <p:nvPr/>
        </p:nvSpPr>
        <p:spPr>
          <a:xfrm flipV="1">
            <a:off x="5562170" y="40281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93" name="Line 408"/>
          <p:cNvSpPr/>
          <p:nvPr/>
        </p:nvSpPr>
        <p:spPr>
          <a:xfrm flipV="1">
            <a:off x="5714570" y="402654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94" name="Line 409"/>
          <p:cNvSpPr/>
          <p:nvPr/>
        </p:nvSpPr>
        <p:spPr>
          <a:xfrm flipV="1">
            <a:off x="5866970" y="402495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195" name="Line 410"/>
          <p:cNvSpPr/>
          <p:nvPr/>
        </p:nvSpPr>
        <p:spPr>
          <a:xfrm flipV="1">
            <a:off x="6019370" y="402337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196" name="AutoShape 411"/>
          <p:cNvSpPr/>
          <p:nvPr/>
        </p:nvSpPr>
        <p:spPr>
          <a:xfrm flipH="1">
            <a:off x="60960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97" name="AutoShape 412"/>
          <p:cNvSpPr/>
          <p:nvPr/>
        </p:nvSpPr>
        <p:spPr>
          <a:xfrm flipH="1">
            <a:off x="62484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98" name="AutoShape 413"/>
          <p:cNvSpPr/>
          <p:nvPr/>
        </p:nvSpPr>
        <p:spPr>
          <a:xfrm flipH="1">
            <a:off x="64008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199" name="AutoShape 414"/>
          <p:cNvSpPr/>
          <p:nvPr/>
        </p:nvSpPr>
        <p:spPr>
          <a:xfrm flipH="1">
            <a:off x="65532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00" name="AutoShape 415"/>
          <p:cNvSpPr/>
          <p:nvPr/>
        </p:nvSpPr>
        <p:spPr>
          <a:xfrm flipH="1">
            <a:off x="6705600" y="42751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01" name="Line 426"/>
          <p:cNvSpPr/>
          <p:nvPr/>
        </p:nvSpPr>
        <p:spPr>
          <a:xfrm flipV="1">
            <a:off x="6171770" y="40281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02" name="Line 427"/>
          <p:cNvSpPr/>
          <p:nvPr/>
        </p:nvSpPr>
        <p:spPr>
          <a:xfrm flipV="1">
            <a:off x="6324170" y="4032895"/>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03" name="Line 428"/>
          <p:cNvSpPr/>
          <p:nvPr/>
        </p:nvSpPr>
        <p:spPr>
          <a:xfrm flipV="1">
            <a:off x="6476570" y="4031308"/>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04" name="Line 429"/>
          <p:cNvSpPr/>
          <p:nvPr/>
        </p:nvSpPr>
        <p:spPr>
          <a:xfrm flipV="1">
            <a:off x="6628970" y="4029720"/>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05" name="Line 430"/>
          <p:cNvSpPr/>
          <p:nvPr/>
        </p:nvSpPr>
        <p:spPr>
          <a:xfrm flipV="1">
            <a:off x="6781370" y="40281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06" name="AutoShape 458"/>
          <p:cNvSpPr/>
          <p:nvPr/>
        </p:nvSpPr>
        <p:spPr>
          <a:xfrm>
            <a:off x="56388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07" name="AutoShape 459"/>
          <p:cNvSpPr/>
          <p:nvPr/>
        </p:nvSpPr>
        <p:spPr>
          <a:xfrm>
            <a:off x="57912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08" name="AutoShape 460"/>
          <p:cNvSpPr/>
          <p:nvPr/>
        </p:nvSpPr>
        <p:spPr>
          <a:xfrm>
            <a:off x="59436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09" name="Line 470"/>
          <p:cNvSpPr/>
          <p:nvPr/>
        </p:nvSpPr>
        <p:spPr>
          <a:xfrm flipH="1" flipV="1">
            <a:off x="5713300" y="54076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10" name="Line 471"/>
          <p:cNvSpPr/>
          <p:nvPr/>
        </p:nvSpPr>
        <p:spPr>
          <a:xfrm flipH="1" flipV="1">
            <a:off x="5865700" y="54029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11" name="Line 472"/>
          <p:cNvSpPr/>
          <p:nvPr/>
        </p:nvSpPr>
        <p:spPr>
          <a:xfrm flipH="1" flipV="1">
            <a:off x="6018100" y="5399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12" name="AutoShape 473"/>
          <p:cNvSpPr/>
          <p:nvPr/>
        </p:nvSpPr>
        <p:spPr>
          <a:xfrm>
            <a:off x="60960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3" name="AutoShape 474"/>
          <p:cNvSpPr/>
          <p:nvPr/>
        </p:nvSpPr>
        <p:spPr>
          <a:xfrm>
            <a:off x="62484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4" name="AutoShape 475"/>
          <p:cNvSpPr/>
          <p:nvPr/>
        </p:nvSpPr>
        <p:spPr>
          <a:xfrm>
            <a:off x="64008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5" name="AutoShape 476"/>
          <p:cNvSpPr/>
          <p:nvPr/>
        </p:nvSpPr>
        <p:spPr>
          <a:xfrm>
            <a:off x="65532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6" name="AutoShape 477"/>
          <p:cNvSpPr/>
          <p:nvPr/>
        </p:nvSpPr>
        <p:spPr>
          <a:xfrm>
            <a:off x="67056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7" name="AutoShape 478"/>
          <p:cNvSpPr/>
          <p:nvPr/>
        </p:nvSpPr>
        <p:spPr>
          <a:xfrm>
            <a:off x="68580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8" name="AutoShape 479"/>
          <p:cNvSpPr/>
          <p:nvPr/>
        </p:nvSpPr>
        <p:spPr>
          <a:xfrm>
            <a:off x="70104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19" name="AutoShape 480"/>
          <p:cNvSpPr/>
          <p:nvPr/>
        </p:nvSpPr>
        <p:spPr>
          <a:xfrm>
            <a:off x="71628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0" name="AutoShape 481"/>
          <p:cNvSpPr/>
          <p:nvPr/>
        </p:nvSpPr>
        <p:spPr>
          <a:xfrm>
            <a:off x="73152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1" name="AutoShape 482"/>
          <p:cNvSpPr/>
          <p:nvPr/>
        </p:nvSpPr>
        <p:spPr>
          <a:xfrm>
            <a:off x="74676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2" name="AutoShape 483"/>
          <p:cNvSpPr/>
          <p:nvPr/>
        </p:nvSpPr>
        <p:spPr>
          <a:xfrm>
            <a:off x="76200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3" name="AutoShape 484"/>
          <p:cNvSpPr/>
          <p:nvPr/>
        </p:nvSpPr>
        <p:spPr>
          <a:xfrm>
            <a:off x="77724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4" name="AutoShape 485"/>
          <p:cNvSpPr/>
          <p:nvPr/>
        </p:nvSpPr>
        <p:spPr>
          <a:xfrm>
            <a:off x="79248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5" name="AutoShape 486"/>
          <p:cNvSpPr/>
          <p:nvPr/>
        </p:nvSpPr>
        <p:spPr>
          <a:xfrm>
            <a:off x="80772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6" name="AutoShape 487"/>
          <p:cNvSpPr/>
          <p:nvPr/>
        </p:nvSpPr>
        <p:spPr>
          <a:xfrm>
            <a:off x="82296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27" name="Line 488"/>
          <p:cNvSpPr/>
          <p:nvPr/>
        </p:nvSpPr>
        <p:spPr>
          <a:xfrm flipH="1" flipV="1">
            <a:off x="6170500" y="539338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28" name="Line 489"/>
          <p:cNvSpPr/>
          <p:nvPr/>
        </p:nvSpPr>
        <p:spPr>
          <a:xfrm flipH="1" flipV="1">
            <a:off x="6322900" y="539497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29" name="Line 490"/>
          <p:cNvSpPr/>
          <p:nvPr/>
        </p:nvSpPr>
        <p:spPr>
          <a:xfrm flipH="1" flipV="1">
            <a:off x="6475300" y="53965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30" name="Line 491"/>
          <p:cNvSpPr/>
          <p:nvPr/>
        </p:nvSpPr>
        <p:spPr>
          <a:xfrm flipH="1" flipV="1">
            <a:off x="6627700" y="53981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31" name="Line 492"/>
          <p:cNvSpPr/>
          <p:nvPr/>
        </p:nvSpPr>
        <p:spPr>
          <a:xfrm flipH="1" flipV="1">
            <a:off x="6780100" y="5399733"/>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32" name="Line 493"/>
          <p:cNvSpPr/>
          <p:nvPr/>
        </p:nvSpPr>
        <p:spPr>
          <a:xfrm flipH="1" flipV="1">
            <a:off x="6932500" y="5401320"/>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33" name="Line 494"/>
          <p:cNvSpPr/>
          <p:nvPr/>
        </p:nvSpPr>
        <p:spPr>
          <a:xfrm flipH="1" flipV="1">
            <a:off x="7084900" y="540290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34" name="Line 495"/>
          <p:cNvSpPr/>
          <p:nvPr/>
        </p:nvSpPr>
        <p:spPr>
          <a:xfrm flipH="1" flipV="1">
            <a:off x="7237300" y="539973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35" name="Line 496"/>
          <p:cNvSpPr/>
          <p:nvPr/>
        </p:nvSpPr>
        <p:spPr>
          <a:xfrm flipH="1" flipV="1">
            <a:off x="7389700" y="5399733"/>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236" name="Line 497"/>
          <p:cNvSpPr/>
          <p:nvPr/>
        </p:nvSpPr>
        <p:spPr>
          <a:xfrm flipH="1" flipV="1">
            <a:off x="7542100" y="5401320"/>
            <a:ext cx="2130" cy="228591"/>
          </a:xfrm>
          <a:prstGeom prst="line">
            <a:avLst/>
          </a:prstGeom>
          <a:ln w="76200">
            <a:solidFill>
              <a:srgbClr val="FFCC00"/>
            </a:solidFill>
          </a:ln>
        </p:spPr>
        <p:txBody>
          <a:bodyPr lIns="45719" rIns="45719"/>
          <a:lstStyle/>
          <a:p>
            <a:pPr>
              <a:defRPr>
                <a:solidFill>
                  <a:srgbClr val="FFFFFF"/>
                </a:solidFill>
              </a:defRPr>
            </a:pPr>
            <a:endParaRPr/>
          </a:p>
        </p:txBody>
      </p:sp>
      <p:sp>
        <p:nvSpPr>
          <p:cNvPr id="2237" name="Line 498"/>
          <p:cNvSpPr/>
          <p:nvPr/>
        </p:nvSpPr>
        <p:spPr>
          <a:xfrm flipH="1" flipV="1">
            <a:off x="7694500" y="5402908"/>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238" name="Line 499"/>
          <p:cNvSpPr/>
          <p:nvPr/>
        </p:nvSpPr>
        <p:spPr>
          <a:xfrm flipH="1" flipV="1">
            <a:off x="7846900" y="5404495"/>
            <a:ext cx="2130" cy="228591"/>
          </a:xfrm>
          <a:prstGeom prst="line">
            <a:avLst/>
          </a:prstGeom>
          <a:ln w="76200">
            <a:solidFill>
              <a:srgbClr val="3399FF"/>
            </a:solidFill>
          </a:ln>
        </p:spPr>
        <p:txBody>
          <a:bodyPr lIns="45719" rIns="45719"/>
          <a:lstStyle/>
          <a:p>
            <a:pPr>
              <a:defRPr>
                <a:solidFill>
                  <a:srgbClr val="FFFFFF"/>
                </a:solidFill>
              </a:defRPr>
            </a:pPr>
            <a:endParaRPr/>
          </a:p>
        </p:txBody>
      </p:sp>
      <p:sp>
        <p:nvSpPr>
          <p:cNvPr id="2239" name="Line 500"/>
          <p:cNvSpPr/>
          <p:nvPr/>
        </p:nvSpPr>
        <p:spPr>
          <a:xfrm flipH="1" flipV="1">
            <a:off x="7999300" y="5406083"/>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40" name="Line 501"/>
          <p:cNvSpPr/>
          <p:nvPr/>
        </p:nvSpPr>
        <p:spPr>
          <a:xfrm flipH="1" flipV="1">
            <a:off x="8151700" y="5409258"/>
            <a:ext cx="2130" cy="228591"/>
          </a:xfrm>
          <a:prstGeom prst="line">
            <a:avLst/>
          </a:prstGeom>
          <a:ln w="76200">
            <a:solidFill>
              <a:srgbClr val="00FF00"/>
            </a:solidFill>
          </a:ln>
        </p:spPr>
        <p:txBody>
          <a:bodyPr lIns="45719" rIns="45719"/>
          <a:lstStyle/>
          <a:p>
            <a:pPr>
              <a:defRPr>
                <a:solidFill>
                  <a:srgbClr val="FFFFFF"/>
                </a:solidFill>
              </a:defRPr>
            </a:pPr>
            <a:endParaRPr/>
          </a:p>
        </p:txBody>
      </p:sp>
      <p:sp>
        <p:nvSpPr>
          <p:cNvPr id="2241" name="Line 502"/>
          <p:cNvSpPr/>
          <p:nvPr/>
        </p:nvSpPr>
        <p:spPr>
          <a:xfrm flipH="1" flipV="1">
            <a:off x="8304100" y="5410845"/>
            <a:ext cx="2130" cy="228591"/>
          </a:xfrm>
          <a:prstGeom prst="line">
            <a:avLst/>
          </a:prstGeom>
          <a:ln w="76200">
            <a:solidFill>
              <a:srgbClr val="FF0000"/>
            </a:solidFill>
          </a:ln>
        </p:spPr>
        <p:txBody>
          <a:bodyPr lIns="45719" rIns="45719"/>
          <a:lstStyle/>
          <a:p>
            <a:pPr>
              <a:defRPr>
                <a:solidFill>
                  <a:srgbClr val="FFFFFF"/>
                </a:solidFill>
              </a:defRPr>
            </a:pPr>
            <a:endParaRPr/>
          </a:p>
        </p:txBody>
      </p:sp>
      <p:sp>
        <p:nvSpPr>
          <p:cNvPr id="2242" name="AutoShape 509"/>
          <p:cNvSpPr/>
          <p:nvPr/>
        </p:nvSpPr>
        <p:spPr>
          <a:xfrm>
            <a:off x="8382000" y="5227637"/>
            <a:ext cx="152400" cy="152401"/>
          </a:xfrm>
          <a:prstGeom prst="chevron">
            <a:avLst>
              <a:gd name="adj" fmla="val 25000"/>
            </a:avLst>
          </a:prstGeom>
          <a:solidFill>
            <a:srgbClr val="FFFFFF"/>
          </a:solidFill>
          <a:ln w="38100">
            <a:solidFill>
              <a:srgbClr val="969696"/>
            </a:solidFill>
            <a:miter/>
          </a:ln>
        </p:spPr>
        <p:txBody>
          <a:bodyPr lIns="45719" rIns="45719" anchor="ctr"/>
          <a:lstStyle/>
          <a:p>
            <a:pPr>
              <a:defRPr>
                <a:solidFill>
                  <a:srgbClr val="CC3300"/>
                </a:solidFill>
              </a:defRPr>
            </a:pPr>
            <a:endParaRPr/>
          </a:p>
        </p:txBody>
      </p:sp>
      <p:sp>
        <p:nvSpPr>
          <p:cNvPr id="2243" name="Line 510"/>
          <p:cNvSpPr/>
          <p:nvPr/>
        </p:nvSpPr>
        <p:spPr>
          <a:xfrm flipH="1" flipV="1">
            <a:off x="8456500" y="5410845"/>
            <a:ext cx="2130" cy="228591"/>
          </a:xfrm>
          <a:prstGeom prst="line">
            <a:avLst/>
          </a:prstGeom>
          <a:ln w="76200">
            <a:solidFill>
              <a:srgbClr val="FF0000"/>
            </a:solidFill>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246" name="Rectangle 270"/>
          <p:cNvSpPr txBox="1"/>
          <p:nvPr/>
        </p:nvSpPr>
        <p:spPr>
          <a:xfrm>
            <a:off x="152400" y="228600"/>
            <a:ext cx="8610600"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lvl1pPr>
          </a:lstStyle>
          <a:p>
            <a:r>
              <a:t>“Prove” trend with one more PCR cycle		Denature four pairs above to get:</a:t>
            </a:r>
          </a:p>
        </p:txBody>
      </p:sp>
      <p:grpSp>
        <p:nvGrpSpPr>
          <p:cNvPr id="2653" name="Group 410"/>
          <p:cNvGrpSpPr/>
          <p:nvPr/>
        </p:nvGrpSpPr>
        <p:grpSpPr>
          <a:xfrm>
            <a:off x="228600" y="914399"/>
            <a:ext cx="8534400" cy="4730751"/>
            <a:chOff x="0" y="0"/>
            <a:chExt cx="8534400" cy="4730750"/>
          </a:xfrm>
        </p:grpSpPr>
        <p:sp>
          <p:nvSpPr>
            <p:cNvPr id="2247" name="AutoShape 2"/>
            <p:cNvSpPr/>
            <p:nvPr/>
          </p:nvSpPr>
          <p:spPr>
            <a:xfrm flipH="1">
              <a:off x="47418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48" name="AutoShape 3"/>
            <p:cNvSpPr/>
            <p:nvPr/>
          </p:nvSpPr>
          <p:spPr>
            <a:xfrm flipH="1">
              <a:off x="48768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49" name="AutoShape 4"/>
            <p:cNvSpPr/>
            <p:nvPr/>
          </p:nvSpPr>
          <p:spPr>
            <a:xfrm flipH="1">
              <a:off x="50117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0" name="AutoShape 5"/>
            <p:cNvSpPr/>
            <p:nvPr/>
          </p:nvSpPr>
          <p:spPr>
            <a:xfrm flipH="1">
              <a:off x="51482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1" name="AutoShape 6"/>
            <p:cNvSpPr/>
            <p:nvPr/>
          </p:nvSpPr>
          <p:spPr>
            <a:xfrm flipH="1">
              <a:off x="52832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2" name="AutoShape 7"/>
            <p:cNvSpPr/>
            <p:nvPr/>
          </p:nvSpPr>
          <p:spPr>
            <a:xfrm flipH="1">
              <a:off x="54181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3" name="AutoShape 8"/>
            <p:cNvSpPr/>
            <p:nvPr/>
          </p:nvSpPr>
          <p:spPr>
            <a:xfrm flipH="1">
              <a:off x="55546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4" name="AutoShape 9"/>
            <p:cNvSpPr/>
            <p:nvPr/>
          </p:nvSpPr>
          <p:spPr>
            <a:xfrm flipH="1">
              <a:off x="56896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5" name="AutoShape 10"/>
            <p:cNvSpPr/>
            <p:nvPr/>
          </p:nvSpPr>
          <p:spPr>
            <a:xfrm flipH="1">
              <a:off x="58245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6" name="AutoShape 11"/>
            <p:cNvSpPr/>
            <p:nvPr/>
          </p:nvSpPr>
          <p:spPr>
            <a:xfrm flipH="1">
              <a:off x="59610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7" name="AutoShape 12"/>
            <p:cNvSpPr/>
            <p:nvPr/>
          </p:nvSpPr>
          <p:spPr>
            <a:xfrm flipH="1">
              <a:off x="60960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8" name="AutoShape 13"/>
            <p:cNvSpPr/>
            <p:nvPr/>
          </p:nvSpPr>
          <p:spPr>
            <a:xfrm flipH="1">
              <a:off x="62309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59" name="Line 14"/>
            <p:cNvSpPr/>
            <p:nvPr/>
          </p:nvSpPr>
          <p:spPr>
            <a:xfrm flipV="1">
              <a:off x="48081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0" name="Line 15"/>
            <p:cNvSpPr/>
            <p:nvPr/>
          </p:nvSpPr>
          <p:spPr>
            <a:xfrm flipV="1">
              <a:off x="4944706" y="4363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1" name="Line 16"/>
            <p:cNvSpPr/>
            <p:nvPr/>
          </p:nvSpPr>
          <p:spPr>
            <a:xfrm flipV="1">
              <a:off x="5078843" y="436547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2" name="Line 17"/>
            <p:cNvSpPr/>
            <p:nvPr/>
          </p:nvSpPr>
          <p:spPr>
            <a:xfrm flipV="1">
              <a:off x="5213780" y="4365477"/>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3" name="Line 18"/>
            <p:cNvSpPr/>
            <p:nvPr/>
          </p:nvSpPr>
          <p:spPr>
            <a:xfrm flipV="1">
              <a:off x="5351106" y="4358333"/>
              <a:ext cx="1983"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4" name="Line 19"/>
            <p:cNvSpPr/>
            <p:nvPr/>
          </p:nvSpPr>
          <p:spPr>
            <a:xfrm flipV="1">
              <a:off x="5486044" y="4356745"/>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5" name="Line 20"/>
            <p:cNvSpPr/>
            <p:nvPr/>
          </p:nvSpPr>
          <p:spPr>
            <a:xfrm flipV="1">
              <a:off x="5620981" y="43551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6" name="Line 21"/>
            <p:cNvSpPr/>
            <p:nvPr/>
          </p:nvSpPr>
          <p:spPr>
            <a:xfrm flipV="1">
              <a:off x="5757506" y="435357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7" name="Line 22"/>
            <p:cNvSpPr/>
            <p:nvPr/>
          </p:nvSpPr>
          <p:spPr>
            <a:xfrm flipV="1">
              <a:off x="5892444" y="4358333"/>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8" name="Line 23"/>
            <p:cNvSpPr/>
            <p:nvPr/>
          </p:nvSpPr>
          <p:spPr>
            <a:xfrm flipV="1">
              <a:off x="6027381" y="43567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9" name="Line 24"/>
            <p:cNvSpPr/>
            <p:nvPr/>
          </p:nvSpPr>
          <p:spPr>
            <a:xfrm flipV="1">
              <a:off x="6163906" y="43551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70" name="Line 25"/>
            <p:cNvSpPr/>
            <p:nvPr/>
          </p:nvSpPr>
          <p:spPr>
            <a:xfrm flipV="1">
              <a:off x="6298844" y="4353570"/>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71" name="AutoShape 26"/>
            <p:cNvSpPr/>
            <p:nvPr/>
          </p:nvSpPr>
          <p:spPr>
            <a:xfrm>
              <a:off x="4064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2" name="AutoShape 27"/>
            <p:cNvSpPr/>
            <p:nvPr/>
          </p:nvSpPr>
          <p:spPr>
            <a:xfrm>
              <a:off x="5413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3" name="AutoShape 28"/>
            <p:cNvSpPr/>
            <p:nvPr/>
          </p:nvSpPr>
          <p:spPr>
            <a:xfrm>
              <a:off x="6778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4" name="AutoShape 29"/>
            <p:cNvSpPr/>
            <p:nvPr/>
          </p:nvSpPr>
          <p:spPr>
            <a:xfrm>
              <a:off x="8128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5" name="AutoShape 30"/>
            <p:cNvSpPr/>
            <p:nvPr/>
          </p:nvSpPr>
          <p:spPr>
            <a:xfrm>
              <a:off x="9477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6" name="AutoShape 31"/>
            <p:cNvSpPr/>
            <p:nvPr/>
          </p:nvSpPr>
          <p:spPr>
            <a:xfrm>
              <a:off x="10842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7" name="AutoShape 32"/>
            <p:cNvSpPr/>
            <p:nvPr/>
          </p:nvSpPr>
          <p:spPr>
            <a:xfrm>
              <a:off x="12192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8" name="AutoShape 33"/>
            <p:cNvSpPr/>
            <p:nvPr/>
          </p:nvSpPr>
          <p:spPr>
            <a:xfrm>
              <a:off x="13541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79" name="AutoShape 34"/>
            <p:cNvSpPr/>
            <p:nvPr/>
          </p:nvSpPr>
          <p:spPr>
            <a:xfrm>
              <a:off x="14906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80" name="AutoShape 35"/>
            <p:cNvSpPr/>
            <p:nvPr/>
          </p:nvSpPr>
          <p:spPr>
            <a:xfrm>
              <a:off x="16256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81" name="AutoShape 36"/>
            <p:cNvSpPr/>
            <p:nvPr/>
          </p:nvSpPr>
          <p:spPr>
            <a:xfrm>
              <a:off x="17605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82" name="AutoShape 37"/>
            <p:cNvSpPr/>
            <p:nvPr/>
          </p:nvSpPr>
          <p:spPr>
            <a:xfrm>
              <a:off x="18970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83" name="Line 38"/>
            <p:cNvSpPr/>
            <p:nvPr/>
          </p:nvSpPr>
          <p:spPr>
            <a:xfrm flipH="1" flipV="1">
              <a:off x="472235" y="19670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4" name="Line 39"/>
            <p:cNvSpPr/>
            <p:nvPr/>
          </p:nvSpPr>
          <p:spPr>
            <a:xfrm flipH="1" flipV="1">
              <a:off x="607173" y="19828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5" name="Line 40"/>
            <p:cNvSpPr/>
            <p:nvPr/>
          </p:nvSpPr>
          <p:spPr>
            <a:xfrm flipH="1" flipV="1">
              <a:off x="742110" y="199877"/>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6" name="Line 41"/>
            <p:cNvSpPr/>
            <p:nvPr/>
          </p:nvSpPr>
          <p:spPr>
            <a:xfrm flipH="1" flipV="1">
              <a:off x="878635" y="196702"/>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7" name="Line 42"/>
            <p:cNvSpPr/>
            <p:nvPr/>
          </p:nvSpPr>
          <p:spPr>
            <a:xfrm flipH="1" flipV="1">
              <a:off x="1013573" y="204639"/>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8" name="Line 43"/>
            <p:cNvSpPr/>
            <p:nvPr/>
          </p:nvSpPr>
          <p:spPr>
            <a:xfrm flipH="1" flipV="1">
              <a:off x="1148510" y="20622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9" name="Line 44"/>
            <p:cNvSpPr/>
            <p:nvPr/>
          </p:nvSpPr>
          <p:spPr>
            <a:xfrm flipH="1" flipV="1">
              <a:off x="1285035" y="19987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0" name="Line 45"/>
            <p:cNvSpPr/>
            <p:nvPr/>
          </p:nvSpPr>
          <p:spPr>
            <a:xfrm flipH="1" flipV="1">
              <a:off x="1419973" y="201464"/>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1" name="Line 46"/>
            <p:cNvSpPr/>
            <p:nvPr/>
          </p:nvSpPr>
          <p:spPr>
            <a:xfrm flipH="1" flipV="1">
              <a:off x="1554910" y="20305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2" name="Line 47"/>
            <p:cNvSpPr/>
            <p:nvPr/>
          </p:nvSpPr>
          <p:spPr>
            <a:xfrm flipH="1" flipV="1">
              <a:off x="1691435" y="20463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3" name="Line 48"/>
            <p:cNvSpPr/>
            <p:nvPr/>
          </p:nvSpPr>
          <p:spPr>
            <a:xfrm flipH="1" flipV="1">
              <a:off x="1826373" y="19987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4" name="Line 49"/>
            <p:cNvSpPr/>
            <p:nvPr/>
          </p:nvSpPr>
          <p:spPr>
            <a:xfrm flipH="1" flipV="1">
              <a:off x="1961310" y="19670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5" name="AutoShape 50"/>
            <p:cNvSpPr/>
            <p:nvPr/>
          </p:nvSpPr>
          <p:spPr>
            <a:xfrm flipH="1">
              <a:off x="63674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96" name="AutoShape 51"/>
            <p:cNvSpPr/>
            <p:nvPr/>
          </p:nvSpPr>
          <p:spPr>
            <a:xfrm flipH="1">
              <a:off x="65024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97" name="AutoShape 52"/>
            <p:cNvSpPr/>
            <p:nvPr/>
          </p:nvSpPr>
          <p:spPr>
            <a:xfrm flipH="1">
              <a:off x="66373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98" name="AutoShape 53"/>
            <p:cNvSpPr/>
            <p:nvPr/>
          </p:nvSpPr>
          <p:spPr>
            <a:xfrm flipH="1">
              <a:off x="67738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299" name="AutoShape 54"/>
            <p:cNvSpPr/>
            <p:nvPr/>
          </p:nvSpPr>
          <p:spPr>
            <a:xfrm flipH="1">
              <a:off x="69088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0" name="AutoShape 55"/>
            <p:cNvSpPr/>
            <p:nvPr/>
          </p:nvSpPr>
          <p:spPr>
            <a:xfrm flipH="1">
              <a:off x="70437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1" name="AutoShape 56"/>
            <p:cNvSpPr/>
            <p:nvPr/>
          </p:nvSpPr>
          <p:spPr>
            <a:xfrm flipH="1">
              <a:off x="71802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2" name="AutoShape 57"/>
            <p:cNvSpPr/>
            <p:nvPr/>
          </p:nvSpPr>
          <p:spPr>
            <a:xfrm flipH="1">
              <a:off x="73152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3" name="AutoShape 58"/>
            <p:cNvSpPr/>
            <p:nvPr/>
          </p:nvSpPr>
          <p:spPr>
            <a:xfrm flipH="1">
              <a:off x="74501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4" name="AutoShape 59"/>
            <p:cNvSpPr/>
            <p:nvPr/>
          </p:nvSpPr>
          <p:spPr>
            <a:xfrm flipH="1">
              <a:off x="75866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5" name="AutoShape 60"/>
            <p:cNvSpPr/>
            <p:nvPr/>
          </p:nvSpPr>
          <p:spPr>
            <a:xfrm flipH="1">
              <a:off x="77216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6" name="AutoShape 61"/>
            <p:cNvSpPr/>
            <p:nvPr/>
          </p:nvSpPr>
          <p:spPr>
            <a:xfrm flipH="1">
              <a:off x="78565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7" name="AutoShape 62"/>
            <p:cNvSpPr/>
            <p:nvPr/>
          </p:nvSpPr>
          <p:spPr>
            <a:xfrm flipH="1">
              <a:off x="79930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8" name="AutoShape 63"/>
            <p:cNvSpPr/>
            <p:nvPr/>
          </p:nvSpPr>
          <p:spPr>
            <a:xfrm flipH="1">
              <a:off x="81280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09" name="AutoShape 64"/>
            <p:cNvSpPr/>
            <p:nvPr/>
          </p:nvSpPr>
          <p:spPr>
            <a:xfrm flipH="1">
              <a:off x="82629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10" name="Line 65"/>
            <p:cNvSpPr/>
            <p:nvPr/>
          </p:nvSpPr>
          <p:spPr>
            <a:xfrm flipV="1">
              <a:off x="64337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1" name="Line 66"/>
            <p:cNvSpPr/>
            <p:nvPr/>
          </p:nvSpPr>
          <p:spPr>
            <a:xfrm flipV="1">
              <a:off x="6570306" y="4363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2" name="Line 67"/>
            <p:cNvSpPr/>
            <p:nvPr/>
          </p:nvSpPr>
          <p:spPr>
            <a:xfrm flipV="1">
              <a:off x="6705244" y="4361508"/>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3" name="Line 68"/>
            <p:cNvSpPr/>
            <p:nvPr/>
          </p:nvSpPr>
          <p:spPr>
            <a:xfrm flipV="1">
              <a:off x="6840181" y="43599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4" name="Line 69"/>
            <p:cNvSpPr/>
            <p:nvPr/>
          </p:nvSpPr>
          <p:spPr>
            <a:xfrm flipV="1">
              <a:off x="6976706"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5" name="Line 70"/>
            <p:cNvSpPr/>
            <p:nvPr/>
          </p:nvSpPr>
          <p:spPr>
            <a:xfrm flipV="1">
              <a:off x="7111644" y="4356745"/>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6" name="Line 71"/>
            <p:cNvSpPr/>
            <p:nvPr/>
          </p:nvSpPr>
          <p:spPr>
            <a:xfrm flipV="1">
              <a:off x="7246581" y="43551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7" name="Line 72"/>
            <p:cNvSpPr/>
            <p:nvPr/>
          </p:nvSpPr>
          <p:spPr>
            <a:xfrm flipV="1">
              <a:off x="7382305" y="436547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8" name="Line 73"/>
            <p:cNvSpPr/>
            <p:nvPr/>
          </p:nvSpPr>
          <p:spPr>
            <a:xfrm flipV="1">
              <a:off x="7518044" y="4358333"/>
              <a:ext cx="1982"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9" name="Line 74"/>
            <p:cNvSpPr/>
            <p:nvPr/>
          </p:nvSpPr>
          <p:spPr>
            <a:xfrm flipV="1">
              <a:off x="7652981" y="4356745"/>
              <a:ext cx="1983"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0" name="Line 75"/>
            <p:cNvSpPr/>
            <p:nvPr/>
          </p:nvSpPr>
          <p:spPr>
            <a:xfrm flipV="1">
              <a:off x="7789506" y="4355158"/>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1" name="Line 76"/>
            <p:cNvSpPr/>
            <p:nvPr/>
          </p:nvSpPr>
          <p:spPr>
            <a:xfrm flipV="1">
              <a:off x="7924444" y="4353570"/>
              <a:ext cx="1982"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2" name="Line 77"/>
            <p:cNvSpPr/>
            <p:nvPr/>
          </p:nvSpPr>
          <p:spPr>
            <a:xfrm flipV="1">
              <a:off x="8059381" y="4351983"/>
              <a:ext cx="1983"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3" name="Line 78"/>
            <p:cNvSpPr/>
            <p:nvPr/>
          </p:nvSpPr>
          <p:spPr>
            <a:xfrm flipV="1">
              <a:off x="8195105" y="434960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4" name="Line 79"/>
            <p:cNvSpPr/>
            <p:nvPr/>
          </p:nvSpPr>
          <p:spPr>
            <a:xfrm flipV="1">
              <a:off x="8330043" y="4348014"/>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5" name="AutoShape 80"/>
            <p:cNvSpPr/>
            <p:nvPr/>
          </p:nvSpPr>
          <p:spPr>
            <a:xfrm>
              <a:off x="20320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26" name="AutoShape 81"/>
            <p:cNvSpPr/>
            <p:nvPr/>
          </p:nvSpPr>
          <p:spPr>
            <a:xfrm>
              <a:off x="21669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27" name="AutoShape 82"/>
            <p:cNvSpPr/>
            <p:nvPr/>
          </p:nvSpPr>
          <p:spPr>
            <a:xfrm>
              <a:off x="23034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28" name="AutoShape 83"/>
            <p:cNvSpPr/>
            <p:nvPr/>
          </p:nvSpPr>
          <p:spPr>
            <a:xfrm>
              <a:off x="24384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29" name="AutoShape 84"/>
            <p:cNvSpPr/>
            <p:nvPr/>
          </p:nvSpPr>
          <p:spPr>
            <a:xfrm>
              <a:off x="25733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0" name="AutoShape 85"/>
            <p:cNvSpPr/>
            <p:nvPr/>
          </p:nvSpPr>
          <p:spPr>
            <a:xfrm>
              <a:off x="27098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1" name="AutoShape 86"/>
            <p:cNvSpPr/>
            <p:nvPr/>
          </p:nvSpPr>
          <p:spPr>
            <a:xfrm>
              <a:off x="28448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2" name="AutoShape 87"/>
            <p:cNvSpPr/>
            <p:nvPr/>
          </p:nvSpPr>
          <p:spPr>
            <a:xfrm>
              <a:off x="29797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3" name="AutoShape 88"/>
            <p:cNvSpPr/>
            <p:nvPr/>
          </p:nvSpPr>
          <p:spPr>
            <a:xfrm>
              <a:off x="31162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4" name="AutoShape 89"/>
            <p:cNvSpPr/>
            <p:nvPr/>
          </p:nvSpPr>
          <p:spPr>
            <a:xfrm>
              <a:off x="32512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5" name="AutoShape 90"/>
            <p:cNvSpPr/>
            <p:nvPr/>
          </p:nvSpPr>
          <p:spPr>
            <a:xfrm>
              <a:off x="33861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6" name="AutoShape 91"/>
            <p:cNvSpPr/>
            <p:nvPr/>
          </p:nvSpPr>
          <p:spPr>
            <a:xfrm>
              <a:off x="35226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7" name="AutoShape 92"/>
            <p:cNvSpPr/>
            <p:nvPr/>
          </p:nvSpPr>
          <p:spPr>
            <a:xfrm>
              <a:off x="36576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8" name="AutoShape 93"/>
            <p:cNvSpPr/>
            <p:nvPr/>
          </p:nvSpPr>
          <p:spPr>
            <a:xfrm>
              <a:off x="37925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39" name="AutoShape 94"/>
            <p:cNvSpPr/>
            <p:nvPr/>
          </p:nvSpPr>
          <p:spPr>
            <a:xfrm>
              <a:off x="39290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40" name="Line 95"/>
            <p:cNvSpPr/>
            <p:nvPr/>
          </p:nvSpPr>
          <p:spPr>
            <a:xfrm flipH="1" flipV="1">
              <a:off x="2098636" y="1911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1" name="Line 96"/>
            <p:cNvSpPr/>
            <p:nvPr/>
          </p:nvSpPr>
          <p:spPr>
            <a:xfrm flipH="1" flipV="1">
              <a:off x="2233574" y="192733"/>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2" name="Line 97"/>
            <p:cNvSpPr/>
            <p:nvPr/>
          </p:nvSpPr>
          <p:spPr>
            <a:xfrm flipH="1" flipV="1">
              <a:off x="2368511" y="1943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3" name="Line 98"/>
            <p:cNvSpPr/>
            <p:nvPr/>
          </p:nvSpPr>
          <p:spPr>
            <a:xfrm flipH="1" flipV="1">
              <a:off x="2505036" y="19590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4" name="Line 99"/>
            <p:cNvSpPr/>
            <p:nvPr/>
          </p:nvSpPr>
          <p:spPr>
            <a:xfrm flipH="1" flipV="1">
              <a:off x="2639173" y="19670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5" name="Line 100"/>
            <p:cNvSpPr/>
            <p:nvPr/>
          </p:nvSpPr>
          <p:spPr>
            <a:xfrm flipH="1" flipV="1">
              <a:off x="2774110" y="19828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6" name="Line 101"/>
            <p:cNvSpPr/>
            <p:nvPr/>
          </p:nvSpPr>
          <p:spPr>
            <a:xfrm flipH="1" flipV="1">
              <a:off x="2910635" y="19987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7" name="Line 102"/>
            <p:cNvSpPr/>
            <p:nvPr/>
          </p:nvSpPr>
          <p:spPr>
            <a:xfrm flipH="1" flipV="1">
              <a:off x="3045573" y="19670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8" name="Line 103"/>
            <p:cNvSpPr/>
            <p:nvPr/>
          </p:nvSpPr>
          <p:spPr>
            <a:xfrm flipH="1" flipV="1">
              <a:off x="3180510" y="196702"/>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9" name="Line 104"/>
            <p:cNvSpPr/>
            <p:nvPr/>
          </p:nvSpPr>
          <p:spPr>
            <a:xfrm flipH="1" flipV="1">
              <a:off x="3317035" y="198289"/>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0" name="Line 105"/>
            <p:cNvSpPr/>
            <p:nvPr/>
          </p:nvSpPr>
          <p:spPr>
            <a:xfrm flipH="1" flipV="1">
              <a:off x="3451973" y="199877"/>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1" name="Line 106"/>
            <p:cNvSpPr/>
            <p:nvPr/>
          </p:nvSpPr>
          <p:spPr>
            <a:xfrm flipH="1" flipV="1">
              <a:off x="3586910" y="201464"/>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2" name="Line 107"/>
            <p:cNvSpPr/>
            <p:nvPr/>
          </p:nvSpPr>
          <p:spPr>
            <a:xfrm flipH="1" flipV="1">
              <a:off x="3723435" y="20305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3" name="Line 108"/>
            <p:cNvSpPr/>
            <p:nvPr/>
          </p:nvSpPr>
          <p:spPr>
            <a:xfrm flipH="1" flipV="1">
              <a:off x="3858373" y="20622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4" name="Line 109"/>
            <p:cNvSpPr/>
            <p:nvPr/>
          </p:nvSpPr>
          <p:spPr>
            <a:xfrm flipH="1" flipV="1">
              <a:off x="3994111" y="207020"/>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5" name="AutoShape 110"/>
            <p:cNvSpPr/>
            <p:nvPr/>
          </p:nvSpPr>
          <p:spPr>
            <a:xfrm flipH="1">
              <a:off x="43354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56" name="AutoShape 111"/>
            <p:cNvSpPr/>
            <p:nvPr/>
          </p:nvSpPr>
          <p:spPr>
            <a:xfrm flipH="1">
              <a:off x="44704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57" name="AutoShape 112"/>
            <p:cNvSpPr/>
            <p:nvPr/>
          </p:nvSpPr>
          <p:spPr>
            <a:xfrm flipH="1">
              <a:off x="46053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58" name="Line 113"/>
            <p:cNvSpPr/>
            <p:nvPr/>
          </p:nvSpPr>
          <p:spPr>
            <a:xfrm flipV="1">
              <a:off x="44017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9" name="Line 114"/>
            <p:cNvSpPr/>
            <p:nvPr/>
          </p:nvSpPr>
          <p:spPr>
            <a:xfrm flipV="1">
              <a:off x="4538306" y="4363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60" name="Line 115"/>
            <p:cNvSpPr/>
            <p:nvPr/>
          </p:nvSpPr>
          <p:spPr>
            <a:xfrm flipV="1">
              <a:off x="4672443" y="436547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61" name="AutoShape 116"/>
            <p:cNvSpPr/>
            <p:nvPr/>
          </p:nvSpPr>
          <p:spPr>
            <a:xfrm>
              <a:off x="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62" name="AutoShape 117"/>
            <p:cNvSpPr/>
            <p:nvPr/>
          </p:nvSpPr>
          <p:spPr>
            <a:xfrm>
              <a:off x="134937" y="365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63" name="AutoShape 118"/>
            <p:cNvSpPr/>
            <p:nvPr/>
          </p:nvSpPr>
          <p:spPr>
            <a:xfrm>
              <a:off x="271462"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64" name="Line 119"/>
            <p:cNvSpPr/>
            <p:nvPr/>
          </p:nvSpPr>
          <p:spPr>
            <a:xfrm flipH="1" flipV="1">
              <a:off x="65835" y="179239"/>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65" name="Line 120"/>
            <p:cNvSpPr/>
            <p:nvPr/>
          </p:nvSpPr>
          <p:spPr>
            <a:xfrm flipH="1" flipV="1">
              <a:off x="200773" y="19828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66" name="Line 121"/>
            <p:cNvSpPr/>
            <p:nvPr/>
          </p:nvSpPr>
          <p:spPr>
            <a:xfrm flipH="1" flipV="1">
              <a:off x="335710" y="199877"/>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67" name="AutoShape 122"/>
            <p:cNvSpPr/>
            <p:nvPr/>
          </p:nvSpPr>
          <p:spPr>
            <a:xfrm flipH="1">
              <a:off x="83994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68" name="Line 123"/>
            <p:cNvSpPr/>
            <p:nvPr/>
          </p:nvSpPr>
          <p:spPr>
            <a:xfrm flipV="1">
              <a:off x="8464980" y="4348014"/>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69" name="AutoShape 124"/>
            <p:cNvSpPr/>
            <p:nvPr/>
          </p:nvSpPr>
          <p:spPr>
            <a:xfrm>
              <a:off x="4064000" y="365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70" name="Line 125"/>
            <p:cNvSpPr/>
            <p:nvPr/>
          </p:nvSpPr>
          <p:spPr>
            <a:xfrm flipH="1" flipV="1">
              <a:off x="4130636" y="207020"/>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1" name="AutoShape 126"/>
            <p:cNvSpPr/>
            <p:nvPr/>
          </p:nvSpPr>
          <p:spPr>
            <a:xfrm>
              <a:off x="5011737" y="-1"/>
              <a:ext cx="609601" cy="141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72" name="Line 127"/>
            <p:cNvSpPr/>
            <p:nvPr/>
          </p:nvSpPr>
          <p:spPr>
            <a:xfrm flipH="1" flipV="1">
              <a:off x="5484774" y="164158"/>
              <a:ext cx="1982"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3" name="Line 128"/>
            <p:cNvSpPr/>
            <p:nvPr/>
          </p:nvSpPr>
          <p:spPr>
            <a:xfrm flipH="1" flipV="1">
              <a:off x="5078374" y="157808"/>
              <a:ext cx="1982"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4" name="Line 129"/>
            <p:cNvSpPr/>
            <p:nvPr/>
          </p:nvSpPr>
          <p:spPr>
            <a:xfrm flipH="1" flipV="1">
              <a:off x="5213311" y="164158"/>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5" name="Line 130"/>
            <p:cNvSpPr/>
            <p:nvPr/>
          </p:nvSpPr>
          <p:spPr>
            <a:xfrm flipH="1" flipV="1">
              <a:off x="5349035" y="160189"/>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6" name="AutoShape 131"/>
            <p:cNvSpPr/>
            <p:nvPr/>
          </p:nvSpPr>
          <p:spPr>
            <a:xfrm rot="10800000">
              <a:off x="3114674" y="4586287"/>
              <a:ext cx="609601" cy="142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77" name="Line 132"/>
            <p:cNvSpPr/>
            <p:nvPr/>
          </p:nvSpPr>
          <p:spPr>
            <a:xfrm>
              <a:off x="3248455" y="436387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8" name="Line 133"/>
            <p:cNvSpPr/>
            <p:nvPr/>
          </p:nvSpPr>
          <p:spPr>
            <a:xfrm>
              <a:off x="3657244" y="4358321"/>
              <a:ext cx="1982"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79" name="Line 134"/>
            <p:cNvSpPr/>
            <p:nvPr/>
          </p:nvSpPr>
          <p:spPr>
            <a:xfrm>
              <a:off x="3522306" y="4356733"/>
              <a:ext cx="1983"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80" name="Line 135"/>
            <p:cNvSpPr/>
            <p:nvPr/>
          </p:nvSpPr>
          <p:spPr>
            <a:xfrm>
              <a:off x="3384194" y="4361496"/>
              <a:ext cx="1982"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81" name="AutoShape 136"/>
            <p:cNvSpPr/>
            <p:nvPr/>
          </p:nvSpPr>
          <p:spPr>
            <a:xfrm flipH="1">
              <a:off x="27765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82" name="AutoShape 137"/>
            <p:cNvSpPr/>
            <p:nvPr/>
          </p:nvSpPr>
          <p:spPr>
            <a:xfrm flipH="1">
              <a:off x="29130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83" name="AutoShape 138"/>
            <p:cNvSpPr/>
            <p:nvPr/>
          </p:nvSpPr>
          <p:spPr>
            <a:xfrm flipH="1">
              <a:off x="30480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84" name="Line 139"/>
            <p:cNvSpPr/>
            <p:nvPr/>
          </p:nvSpPr>
          <p:spPr>
            <a:xfrm flipV="1">
              <a:off x="2844444" y="4359920"/>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85" name="Line 140"/>
            <p:cNvSpPr/>
            <p:nvPr/>
          </p:nvSpPr>
          <p:spPr>
            <a:xfrm flipV="1">
              <a:off x="29793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86" name="Line 141"/>
            <p:cNvSpPr/>
            <p:nvPr/>
          </p:nvSpPr>
          <p:spPr>
            <a:xfrm flipV="1">
              <a:off x="3115906" y="43567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87" name="AutoShape 142"/>
            <p:cNvSpPr/>
            <p:nvPr/>
          </p:nvSpPr>
          <p:spPr>
            <a:xfrm>
              <a:off x="5554662" y="9525"/>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88" name="AutoShape 143"/>
            <p:cNvSpPr/>
            <p:nvPr/>
          </p:nvSpPr>
          <p:spPr>
            <a:xfrm>
              <a:off x="5689600" y="9525"/>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89" name="AutoShape 144"/>
            <p:cNvSpPr/>
            <p:nvPr/>
          </p:nvSpPr>
          <p:spPr>
            <a:xfrm>
              <a:off x="5824537" y="9525"/>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90" name="Line 145"/>
            <p:cNvSpPr/>
            <p:nvPr/>
          </p:nvSpPr>
          <p:spPr>
            <a:xfrm flipH="1" flipV="1">
              <a:off x="5619711" y="173683"/>
              <a:ext cx="1983"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91" name="Line 146"/>
            <p:cNvSpPr/>
            <p:nvPr/>
          </p:nvSpPr>
          <p:spPr>
            <a:xfrm flipH="1" flipV="1">
              <a:off x="5755435" y="174477"/>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92" name="Line 147"/>
            <p:cNvSpPr/>
            <p:nvPr/>
          </p:nvSpPr>
          <p:spPr>
            <a:xfrm flipH="1" flipV="1">
              <a:off x="5890373" y="176064"/>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93" name="AutoShape 148"/>
            <p:cNvSpPr/>
            <p:nvPr/>
          </p:nvSpPr>
          <p:spPr>
            <a:xfrm>
              <a:off x="6096000"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94" name="AutoShape 149"/>
            <p:cNvSpPr/>
            <p:nvPr/>
          </p:nvSpPr>
          <p:spPr>
            <a:xfrm>
              <a:off x="6230937" y="7937"/>
              <a:ext cx="136526"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95" name="Line 150"/>
            <p:cNvSpPr/>
            <p:nvPr/>
          </p:nvSpPr>
          <p:spPr>
            <a:xfrm flipH="1" flipV="1">
              <a:off x="6162636" y="172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96" name="Line 151"/>
            <p:cNvSpPr/>
            <p:nvPr/>
          </p:nvSpPr>
          <p:spPr>
            <a:xfrm flipH="1" flipV="1">
              <a:off x="6297574" y="168920"/>
              <a:ext cx="1982"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97" name="AutoShape 152"/>
            <p:cNvSpPr/>
            <p:nvPr/>
          </p:nvSpPr>
          <p:spPr>
            <a:xfrm>
              <a:off x="6367462"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98" name="AutoShape 153"/>
            <p:cNvSpPr/>
            <p:nvPr/>
          </p:nvSpPr>
          <p:spPr>
            <a:xfrm>
              <a:off x="6502400"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399" name="AutoShape 154"/>
            <p:cNvSpPr/>
            <p:nvPr/>
          </p:nvSpPr>
          <p:spPr>
            <a:xfrm>
              <a:off x="6637337" y="7937"/>
              <a:ext cx="136526"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0" name="AutoShape 155"/>
            <p:cNvSpPr/>
            <p:nvPr/>
          </p:nvSpPr>
          <p:spPr>
            <a:xfrm>
              <a:off x="6773862"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1" name="AutoShape 156"/>
            <p:cNvSpPr/>
            <p:nvPr/>
          </p:nvSpPr>
          <p:spPr>
            <a:xfrm>
              <a:off x="6908800"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2" name="AutoShape 157"/>
            <p:cNvSpPr/>
            <p:nvPr/>
          </p:nvSpPr>
          <p:spPr>
            <a:xfrm>
              <a:off x="7043737" y="7937"/>
              <a:ext cx="136526"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3" name="AutoShape 158"/>
            <p:cNvSpPr/>
            <p:nvPr/>
          </p:nvSpPr>
          <p:spPr>
            <a:xfrm>
              <a:off x="7180262"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4" name="AutoShape 159"/>
            <p:cNvSpPr/>
            <p:nvPr/>
          </p:nvSpPr>
          <p:spPr>
            <a:xfrm>
              <a:off x="7315200"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5" name="AutoShape 160"/>
            <p:cNvSpPr/>
            <p:nvPr/>
          </p:nvSpPr>
          <p:spPr>
            <a:xfrm>
              <a:off x="7450137" y="7937"/>
              <a:ext cx="136526"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6" name="AutoShape 161"/>
            <p:cNvSpPr/>
            <p:nvPr/>
          </p:nvSpPr>
          <p:spPr>
            <a:xfrm>
              <a:off x="7586662"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7" name="AutoShape 162"/>
            <p:cNvSpPr/>
            <p:nvPr/>
          </p:nvSpPr>
          <p:spPr>
            <a:xfrm>
              <a:off x="7721600"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8" name="AutoShape 163"/>
            <p:cNvSpPr/>
            <p:nvPr/>
          </p:nvSpPr>
          <p:spPr>
            <a:xfrm>
              <a:off x="7856537" y="7937"/>
              <a:ext cx="136526"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09" name="AutoShape 164"/>
            <p:cNvSpPr/>
            <p:nvPr/>
          </p:nvSpPr>
          <p:spPr>
            <a:xfrm>
              <a:off x="7993062"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10" name="AutoShape 165"/>
            <p:cNvSpPr/>
            <p:nvPr/>
          </p:nvSpPr>
          <p:spPr>
            <a:xfrm>
              <a:off x="8128000"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11" name="AutoShape 166"/>
            <p:cNvSpPr/>
            <p:nvPr/>
          </p:nvSpPr>
          <p:spPr>
            <a:xfrm>
              <a:off x="8262937" y="7937"/>
              <a:ext cx="136526"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12" name="Line 167"/>
            <p:cNvSpPr/>
            <p:nvPr/>
          </p:nvSpPr>
          <p:spPr>
            <a:xfrm flipH="1" flipV="1">
              <a:off x="6432511" y="16257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3" name="Line 168"/>
            <p:cNvSpPr/>
            <p:nvPr/>
          </p:nvSpPr>
          <p:spPr>
            <a:xfrm flipH="1" flipV="1">
              <a:off x="6569036" y="1641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4" name="Line 169"/>
            <p:cNvSpPr/>
            <p:nvPr/>
          </p:nvSpPr>
          <p:spPr>
            <a:xfrm flipH="1" flipV="1">
              <a:off x="6703974" y="165745"/>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5" name="Line 170"/>
            <p:cNvSpPr/>
            <p:nvPr/>
          </p:nvSpPr>
          <p:spPr>
            <a:xfrm flipH="1" flipV="1">
              <a:off x="6838911" y="167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6" name="Line 171"/>
            <p:cNvSpPr/>
            <p:nvPr/>
          </p:nvSpPr>
          <p:spPr>
            <a:xfrm flipH="1" flipV="1">
              <a:off x="6975436" y="1689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7" name="Line 172"/>
            <p:cNvSpPr/>
            <p:nvPr/>
          </p:nvSpPr>
          <p:spPr>
            <a:xfrm flipH="1" flipV="1">
              <a:off x="7110374" y="170508"/>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8" name="Line 173"/>
            <p:cNvSpPr/>
            <p:nvPr/>
          </p:nvSpPr>
          <p:spPr>
            <a:xfrm flipH="1" flipV="1">
              <a:off x="7245311" y="172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19" name="Line 174"/>
            <p:cNvSpPr/>
            <p:nvPr/>
          </p:nvSpPr>
          <p:spPr>
            <a:xfrm flipH="1" flipV="1">
              <a:off x="7381836" y="168920"/>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0" name="Line 175"/>
            <p:cNvSpPr/>
            <p:nvPr/>
          </p:nvSpPr>
          <p:spPr>
            <a:xfrm flipH="1" flipV="1">
              <a:off x="7516774" y="168920"/>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1" name="Line 176"/>
            <p:cNvSpPr/>
            <p:nvPr/>
          </p:nvSpPr>
          <p:spPr>
            <a:xfrm flipH="1" flipV="1">
              <a:off x="7651711" y="170508"/>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2" name="Line 177"/>
            <p:cNvSpPr/>
            <p:nvPr/>
          </p:nvSpPr>
          <p:spPr>
            <a:xfrm flipH="1" flipV="1">
              <a:off x="7788236" y="172095"/>
              <a:ext cx="1983"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3" name="Line 178"/>
            <p:cNvSpPr/>
            <p:nvPr/>
          </p:nvSpPr>
          <p:spPr>
            <a:xfrm flipH="1" flipV="1">
              <a:off x="7923174" y="173683"/>
              <a:ext cx="1982"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4" name="Line 179"/>
            <p:cNvSpPr/>
            <p:nvPr/>
          </p:nvSpPr>
          <p:spPr>
            <a:xfrm flipH="1" flipV="1">
              <a:off x="8057310" y="174477"/>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5" name="Line 180"/>
            <p:cNvSpPr/>
            <p:nvPr/>
          </p:nvSpPr>
          <p:spPr>
            <a:xfrm flipH="1" flipV="1">
              <a:off x="8193835" y="17765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6" name="Line 181"/>
            <p:cNvSpPr/>
            <p:nvPr/>
          </p:nvSpPr>
          <p:spPr>
            <a:xfrm flipH="1" flipV="1">
              <a:off x="8328773" y="17923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7" name="AutoShape 182"/>
            <p:cNvSpPr/>
            <p:nvPr/>
          </p:nvSpPr>
          <p:spPr>
            <a:xfrm>
              <a:off x="8399462" y="7937"/>
              <a:ext cx="134938" cy="142876"/>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28" name="Line 183"/>
            <p:cNvSpPr/>
            <p:nvPr/>
          </p:nvSpPr>
          <p:spPr>
            <a:xfrm flipH="1" flipV="1">
              <a:off x="8463710" y="17923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29" name="AutoShape 184"/>
            <p:cNvSpPr/>
            <p:nvPr/>
          </p:nvSpPr>
          <p:spPr>
            <a:xfrm>
              <a:off x="5961062" y="635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0" name="Line 185"/>
            <p:cNvSpPr/>
            <p:nvPr/>
          </p:nvSpPr>
          <p:spPr>
            <a:xfrm flipH="1" flipV="1">
              <a:off x="6026111" y="172095"/>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31" name="AutoShape 186"/>
            <p:cNvSpPr/>
            <p:nvPr/>
          </p:nvSpPr>
          <p:spPr>
            <a:xfrm flipH="1">
              <a:off x="4746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2" name="AutoShape 187"/>
            <p:cNvSpPr/>
            <p:nvPr/>
          </p:nvSpPr>
          <p:spPr>
            <a:xfrm flipH="1">
              <a:off x="6096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3" name="AutoShape 188"/>
            <p:cNvSpPr/>
            <p:nvPr/>
          </p:nvSpPr>
          <p:spPr>
            <a:xfrm flipH="1">
              <a:off x="7445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4" name="AutoShape 189"/>
            <p:cNvSpPr/>
            <p:nvPr/>
          </p:nvSpPr>
          <p:spPr>
            <a:xfrm flipH="1">
              <a:off x="8810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5" name="AutoShape 190"/>
            <p:cNvSpPr/>
            <p:nvPr/>
          </p:nvSpPr>
          <p:spPr>
            <a:xfrm flipH="1">
              <a:off x="10160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6" name="AutoShape 191"/>
            <p:cNvSpPr/>
            <p:nvPr/>
          </p:nvSpPr>
          <p:spPr>
            <a:xfrm flipH="1">
              <a:off x="11509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7" name="AutoShape 192"/>
            <p:cNvSpPr/>
            <p:nvPr/>
          </p:nvSpPr>
          <p:spPr>
            <a:xfrm flipH="1">
              <a:off x="12874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8" name="AutoShape 193"/>
            <p:cNvSpPr/>
            <p:nvPr/>
          </p:nvSpPr>
          <p:spPr>
            <a:xfrm flipH="1">
              <a:off x="14224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39" name="AutoShape 194"/>
            <p:cNvSpPr/>
            <p:nvPr/>
          </p:nvSpPr>
          <p:spPr>
            <a:xfrm flipH="1">
              <a:off x="15573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40" name="AutoShape 195"/>
            <p:cNvSpPr/>
            <p:nvPr/>
          </p:nvSpPr>
          <p:spPr>
            <a:xfrm flipH="1">
              <a:off x="16938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41" name="AutoShape 196"/>
            <p:cNvSpPr/>
            <p:nvPr/>
          </p:nvSpPr>
          <p:spPr>
            <a:xfrm flipH="1">
              <a:off x="18288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42" name="AutoShape 197"/>
            <p:cNvSpPr/>
            <p:nvPr/>
          </p:nvSpPr>
          <p:spPr>
            <a:xfrm flipH="1">
              <a:off x="19637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43" name="Line 198"/>
            <p:cNvSpPr/>
            <p:nvPr/>
          </p:nvSpPr>
          <p:spPr>
            <a:xfrm flipV="1">
              <a:off x="5409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4" name="Line 199"/>
            <p:cNvSpPr/>
            <p:nvPr/>
          </p:nvSpPr>
          <p:spPr>
            <a:xfrm flipV="1">
              <a:off x="677506" y="4363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5" name="Line 200"/>
            <p:cNvSpPr/>
            <p:nvPr/>
          </p:nvSpPr>
          <p:spPr>
            <a:xfrm flipV="1">
              <a:off x="811643" y="436547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6" name="Line 201"/>
            <p:cNvSpPr/>
            <p:nvPr/>
          </p:nvSpPr>
          <p:spPr>
            <a:xfrm flipV="1">
              <a:off x="946580" y="4365477"/>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7" name="Line 202"/>
            <p:cNvSpPr/>
            <p:nvPr/>
          </p:nvSpPr>
          <p:spPr>
            <a:xfrm flipV="1">
              <a:off x="1083906" y="4358333"/>
              <a:ext cx="1983"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8" name="Line 203"/>
            <p:cNvSpPr/>
            <p:nvPr/>
          </p:nvSpPr>
          <p:spPr>
            <a:xfrm flipV="1">
              <a:off x="1218844" y="4356745"/>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49" name="Line 204"/>
            <p:cNvSpPr/>
            <p:nvPr/>
          </p:nvSpPr>
          <p:spPr>
            <a:xfrm flipV="1">
              <a:off x="1353781" y="43551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0" name="Line 205"/>
            <p:cNvSpPr/>
            <p:nvPr/>
          </p:nvSpPr>
          <p:spPr>
            <a:xfrm flipV="1">
              <a:off x="1490306" y="435357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1" name="Line 206"/>
            <p:cNvSpPr/>
            <p:nvPr/>
          </p:nvSpPr>
          <p:spPr>
            <a:xfrm flipV="1">
              <a:off x="1625244" y="4358333"/>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2" name="Line 207"/>
            <p:cNvSpPr/>
            <p:nvPr/>
          </p:nvSpPr>
          <p:spPr>
            <a:xfrm flipV="1">
              <a:off x="1760181" y="43567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3" name="Line 208"/>
            <p:cNvSpPr/>
            <p:nvPr/>
          </p:nvSpPr>
          <p:spPr>
            <a:xfrm flipV="1">
              <a:off x="1896706" y="43551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4" name="Line 209"/>
            <p:cNvSpPr/>
            <p:nvPr/>
          </p:nvSpPr>
          <p:spPr>
            <a:xfrm flipV="1">
              <a:off x="2031644" y="4353570"/>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55" name="AutoShape 210"/>
            <p:cNvSpPr/>
            <p:nvPr/>
          </p:nvSpPr>
          <p:spPr>
            <a:xfrm flipH="1">
              <a:off x="21002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56" name="AutoShape 211"/>
            <p:cNvSpPr/>
            <p:nvPr/>
          </p:nvSpPr>
          <p:spPr>
            <a:xfrm flipH="1">
              <a:off x="22352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57" name="AutoShape 212"/>
            <p:cNvSpPr/>
            <p:nvPr/>
          </p:nvSpPr>
          <p:spPr>
            <a:xfrm flipH="1">
              <a:off x="23701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58" name="AutoShape 213"/>
            <p:cNvSpPr/>
            <p:nvPr/>
          </p:nvSpPr>
          <p:spPr>
            <a:xfrm flipH="1">
              <a:off x="25066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59" name="AutoShape 214"/>
            <p:cNvSpPr/>
            <p:nvPr/>
          </p:nvSpPr>
          <p:spPr>
            <a:xfrm flipH="1">
              <a:off x="26416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60" name="Line 215"/>
            <p:cNvSpPr/>
            <p:nvPr/>
          </p:nvSpPr>
          <p:spPr>
            <a:xfrm flipV="1">
              <a:off x="21665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1" name="Line 216"/>
            <p:cNvSpPr/>
            <p:nvPr/>
          </p:nvSpPr>
          <p:spPr>
            <a:xfrm flipV="1">
              <a:off x="2303106" y="4363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2" name="Line 217"/>
            <p:cNvSpPr/>
            <p:nvPr/>
          </p:nvSpPr>
          <p:spPr>
            <a:xfrm flipV="1">
              <a:off x="2438044" y="4361508"/>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3" name="Line 218"/>
            <p:cNvSpPr/>
            <p:nvPr/>
          </p:nvSpPr>
          <p:spPr>
            <a:xfrm flipV="1">
              <a:off x="2572981" y="43599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4" name="Line 219"/>
            <p:cNvSpPr/>
            <p:nvPr/>
          </p:nvSpPr>
          <p:spPr>
            <a:xfrm flipV="1">
              <a:off x="2709506"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5" name="AutoShape 220"/>
            <p:cNvSpPr/>
            <p:nvPr/>
          </p:nvSpPr>
          <p:spPr>
            <a:xfrm flipH="1">
              <a:off x="68262"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66" name="AutoShape 221"/>
            <p:cNvSpPr/>
            <p:nvPr/>
          </p:nvSpPr>
          <p:spPr>
            <a:xfrm flipH="1">
              <a:off x="203200" y="4587875"/>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67" name="AutoShape 222"/>
            <p:cNvSpPr/>
            <p:nvPr/>
          </p:nvSpPr>
          <p:spPr>
            <a:xfrm flipH="1">
              <a:off x="338137" y="4587875"/>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68" name="Line 223"/>
            <p:cNvSpPr/>
            <p:nvPr/>
          </p:nvSpPr>
          <p:spPr>
            <a:xfrm flipV="1">
              <a:off x="134581" y="43583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69" name="Line 224"/>
            <p:cNvSpPr/>
            <p:nvPr/>
          </p:nvSpPr>
          <p:spPr>
            <a:xfrm flipV="1">
              <a:off x="271106" y="43630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0" name="Line 225"/>
            <p:cNvSpPr/>
            <p:nvPr/>
          </p:nvSpPr>
          <p:spPr>
            <a:xfrm flipV="1">
              <a:off x="405243" y="436547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1" name="AutoShape 226"/>
            <p:cNvSpPr/>
            <p:nvPr/>
          </p:nvSpPr>
          <p:spPr>
            <a:xfrm rot="10800000">
              <a:off x="3114674" y="1598612"/>
              <a:ext cx="609601" cy="141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72" name="Line 227"/>
            <p:cNvSpPr/>
            <p:nvPr/>
          </p:nvSpPr>
          <p:spPr>
            <a:xfrm>
              <a:off x="3249256" y="1375408"/>
              <a:ext cx="1983"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3" name="Line 228"/>
            <p:cNvSpPr/>
            <p:nvPr/>
          </p:nvSpPr>
          <p:spPr>
            <a:xfrm>
              <a:off x="3657244" y="1369058"/>
              <a:ext cx="1982"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4" name="Line 229"/>
            <p:cNvSpPr/>
            <p:nvPr/>
          </p:nvSpPr>
          <p:spPr>
            <a:xfrm>
              <a:off x="3522306" y="1367471"/>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5" name="Line 230"/>
            <p:cNvSpPr/>
            <p:nvPr/>
          </p:nvSpPr>
          <p:spPr>
            <a:xfrm>
              <a:off x="3384194" y="1372233"/>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76" name="AutoShape 231"/>
            <p:cNvSpPr/>
            <p:nvPr/>
          </p:nvSpPr>
          <p:spPr>
            <a:xfrm flipH="1">
              <a:off x="2776537" y="1600200"/>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77" name="AutoShape 232"/>
            <p:cNvSpPr/>
            <p:nvPr/>
          </p:nvSpPr>
          <p:spPr>
            <a:xfrm flipH="1">
              <a:off x="2913062" y="160020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78" name="AutoShape 233"/>
            <p:cNvSpPr/>
            <p:nvPr/>
          </p:nvSpPr>
          <p:spPr>
            <a:xfrm flipH="1">
              <a:off x="3048000" y="160020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79" name="Line 234"/>
            <p:cNvSpPr/>
            <p:nvPr/>
          </p:nvSpPr>
          <p:spPr>
            <a:xfrm flipV="1">
              <a:off x="2844444" y="1370658"/>
              <a:ext cx="1982"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0" name="Line 235"/>
            <p:cNvSpPr/>
            <p:nvPr/>
          </p:nvSpPr>
          <p:spPr>
            <a:xfrm flipV="1">
              <a:off x="2979381" y="1369070"/>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1" name="Line 236"/>
            <p:cNvSpPr/>
            <p:nvPr/>
          </p:nvSpPr>
          <p:spPr>
            <a:xfrm flipV="1">
              <a:off x="3115906" y="1367483"/>
              <a:ext cx="1983"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2" name="AutoShape 237"/>
            <p:cNvSpPr/>
            <p:nvPr/>
          </p:nvSpPr>
          <p:spPr>
            <a:xfrm>
              <a:off x="5011737" y="2986087"/>
              <a:ext cx="609601" cy="141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83" name="Line 238"/>
            <p:cNvSpPr/>
            <p:nvPr/>
          </p:nvSpPr>
          <p:spPr>
            <a:xfrm flipH="1" flipV="1">
              <a:off x="5484774" y="3162945"/>
              <a:ext cx="1982"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4" name="Line 239"/>
            <p:cNvSpPr/>
            <p:nvPr/>
          </p:nvSpPr>
          <p:spPr>
            <a:xfrm flipH="1" flipV="1">
              <a:off x="5078374" y="3156595"/>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5" name="Line 240"/>
            <p:cNvSpPr/>
            <p:nvPr/>
          </p:nvSpPr>
          <p:spPr>
            <a:xfrm flipH="1" flipV="1">
              <a:off x="5213311" y="3162945"/>
              <a:ext cx="1983"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6" name="Line 241"/>
            <p:cNvSpPr/>
            <p:nvPr/>
          </p:nvSpPr>
          <p:spPr>
            <a:xfrm flipH="1" flipV="1">
              <a:off x="5349035" y="3158977"/>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87" name="AutoShape 242"/>
            <p:cNvSpPr/>
            <p:nvPr/>
          </p:nvSpPr>
          <p:spPr>
            <a:xfrm>
              <a:off x="55546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88" name="AutoShape 243"/>
            <p:cNvSpPr/>
            <p:nvPr/>
          </p:nvSpPr>
          <p:spPr>
            <a:xfrm>
              <a:off x="56896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89" name="AutoShape 244"/>
            <p:cNvSpPr/>
            <p:nvPr/>
          </p:nvSpPr>
          <p:spPr>
            <a:xfrm>
              <a:off x="58245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90" name="Line 245"/>
            <p:cNvSpPr/>
            <p:nvPr/>
          </p:nvSpPr>
          <p:spPr>
            <a:xfrm flipH="1" flipV="1">
              <a:off x="5618910" y="3166914"/>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1" name="Line 246"/>
            <p:cNvSpPr/>
            <p:nvPr/>
          </p:nvSpPr>
          <p:spPr>
            <a:xfrm flipH="1" flipV="1">
              <a:off x="5755435" y="3160564"/>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2" name="Line 247"/>
            <p:cNvSpPr/>
            <p:nvPr/>
          </p:nvSpPr>
          <p:spPr>
            <a:xfrm flipH="1" flipV="1">
              <a:off x="5890373" y="316215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3" name="AutoShape 248"/>
            <p:cNvSpPr/>
            <p:nvPr/>
          </p:nvSpPr>
          <p:spPr>
            <a:xfrm>
              <a:off x="744537" y="3035299"/>
              <a:ext cx="609601" cy="1412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94" name="Line 249"/>
            <p:cNvSpPr/>
            <p:nvPr/>
          </p:nvSpPr>
          <p:spPr>
            <a:xfrm flipH="1" flipV="1">
              <a:off x="1217574" y="3199458"/>
              <a:ext cx="1982"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5" name="Line 250"/>
            <p:cNvSpPr/>
            <p:nvPr/>
          </p:nvSpPr>
          <p:spPr>
            <a:xfrm flipH="1" flipV="1">
              <a:off x="810373" y="3192314"/>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6" name="Line 251"/>
            <p:cNvSpPr/>
            <p:nvPr/>
          </p:nvSpPr>
          <p:spPr>
            <a:xfrm flipH="1" flipV="1">
              <a:off x="946111" y="3199458"/>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7" name="Line 252"/>
            <p:cNvSpPr/>
            <p:nvPr/>
          </p:nvSpPr>
          <p:spPr>
            <a:xfrm flipH="1" flipV="1">
              <a:off x="1082636" y="3194695"/>
              <a:ext cx="1983"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498" name="AutoShape 253"/>
            <p:cNvSpPr/>
            <p:nvPr/>
          </p:nvSpPr>
          <p:spPr>
            <a:xfrm>
              <a:off x="1287462" y="3044825"/>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499" name="AutoShape 254"/>
            <p:cNvSpPr/>
            <p:nvPr/>
          </p:nvSpPr>
          <p:spPr>
            <a:xfrm>
              <a:off x="1422400" y="3044825"/>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00" name="AutoShape 255"/>
            <p:cNvSpPr/>
            <p:nvPr/>
          </p:nvSpPr>
          <p:spPr>
            <a:xfrm>
              <a:off x="1557337" y="3044825"/>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01" name="Line 256"/>
            <p:cNvSpPr/>
            <p:nvPr/>
          </p:nvSpPr>
          <p:spPr>
            <a:xfrm flipH="1" flipV="1">
              <a:off x="1352511" y="3202633"/>
              <a:ext cx="1983"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2" name="Line 257"/>
            <p:cNvSpPr/>
            <p:nvPr/>
          </p:nvSpPr>
          <p:spPr>
            <a:xfrm flipH="1" flipV="1">
              <a:off x="1488235" y="3209777"/>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3" name="Line 258"/>
            <p:cNvSpPr/>
            <p:nvPr/>
          </p:nvSpPr>
          <p:spPr>
            <a:xfrm flipH="1" flipV="1">
              <a:off x="1623173" y="3211364"/>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4" name="AutoShape 259"/>
            <p:cNvSpPr/>
            <p:nvPr/>
          </p:nvSpPr>
          <p:spPr>
            <a:xfrm rot="10800000">
              <a:off x="7383462" y="1641475"/>
              <a:ext cx="609601" cy="1412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600" y="0"/>
                  </a:lnTo>
                  <a:lnTo>
                    <a:pt x="21600" y="10800"/>
                  </a:lnTo>
                  <a:lnTo>
                    <a:pt x="19600"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05" name="Line 260"/>
            <p:cNvSpPr/>
            <p:nvPr/>
          </p:nvSpPr>
          <p:spPr>
            <a:xfrm>
              <a:off x="7518044" y="1418271"/>
              <a:ext cx="1982"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6" name="Line 261"/>
            <p:cNvSpPr/>
            <p:nvPr/>
          </p:nvSpPr>
          <p:spPr>
            <a:xfrm>
              <a:off x="7926031" y="1411921"/>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7" name="Line 262"/>
            <p:cNvSpPr/>
            <p:nvPr/>
          </p:nvSpPr>
          <p:spPr>
            <a:xfrm>
              <a:off x="7791094" y="1410333"/>
              <a:ext cx="1982" cy="212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8" name="Line 263"/>
            <p:cNvSpPr/>
            <p:nvPr/>
          </p:nvSpPr>
          <p:spPr>
            <a:xfrm>
              <a:off x="7652981" y="1415096"/>
              <a:ext cx="1983"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09" name="AutoShape 264"/>
            <p:cNvSpPr/>
            <p:nvPr/>
          </p:nvSpPr>
          <p:spPr>
            <a:xfrm flipH="1">
              <a:off x="7045325" y="1643062"/>
              <a:ext cx="136525"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10" name="AutoShape 265"/>
            <p:cNvSpPr/>
            <p:nvPr/>
          </p:nvSpPr>
          <p:spPr>
            <a:xfrm flipH="1">
              <a:off x="7181850" y="164306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11" name="AutoShape 266"/>
            <p:cNvSpPr/>
            <p:nvPr/>
          </p:nvSpPr>
          <p:spPr>
            <a:xfrm flipH="1">
              <a:off x="7316787" y="164306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12" name="Line 267"/>
            <p:cNvSpPr/>
            <p:nvPr/>
          </p:nvSpPr>
          <p:spPr>
            <a:xfrm flipV="1">
              <a:off x="7113231" y="14135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13" name="Line 268"/>
            <p:cNvSpPr/>
            <p:nvPr/>
          </p:nvSpPr>
          <p:spPr>
            <a:xfrm flipV="1">
              <a:off x="7248169" y="1411933"/>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14" name="Line 269"/>
            <p:cNvSpPr/>
            <p:nvPr/>
          </p:nvSpPr>
          <p:spPr>
            <a:xfrm flipV="1">
              <a:off x="7384694" y="1410345"/>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15" name="AutoShape 271"/>
            <p:cNvSpPr/>
            <p:nvPr/>
          </p:nvSpPr>
          <p:spPr>
            <a:xfrm>
              <a:off x="1693862"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16" name="AutoShape 272"/>
            <p:cNvSpPr/>
            <p:nvPr/>
          </p:nvSpPr>
          <p:spPr>
            <a:xfrm>
              <a:off x="1828800"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17" name="AutoShape 273"/>
            <p:cNvSpPr/>
            <p:nvPr/>
          </p:nvSpPr>
          <p:spPr>
            <a:xfrm>
              <a:off x="1963737" y="30464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18" name="Line 274"/>
            <p:cNvSpPr/>
            <p:nvPr/>
          </p:nvSpPr>
          <p:spPr>
            <a:xfrm flipH="1" flipV="1">
              <a:off x="1758110" y="321453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19" name="Line 275"/>
            <p:cNvSpPr/>
            <p:nvPr/>
          </p:nvSpPr>
          <p:spPr>
            <a:xfrm flipH="1" flipV="1">
              <a:off x="1894635" y="320977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20" name="Line 276"/>
            <p:cNvSpPr/>
            <p:nvPr/>
          </p:nvSpPr>
          <p:spPr>
            <a:xfrm flipH="1" flipV="1">
              <a:off x="2029573" y="320660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21" name="AutoShape 277"/>
            <p:cNvSpPr/>
            <p:nvPr/>
          </p:nvSpPr>
          <p:spPr>
            <a:xfrm>
              <a:off x="2100262"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2" name="AutoShape 278"/>
            <p:cNvSpPr/>
            <p:nvPr/>
          </p:nvSpPr>
          <p:spPr>
            <a:xfrm>
              <a:off x="2235200"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3" name="AutoShape 279"/>
            <p:cNvSpPr/>
            <p:nvPr/>
          </p:nvSpPr>
          <p:spPr>
            <a:xfrm>
              <a:off x="2370137" y="30464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4" name="AutoShape 280"/>
            <p:cNvSpPr/>
            <p:nvPr/>
          </p:nvSpPr>
          <p:spPr>
            <a:xfrm>
              <a:off x="2506662"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5" name="AutoShape 281"/>
            <p:cNvSpPr/>
            <p:nvPr/>
          </p:nvSpPr>
          <p:spPr>
            <a:xfrm>
              <a:off x="2641600"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6" name="AutoShape 282"/>
            <p:cNvSpPr/>
            <p:nvPr/>
          </p:nvSpPr>
          <p:spPr>
            <a:xfrm>
              <a:off x="2776537" y="30464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7" name="AutoShape 283"/>
            <p:cNvSpPr/>
            <p:nvPr/>
          </p:nvSpPr>
          <p:spPr>
            <a:xfrm>
              <a:off x="2913062"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8" name="AutoShape 284"/>
            <p:cNvSpPr/>
            <p:nvPr/>
          </p:nvSpPr>
          <p:spPr>
            <a:xfrm>
              <a:off x="3048000"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29" name="AutoShape 285"/>
            <p:cNvSpPr/>
            <p:nvPr/>
          </p:nvSpPr>
          <p:spPr>
            <a:xfrm>
              <a:off x="3182937" y="30464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30" name="AutoShape 286"/>
            <p:cNvSpPr/>
            <p:nvPr/>
          </p:nvSpPr>
          <p:spPr>
            <a:xfrm>
              <a:off x="3319462"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31" name="AutoShape 287"/>
            <p:cNvSpPr/>
            <p:nvPr/>
          </p:nvSpPr>
          <p:spPr>
            <a:xfrm>
              <a:off x="3454400" y="30464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32" name="AutoShape 288"/>
            <p:cNvSpPr/>
            <p:nvPr/>
          </p:nvSpPr>
          <p:spPr>
            <a:xfrm>
              <a:off x="3589337" y="30464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33" name="Line 289"/>
            <p:cNvSpPr/>
            <p:nvPr/>
          </p:nvSpPr>
          <p:spPr>
            <a:xfrm flipH="1" flipV="1">
              <a:off x="2165311" y="32010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4" name="Line 290"/>
            <p:cNvSpPr/>
            <p:nvPr/>
          </p:nvSpPr>
          <p:spPr>
            <a:xfrm flipH="1" flipV="1">
              <a:off x="2301836" y="32026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5" name="Line 291"/>
            <p:cNvSpPr/>
            <p:nvPr/>
          </p:nvSpPr>
          <p:spPr>
            <a:xfrm flipH="1" flipV="1">
              <a:off x="2436774" y="3204220"/>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6" name="Line 292"/>
            <p:cNvSpPr/>
            <p:nvPr/>
          </p:nvSpPr>
          <p:spPr>
            <a:xfrm flipH="1" flipV="1">
              <a:off x="2570910" y="3205014"/>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7" name="Line 293"/>
            <p:cNvSpPr/>
            <p:nvPr/>
          </p:nvSpPr>
          <p:spPr>
            <a:xfrm flipH="1" flipV="1">
              <a:off x="2707435" y="320660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8" name="Line 294"/>
            <p:cNvSpPr/>
            <p:nvPr/>
          </p:nvSpPr>
          <p:spPr>
            <a:xfrm flipH="1" flipV="1">
              <a:off x="2842373" y="320818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39" name="Line 295"/>
            <p:cNvSpPr/>
            <p:nvPr/>
          </p:nvSpPr>
          <p:spPr>
            <a:xfrm flipH="1" flipV="1">
              <a:off x="2977310" y="320977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0" name="Line 296"/>
            <p:cNvSpPr/>
            <p:nvPr/>
          </p:nvSpPr>
          <p:spPr>
            <a:xfrm flipH="1" flipV="1">
              <a:off x="3113835" y="320660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1" name="Line 297"/>
            <p:cNvSpPr/>
            <p:nvPr/>
          </p:nvSpPr>
          <p:spPr>
            <a:xfrm flipH="1" flipV="1">
              <a:off x="3248773" y="3206602"/>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2" name="Line 298"/>
            <p:cNvSpPr/>
            <p:nvPr/>
          </p:nvSpPr>
          <p:spPr>
            <a:xfrm flipH="1" flipV="1">
              <a:off x="3383710" y="3208189"/>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3" name="Line 299"/>
            <p:cNvSpPr/>
            <p:nvPr/>
          </p:nvSpPr>
          <p:spPr>
            <a:xfrm flipH="1" flipV="1">
              <a:off x="3520235" y="3209777"/>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4" name="Line 300"/>
            <p:cNvSpPr/>
            <p:nvPr/>
          </p:nvSpPr>
          <p:spPr>
            <a:xfrm flipH="1" flipV="1">
              <a:off x="3655173" y="3211364"/>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45" name="AutoShape 301"/>
            <p:cNvSpPr/>
            <p:nvPr/>
          </p:nvSpPr>
          <p:spPr>
            <a:xfrm flipH="1">
              <a:off x="4746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46" name="AutoShape 302"/>
            <p:cNvSpPr/>
            <p:nvPr/>
          </p:nvSpPr>
          <p:spPr>
            <a:xfrm flipH="1">
              <a:off x="6096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47" name="AutoShape 303"/>
            <p:cNvSpPr/>
            <p:nvPr/>
          </p:nvSpPr>
          <p:spPr>
            <a:xfrm flipH="1">
              <a:off x="744537" y="1600200"/>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48" name="AutoShape 304"/>
            <p:cNvSpPr/>
            <p:nvPr/>
          </p:nvSpPr>
          <p:spPr>
            <a:xfrm flipH="1">
              <a:off x="8810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49" name="AutoShape 305"/>
            <p:cNvSpPr/>
            <p:nvPr/>
          </p:nvSpPr>
          <p:spPr>
            <a:xfrm flipH="1">
              <a:off x="10160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0" name="AutoShape 306"/>
            <p:cNvSpPr/>
            <p:nvPr/>
          </p:nvSpPr>
          <p:spPr>
            <a:xfrm flipH="1">
              <a:off x="1150937" y="1600200"/>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1" name="AutoShape 307"/>
            <p:cNvSpPr/>
            <p:nvPr/>
          </p:nvSpPr>
          <p:spPr>
            <a:xfrm flipH="1">
              <a:off x="12874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2" name="AutoShape 308"/>
            <p:cNvSpPr/>
            <p:nvPr/>
          </p:nvSpPr>
          <p:spPr>
            <a:xfrm flipH="1">
              <a:off x="14224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3" name="AutoShape 309"/>
            <p:cNvSpPr/>
            <p:nvPr/>
          </p:nvSpPr>
          <p:spPr>
            <a:xfrm flipH="1">
              <a:off x="1557337" y="1600200"/>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4" name="AutoShape 310"/>
            <p:cNvSpPr/>
            <p:nvPr/>
          </p:nvSpPr>
          <p:spPr>
            <a:xfrm flipH="1">
              <a:off x="16938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5" name="AutoShape 311"/>
            <p:cNvSpPr/>
            <p:nvPr/>
          </p:nvSpPr>
          <p:spPr>
            <a:xfrm flipH="1">
              <a:off x="18288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6" name="AutoShape 312"/>
            <p:cNvSpPr/>
            <p:nvPr/>
          </p:nvSpPr>
          <p:spPr>
            <a:xfrm flipH="1">
              <a:off x="1963737" y="1600200"/>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57" name="Line 313"/>
            <p:cNvSpPr/>
            <p:nvPr/>
          </p:nvSpPr>
          <p:spPr>
            <a:xfrm flipV="1">
              <a:off x="540981" y="13706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58" name="Line 314"/>
            <p:cNvSpPr/>
            <p:nvPr/>
          </p:nvSpPr>
          <p:spPr>
            <a:xfrm flipV="1">
              <a:off x="677506" y="13754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59" name="Line 315"/>
            <p:cNvSpPr/>
            <p:nvPr/>
          </p:nvSpPr>
          <p:spPr>
            <a:xfrm flipV="1">
              <a:off x="811643" y="1377802"/>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0" name="Line 316"/>
            <p:cNvSpPr/>
            <p:nvPr/>
          </p:nvSpPr>
          <p:spPr>
            <a:xfrm flipV="1">
              <a:off x="946580" y="1377802"/>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1" name="Line 317"/>
            <p:cNvSpPr/>
            <p:nvPr/>
          </p:nvSpPr>
          <p:spPr>
            <a:xfrm flipV="1">
              <a:off x="1083906" y="1370658"/>
              <a:ext cx="1983"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2" name="Line 318"/>
            <p:cNvSpPr/>
            <p:nvPr/>
          </p:nvSpPr>
          <p:spPr>
            <a:xfrm flipV="1">
              <a:off x="1218844" y="1369070"/>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3" name="Line 319"/>
            <p:cNvSpPr/>
            <p:nvPr/>
          </p:nvSpPr>
          <p:spPr>
            <a:xfrm flipV="1">
              <a:off x="1353781" y="136748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4" name="Line 320"/>
            <p:cNvSpPr/>
            <p:nvPr/>
          </p:nvSpPr>
          <p:spPr>
            <a:xfrm flipV="1">
              <a:off x="1490306" y="13658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5" name="Line 321"/>
            <p:cNvSpPr/>
            <p:nvPr/>
          </p:nvSpPr>
          <p:spPr>
            <a:xfrm flipV="1">
              <a:off x="1625244" y="1370658"/>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6" name="Line 322"/>
            <p:cNvSpPr/>
            <p:nvPr/>
          </p:nvSpPr>
          <p:spPr>
            <a:xfrm flipV="1">
              <a:off x="1760181" y="136907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7" name="Line 323"/>
            <p:cNvSpPr/>
            <p:nvPr/>
          </p:nvSpPr>
          <p:spPr>
            <a:xfrm flipV="1">
              <a:off x="1896706" y="136748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8" name="Line 324"/>
            <p:cNvSpPr/>
            <p:nvPr/>
          </p:nvSpPr>
          <p:spPr>
            <a:xfrm flipV="1">
              <a:off x="2031644" y="1365895"/>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69" name="AutoShape 325"/>
            <p:cNvSpPr/>
            <p:nvPr/>
          </p:nvSpPr>
          <p:spPr>
            <a:xfrm flipH="1">
              <a:off x="21002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70" name="AutoShape 326"/>
            <p:cNvSpPr/>
            <p:nvPr/>
          </p:nvSpPr>
          <p:spPr>
            <a:xfrm flipH="1">
              <a:off x="22352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71" name="AutoShape 327"/>
            <p:cNvSpPr/>
            <p:nvPr/>
          </p:nvSpPr>
          <p:spPr>
            <a:xfrm flipH="1">
              <a:off x="2370137" y="1600200"/>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72" name="AutoShape 328"/>
            <p:cNvSpPr/>
            <p:nvPr/>
          </p:nvSpPr>
          <p:spPr>
            <a:xfrm flipH="1">
              <a:off x="25066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73" name="AutoShape 329"/>
            <p:cNvSpPr/>
            <p:nvPr/>
          </p:nvSpPr>
          <p:spPr>
            <a:xfrm flipH="1">
              <a:off x="26416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74" name="Line 330"/>
            <p:cNvSpPr/>
            <p:nvPr/>
          </p:nvSpPr>
          <p:spPr>
            <a:xfrm flipV="1">
              <a:off x="2166581" y="13706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5" name="Line 331"/>
            <p:cNvSpPr/>
            <p:nvPr/>
          </p:nvSpPr>
          <p:spPr>
            <a:xfrm flipV="1">
              <a:off x="2303106" y="13754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6" name="Line 332"/>
            <p:cNvSpPr/>
            <p:nvPr/>
          </p:nvSpPr>
          <p:spPr>
            <a:xfrm flipV="1">
              <a:off x="2438044" y="1373833"/>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7" name="Line 333"/>
            <p:cNvSpPr/>
            <p:nvPr/>
          </p:nvSpPr>
          <p:spPr>
            <a:xfrm flipV="1">
              <a:off x="2572981" y="13722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8" name="Line 334"/>
            <p:cNvSpPr/>
            <p:nvPr/>
          </p:nvSpPr>
          <p:spPr>
            <a:xfrm flipV="1">
              <a:off x="2709506" y="13706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79" name="AutoShape 335"/>
            <p:cNvSpPr/>
            <p:nvPr/>
          </p:nvSpPr>
          <p:spPr>
            <a:xfrm flipH="1">
              <a:off x="68262"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0" name="AutoShape 336"/>
            <p:cNvSpPr/>
            <p:nvPr/>
          </p:nvSpPr>
          <p:spPr>
            <a:xfrm flipH="1">
              <a:off x="203200" y="1600200"/>
              <a:ext cx="134938"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1" name="AutoShape 337"/>
            <p:cNvSpPr/>
            <p:nvPr/>
          </p:nvSpPr>
          <p:spPr>
            <a:xfrm flipH="1">
              <a:off x="338137" y="1600200"/>
              <a:ext cx="136526" cy="142875"/>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2" name="Line 338"/>
            <p:cNvSpPr/>
            <p:nvPr/>
          </p:nvSpPr>
          <p:spPr>
            <a:xfrm flipV="1">
              <a:off x="134581" y="137065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83" name="Line 339"/>
            <p:cNvSpPr/>
            <p:nvPr/>
          </p:nvSpPr>
          <p:spPr>
            <a:xfrm flipV="1">
              <a:off x="271106" y="137542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84" name="Line 340"/>
            <p:cNvSpPr/>
            <p:nvPr/>
          </p:nvSpPr>
          <p:spPr>
            <a:xfrm flipV="1">
              <a:off x="405243" y="1377802"/>
              <a:ext cx="1997" cy="214304"/>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85" name="AutoShape 341"/>
            <p:cNvSpPr/>
            <p:nvPr/>
          </p:nvSpPr>
          <p:spPr>
            <a:xfrm flipH="1">
              <a:off x="5013325" y="1644650"/>
              <a:ext cx="136525"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6" name="AutoShape 342"/>
            <p:cNvSpPr/>
            <p:nvPr/>
          </p:nvSpPr>
          <p:spPr>
            <a:xfrm flipH="1">
              <a:off x="5149850"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7" name="AutoShape 343"/>
            <p:cNvSpPr/>
            <p:nvPr/>
          </p:nvSpPr>
          <p:spPr>
            <a:xfrm flipH="1">
              <a:off x="5284787"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8" name="AutoShape 344"/>
            <p:cNvSpPr/>
            <p:nvPr/>
          </p:nvSpPr>
          <p:spPr>
            <a:xfrm flipH="1">
              <a:off x="5419725" y="1644650"/>
              <a:ext cx="136525"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89" name="AutoShape 345"/>
            <p:cNvSpPr/>
            <p:nvPr/>
          </p:nvSpPr>
          <p:spPr>
            <a:xfrm flipH="1">
              <a:off x="5556250"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90" name="AutoShape 346"/>
            <p:cNvSpPr/>
            <p:nvPr/>
          </p:nvSpPr>
          <p:spPr>
            <a:xfrm flipH="1">
              <a:off x="5691187"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91" name="AutoShape 347"/>
            <p:cNvSpPr/>
            <p:nvPr/>
          </p:nvSpPr>
          <p:spPr>
            <a:xfrm flipH="1">
              <a:off x="5826125" y="1644650"/>
              <a:ext cx="136525"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92" name="AutoShape 348"/>
            <p:cNvSpPr/>
            <p:nvPr/>
          </p:nvSpPr>
          <p:spPr>
            <a:xfrm flipH="1">
              <a:off x="5962650"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93" name="AutoShape 349"/>
            <p:cNvSpPr/>
            <p:nvPr/>
          </p:nvSpPr>
          <p:spPr>
            <a:xfrm flipH="1">
              <a:off x="6097587"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94" name="AutoShape 350"/>
            <p:cNvSpPr/>
            <p:nvPr/>
          </p:nvSpPr>
          <p:spPr>
            <a:xfrm flipH="1">
              <a:off x="6232525" y="1644650"/>
              <a:ext cx="136525"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595" name="Line 351"/>
            <p:cNvSpPr/>
            <p:nvPr/>
          </p:nvSpPr>
          <p:spPr>
            <a:xfrm flipV="1">
              <a:off x="5081231" y="1421458"/>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96" name="Line 352"/>
            <p:cNvSpPr/>
            <p:nvPr/>
          </p:nvSpPr>
          <p:spPr>
            <a:xfrm flipV="1">
              <a:off x="5216169" y="1421458"/>
              <a:ext cx="1982"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97" name="Line 353"/>
            <p:cNvSpPr/>
            <p:nvPr/>
          </p:nvSpPr>
          <p:spPr>
            <a:xfrm flipV="1">
              <a:off x="5352694" y="1413520"/>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98" name="Line 354"/>
            <p:cNvSpPr/>
            <p:nvPr/>
          </p:nvSpPr>
          <p:spPr>
            <a:xfrm flipV="1">
              <a:off x="5487631" y="1411933"/>
              <a:ext cx="1983" cy="212716"/>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599" name="Line 355"/>
            <p:cNvSpPr/>
            <p:nvPr/>
          </p:nvSpPr>
          <p:spPr>
            <a:xfrm flipV="1">
              <a:off x="5622569" y="1410345"/>
              <a:ext cx="1982"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00" name="Line 356"/>
            <p:cNvSpPr/>
            <p:nvPr/>
          </p:nvSpPr>
          <p:spPr>
            <a:xfrm flipV="1">
              <a:off x="5758293" y="140955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01" name="Line 357"/>
            <p:cNvSpPr/>
            <p:nvPr/>
          </p:nvSpPr>
          <p:spPr>
            <a:xfrm flipV="1">
              <a:off x="5894031" y="1413520"/>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02" name="Line 358"/>
            <p:cNvSpPr/>
            <p:nvPr/>
          </p:nvSpPr>
          <p:spPr>
            <a:xfrm flipV="1">
              <a:off x="6028969" y="1411933"/>
              <a:ext cx="1982"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03" name="Line 359"/>
            <p:cNvSpPr/>
            <p:nvPr/>
          </p:nvSpPr>
          <p:spPr>
            <a:xfrm flipV="1">
              <a:off x="6165494" y="1410345"/>
              <a:ext cx="1982"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04" name="Line 360"/>
            <p:cNvSpPr/>
            <p:nvPr/>
          </p:nvSpPr>
          <p:spPr>
            <a:xfrm flipV="1">
              <a:off x="6299630" y="1409552"/>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05" name="AutoShape 361"/>
            <p:cNvSpPr/>
            <p:nvPr/>
          </p:nvSpPr>
          <p:spPr>
            <a:xfrm flipH="1">
              <a:off x="6369050"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06" name="AutoShape 362"/>
            <p:cNvSpPr/>
            <p:nvPr/>
          </p:nvSpPr>
          <p:spPr>
            <a:xfrm flipH="1">
              <a:off x="6503987"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07" name="AutoShape 363"/>
            <p:cNvSpPr/>
            <p:nvPr/>
          </p:nvSpPr>
          <p:spPr>
            <a:xfrm flipH="1">
              <a:off x="6638925" y="1644650"/>
              <a:ext cx="136525"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08" name="AutoShape 364"/>
            <p:cNvSpPr/>
            <p:nvPr/>
          </p:nvSpPr>
          <p:spPr>
            <a:xfrm flipH="1">
              <a:off x="6775450"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09" name="AutoShape 365"/>
            <p:cNvSpPr/>
            <p:nvPr/>
          </p:nvSpPr>
          <p:spPr>
            <a:xfrm flipH="1">
              <a:off x="6910387" y="1644650"/>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10" name="Line 366"/>
            <p:cNvSpPr/>
            <p:nvPr/>
          </p:nvSpPr>
          <p:spPr>
            <a:xfrm flipV="1">
              <a:off x="6435369" y="1413520"/>
              <a:ext cx="1982"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11" name="Line 367"/>
            <p:cNvSpPr/>
            <p:nvPr/>
          </p:nvSpPr>
          <p:spPr>
            <a:xfrm flipV="1">
              <a:off x="6571894" y="1418283"/>
              <a:ext cx="1982"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12" name="Line 368"/>
            <p:cNvSpPr/>
            <p:nvPr/>
          </p:nvSpPr>
          <p:spPr>
            <a:xfrm flipV="1">
              <a:off x="6706831" y="1416695"/>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13" name="Line 369"/>
            <p:cNvSpPr/>
            <p:nvPr/>
          </p:nvSpPr>
          <p:spPr>
            <a:xfrm flipV="1">
              <a:off x="6841769" y="1415108"/>
              <a:ext cx="1982" cy="212716"/>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14" name="Line 370"/>
            <p:cNvSpPr/>
            <p:nvPr/>
          </p:nvSpPr>
          <p:spPr>
            <a:xfrm flipV="1">
              <a:off x="6978294" y="1413520"/>
              <a:ext cx="1982"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15" name="AutoShape 371"/>
            <p:cNvSpPr/>
            <p:nvPr/>
          </p:nvSpPr>
          <p:spPr>
            <a:xfrm>
              <a:off x="59610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16" name="AutoShape 372"/>
            <p:cNvSpPr/>
            <p:nvPr/>
          </p:nvSpPr>
          <p:spPr>
            <a:xfrm>
              <a:off x="60960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17" name="AutoShape 373"/>
            <p:cNvSpPr/>
            <p:nvPr/>
          </p:nvSpPr>
          <p:spPr>
            <a:xfrm>
              <a:off x="62309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18" name="Line 374"/>
            <p:cNvSpPr/>
            <p:nvPr/>
          </p:nvSpPr>
          <p:spPr>
            <a:xfrm flipH="1" flipV="1">
              <a:off x="6025310" y="3163739"/>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19" name="Line 375"/>
            <p:cNvSpPr/>
            <p:nvPr/>
          </p:nvSpPr>
          <p:spPr>
            <a:xfrm flipH="1" flipV="1">
              <a:off x="6162636" y="315977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20" name="Line 376"/>
            <p:cNvSpPr/>
            <p:nvPr/>
          </p:nvSpPr>
          <p:spPr>
            <a:xfrm flipH="1" flipV="1">
              <a:off x="6297574" y="3156595"/>
              <a:ext cx="1982"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21" name="AutoShape 377"/>
            <p:cNvSpPr/>
            <p:nvPr/>
          </p:nvSpPr>
          <p:spPr>
            <a:xfrm>
              <a:off x="63674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2" name="AutoShape 378"/>
            <p:cNvSpPr/>
            <p:nvPr/>
          </p:nvSpPr>
          <p:spPr>
            <a:xfrm>
              <a:off x="65024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3" name="AutoShape 379"/>
            <p:cNvSpPr/>
            <p:nvPr/>
          </p:nvSpPr>
          <p:spPr>
            <a:xfrm>
              <a:off x="66373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4" name="AutoShape 380"/>
            <p:cNvSpPr/>
            <p:nvPr/>
          </p:nvSpPr>
          <p:spPr>
            <a:xfrm>
              <a:off x="67738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5" name="AutoShape 381"/>
            <p:cNvSpPr/>
            <p:nvPr/>
          </p:nvSpPr>
          <p:spPr>
            <a:xfrm>
              <a:off x="69088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6" name="AutoShape 382"/>
            <p:cNvSpPr/>
            <p:nvPr/>
          </p:nvSpPr>
          <p:spPr>
            <a:xfrm>
              <a:off x="70437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7" name="AutoShape 383"/>
            <p:cNvSpPr/>
            <p:nvPr/>
          </p:nvSpPr>
          <p:spPr>
            <a:xfrm>
              <a:off x="71802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8" name="AutoShape 384"/>
            <p:cNvSpPr/>
            <p:nvPr/>
          </p:nvSpPr>
          <p:spPr>
            <a:xfrm>
              <a:off x="73152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29" name="AutoShape 385"/>
            <p:cNvSpPr/>
            <p:nvPr/>
          </p:nvSpPr>
          <p:spPr>
            <a:xfrm>
              <a:off x="74501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0" name="AutoShape 386"/>
            <p:cNvSpPr/>
            <p:nvPr/>
          </p:nvSpPr>
          <p:spPr>
            <a:xfrm>
              <a:off x="75866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1" name="AutoShape 387"/>
            <p:cNvSpPr/>
            <p:nvPr/>
          </p:nvSpPr>
          <p:spPr>
            <a:xfrm>
              <a:off x="77216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2" name="AutoShape 388"/>
            <p:cNvSpPr/>
            <p:nvPr/>
          </p:nvSpPr>
          <p:spPr>
            <a:xfrm>
              <a:off x="78565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3" name="AutoShape 389"/>
            <p:cNvSpPr/>
            <p:nvPr/>
          </p:nvSpPr>
          <p:spPr>
            <a:xfrm>
              <a:off x="79930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4" name="AutoShape 390"/>
            <p:cNvSpPr/>
            <p:nvPr/>
          </p:nvSpPr>
          <p:spPr>
            <a:xfrm>
              <a:off x="8128000"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5" name="AutoShape 391"/>
            <p:cNvSpPr/>
            <p:nvPr/>
          </p:nvSpPr>
          <p:spPr>
            <a:xfrm>
              <a:off x="8262937" y="2995612"/>
              <a:ext cx="136526"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36" name="Line 392"/>
            <p:cNvSpPr/>
            <p:nvPr/>
          </p:nvSpPr>
          <p:spPr>
            <a:xfrm flipH="1" flipV="1">
              <a:off x="6432511" y="315024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37" name="Line 393"/>
            <p:cNvSpPr/>
            <p:nvPr/>
          </p:nvSpPr>
          <p:spPr>
            <a:xfrm flipH="1" flipV="1">
              <a:off x="6569036" y="3151833"/>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38" name="Line 394"/>
            <p:cNvSpPr/>
            <p:nvPr/>
          </p:nvSpPr>
          <p:spPr>
            <a:xfrm flipH="1" flipV="1">
              <a:off x="6703974" y="3153420"/>
              <a:ext cx="1982"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39" name="Line 395"/>
            <p:cNvSpPr/>
            <p:nvPr/>
          </p:nvSpPr>
          <p:spPr>
            <a:xfrm flipH="1" flipV="1">
              <a:off x="6838911" y="3155008"/>
              <a:ext cx="1983"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0" name="Line 396"/>
            <p:cNvSpPr/>
            <p:nvPr/>
          </p:nvSpPr>
          <p:spPr>
            <a:xfrm flipH="1" flipV="1">
              <a:off x="6975436" y="3156595"/>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1" name="Line 397"/>
            <p:cNvSpPr/>
            <p:nvPr/>
          </p:nvSpPr>
          <p:spPr>
            <a:xfrm flipH="1" flipV="1">
              <a:off x="7110374" y="3158183"/>
              <a:ext cx="1982" cy="212716"/>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2" name="Line 398"/>
            <p:cNvSpPr/>
            <p:nvPr/>
          </p:nvSpPr>
          <p:spPr>
            <a:xfrm flipH="1" flipV="1">
              <a:off x="7245311" y="3159770"/>
              <a:ext cx="1983" cy="212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3" name="Line 399"/>
            <p:cNvSpPr/>
            <p:nvPr/>
          </p:nvSpPr>
          <p:spPr>
            <a:xfrm flipH="1" flipV="1">
              <a:off x="7381836" y="3156595"/>
              <a:ext cx="1983" cy="212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4" name="Line 400"/>
            <p:cNvSpPr/>
            <p:nvPr/>
          </p:nvSpPr>
          <p:spPr>
            <a:xfrm flipH="1" flipV="1">
              <a:off x="7516774" y="3156595"/>
              <a:ext cx="1982"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5" name="Line 401"/>
            <p:cNvSpPr/>
            <p:nvPr/>
          </p:nvSpPr>
          <p:spPr>
            <a:xfrm flipH="1" flipV="1">
              <a:off x="7651711" y="3158183"/>
              <a:ext cx="1983" cy="212716"/>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6" name="Line 402"/>
            <p:cNvSpPr/>
            <p:nvPr/>
          </p:nvSpPr>
          <p:spPr>
            <a:xfrm flipH="1" flipV="1">
              <a:off x="7788236" y="3159770"/>
              <a:ext cx="1983" cy="212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7" name="Line 403"/>
            <p:cNvSpPr/>
            <p:nvPr/>
          </p:nvSpPr>
          <p:spPr>
            <a:xfrm flipH="1" flipV="1">
              <a:off x="7922373" y="3160564"/>
              <a:ext cx="1997" cy="214304"/>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8" name="Line 404"/>
            <p:cNvSpPr/>
            <p:nvPr/>
          </p:nvSpPr>
          <p:spPr>
            <a:xfrm flipH="1" flipV="1">
              <a:off x="8057310" y="3162152"/>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49" name="Line 405"/>
            <p:cNvSpPr/>
            <p:nvPr/>
          </p:nvSpPr>
          <p:spPr>
            <a:xfrm flipH="1" flipV="1">
              <a:off x="8193835" y="3165327"/>
              <a:ext cx="1997" cy="214304"/>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50" name="Line 406"/>
            <p:cNvSpPr/>
            <p:nvPr/>
          </p:nvSpPr>
          <p:spPr>
            <a:xfrm flipH="1" flipV="1">
              <a:off x="8328773" y="3166914"/>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51" name="AutoShape 407"/>
            <p:cNvSpPr/>
            <p:nvPr/>
          </p:nvSpPr>
          <p:spPr>
            <a:xfrm>
              <a:off x="8399462" y="2995612"/>
              <a:ext cx="134938" cy="141288"/>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52" name="Line 408"/>
            <p:cNvSpPr/>
            <p:nvPr/>
          </p:nvSpPr>
          <p:spPr>
            <a:xfrm flipH="1" flipV="1">
              <a:off x="8463710" y="3166914"/>
              <a:ext cx="1997" cy="214304"/>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2656" name="Rectangle 2"/>
          <p:cNvSpPr txBox="1"/>
          <p:nvPr/>
        </p:nvSpPr>
        <p:spPr>
          <a:xfrm>
            <a:off x="152400" y="228600"/>
            <a:ext cx="8610600" cy="288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400" b="0">
                <a:solidFill>
                  <a:srgbClr val="FFFFFF"/>
                </a:solidFill>
                <a:effectLst>
                  <a:outerShdw blurRad="38100" dist="38100" dir="2700000" rotWithShape="0">
                    <a:srgbClr val="000000"/>
                  </a:outerShdw>
                </a:effectLst>
                <a:latin typeface="+mn-lt"/>
                <a:ea typeface="+mn-ea"/>
                <a:cs typeface="+mn-cs"/>
                <a:sym typeface="Arial"/>
              </a:defRPr>
            </a:lvl1pPr>
          </a:lstStyle>
          <a:p>
            <a:r>
              <a:t>After completion of 3rd PCR cycle:</a:t>
            </a:r>
          </a:p>
        </p:txBody>
      </p:sp>
      <p:grpSp>
        <p:nvGrpSpPr>
          <p:cNvPr id="3409" name="Group 3"/>
          <p:cNvGrpSpPr/>
          <p:nvPr/>
        </p:nvGrpSpPr>
        <p:grpSpPr>
          <a:xfrm>
            <a:off x="152400" y="761999"/>
            <a:ext cx="8610600" cy="4800602"/>
            <a:chOff x="0" y="0"/>
            <a:chExt cx="8610599" cy="4800600"/>
          </a:xfrm>
        </p:grpSpPr>
        <p:sp>
          <p:nvSpPr>
            <p:cNvPr id="2657" name="AutoShape 4"/>
            <p:cNvSpPr/>
            <p:nvPr/>
          </p:nvSpPr>
          <p:spPr>
            <a:xfrm flipH="1">
              <a:off x="4684166"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58" name="AutoShape 5"/>
            <p:cNvSpPr/>
            <p:nvPr/>
          </p:nvSpPr>
          <p:spPr>
            <a:xfrm flipH="1">
              <a:off x="4821935"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59" name="AutoShape 6"/>
            <p:cNvSpPr/>
            <p:nvPr/>
          </p:nvSpPr>
          <p:spPr>
            <a:xfrm flipH="1">
              <a:off x="4959705"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0" name="AutoShape 7"/>
            <p:cNvSpPr/>
            <p:nvPr/>
          </p:nvSpPr>
          <p:spPr>
            <a:xfrm flipH="1">
              <a:off x="5097475"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1" name="AutoShape 8"/>
            <p:cNvSpPr/>
            <p:nvPr/>
          </p:nvSpPr>
          <p:spPr>
            <a:xfrm flipH="1">
              <a:off x="5235244"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2" name="AutoShape 9"/>
            <p:cNvSpPr/>
            <p:nvPr/>
          </p:nvSpPr>
          <p:spPr>
            <a:xfrm flipH="1">
              <a:off x="5373014"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3" name="AutoShape 10"/>
            <p:cNvSpPr/>
            <p:nvPr/>
          </p:nvSpPr>
          <p:spPr>
            <a:xfrm flipH="1">
              <a:off x="5510783"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4" name="AutoShape 11"/>
            <p:cNvSpPr/>
            <p:nvPr/>
          </p:nvSpPr>
          <p:spPr>
            <a:xfrm flipH="1">
              <a:off x="5648553"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5" name="AutoShape 12"/>
            <p:cNvSpPr/>
            <p:nvPr/>
          </p:nvSpPr>
          <p:spPr>
            <a:xfrm flipH="1">
              <a:off x="5786323"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6" name="AutoShape 13"/>
            <p:cNvSpPr/>
            <p:nvPr/>
          </p:nvSpPr>
          <p:spPr>
            <a:xfrm flipH="1">
              <a:off x="5924092"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7" name="AutoShape 14"/>
            <p:cNvSpPr/>
            <p:nvPr/>
          </p:nvSpPr>
          <p:spPr>
            <a:xfrm flipH="1">
              <a:off x="6061862"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8" name="AutoShape 15"/>
            <p:cNvSpPr/>
            <p:nvPr/>
          </p:nvSpPr>
          <p:spPr>
            <a:xfrm flipH="1">
              <a:off x="6199631"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69" name="Line 16"/>
            <p:cNvSpPr/>
            <p:nvPr/>
          </p:nvSpPr>
          <p:spPr>
            <a:xfrm flipV="1">
              <a:off x="4752700"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0" name="Line 17"/>
            <p:cNvSpPr/>
            <p:nvPr/>
          </p:nvSpPr>
          <p:spPr>
            <a:xfrm flipV="1">
              <a:off x="4890469" y="443513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1" name="Line 18"/>
            <p:cNvSpPr/>
            <p:nvPr/>
          </p:nvSpPr>
          <p:spPr>
            <a:xfrm flipV="1">
              <a:off x="5028239" y="443807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2" name="Line 19"/>
            <p:cNvSpPr/>
            <p:nvPr/>
          </p:nvSpPr>
          <p:spPr>
            <a:xfrm flipV="1">
              <a:off x="5166008" y="4438076"/>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3" name="Line 20"/>
            <p:cNvSpPr/>
            <p:nvPr/>
          </p:nvSpPr>
          <p:spPr>
            <a:xfrm flipV="1">
              <a:off x="5303778" y="443072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4" name="Line 21"/>
            <p:cNvSpPr/>
            <p:nvPr/>
          </p:nvSpPr>
          <p:spPr>
            <a:xfrm flipV="1">
              <a:off x="5441548" y="442925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5" name="Line 22"/>
            <p:cNvSpPr/>
            <p:nvPr/>
          </p:nvSpPr>
          <p:spPr>
            <a:xfrm flipV="1">
              <a:off x="5579317" y="442778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6" name="Line 23"/>
            <p:cNvSpPr/>
            <p:nvPr/>
          </p:nvSpPr>
          <p:spPr>
            <a:xfrm flipV="1">
              <a:off x="5717087" y="442631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7" name="Line 24"/>
            <p:cNvSpPr/>
            <p:nvPr/>
          </p:nvSpPr>
          <p:spPr>
            <a:xfrm flipV="1">
              <a:off x="5854856"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8" name="Line 25"/>
            <p:cNvSpPr/>
            <p:nvPr/>
          </p:nvSpPr>
          <p:spPr>
            <a:xfrm flipV="1">
              <a:off x="5992626" y="442925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79" name="Line 26"/>
            <p:cNvSpPr/>
            <p:nvPr/>
          </p:nvSpPr>
          <p:spPr>
            <a:xfrm flipV="1">
              <a:off x="6130396" y="442778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80" name="Line 27"/>
            <p:cNvSpPr/>
            <p:nvPr/>
          </p:nvSpPr>
          <p:spPr>
            <a:xfrm flipV="1">
              <a:off x="6268165" y="442631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81" name="AutoShape 28"/>
            <p:cNvSpPr/>
            <p:nvPr/>
          </p:nvSpPr>
          <p:spPr>
            <a:xfrm>
              <a:off x="413308"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2" name="AutoShape 29"/>
            <p:cNvSpPr/>
            <p:nvPr/>
          </p:nvSpPr>
          <p:spPr>
            <a:xfrm>
              <a:off x="551078"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3" name="AutoShape 30"/>
            <p:cNvSpPr/>
            <p:nvPr/>
          </p:nvSpPr>
          <p:spPr>
            <a:xfrm>
              <a:off x="688848"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4" name="AutoShape 31"/>
            <p:cNvSpPr/>
            <p:nvPr/>
          </p:nvSpPr>
          <p:spPr>
            <a:xfrm>
              <a:off x="826617"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5" name="AutoShape 32"/>
            <p:cNvSpPr/>
            <p:nvPr/>
          </p:nvSpPr>
          <p:spPr>
            <a:xfrm>
              <a:off x="964387"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6" name="AutoShape 33"/>
            <p:cNvSpPr/>
            <p:nvPr/>
          </p:nvSpPr>
          <p:spPr>
            <a:xfrm>
              <a:off x="1102156"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7" name="AutoShape 34"/>
            <p:cNvSpPr/>
            <p:nvPr/>
          </p:nvSpPr>
          <p:spPr>
            <a:xfrm>
              <a:off x="1239926"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8" name="AutoShape 35"/>
            <p:cNvSpPr/>
            <p:nvPr/>
          </p:nvSpPr>
          <p:spPr>
            <a:xfrm>
              <a:off x="1377696"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89" name="AutoShape 36"/>
            <p:cNvSpPr/>
            <p:nvPr/>
          </p:nvSpPr>
          <p:spPr>
            <a:xfrm>
              <a:off x="1515465"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90" name="AutoShape 37"/>
            <p:cNvSpPr/>
            <p:nvPr/>
          </p:nvSpPr>
          <p:spPr>
            <a:xfrm>
              <a:off x="1653235"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91" name="AutoShape 38"/>
            <p:cNvSpPr/>
            <p:nvPr/>
          </p:nvSpPr>
          <p:spPr>
            <a:xfrm>
              <a:off x="1791004"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92" name="AutoShape 39"/>
            <p:cNvSpPr/>
            <p:nvPr/>
          </p:nvSpPr>
          <p:spPr>
            <a:xfrm>
              <a:off x="1928774"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693" name="Line 40"/>
            <p:cNvSpPr/>
            <p:nvPr/>
          </p:nvSpPr>
          <p:spPr>
            <a:xfrm flipH="1" flipV="1">
              <a:off x="480572" y="16091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4" name="Line 41"/>
            <p:cNvSpPr/>
            <p:nvPr/>
          </p:nvSpPr>
          <p:spPr>
            <a:xfrm flipH="1" flipV="1">
              <a:off x="618342" y="16238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5" name="Line 42"/>
            <p:cNvSpPr/>
            <p:nvPr/>
          </p:nvSpPr>
          <p:spPr>
            <a:xfrm flipH="1" flipV="1">
              <a:off x="756111" y="16385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6" name="Line 43"/>
            <p:cNvSpPr/>
            <p:nvPr/>
          </p:nvSpPr>
          <p:spPr>
            <a:xfrm flipH="1" flipV="1">
              <a:off x="893881" y="160910"/>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7" name="Line 44"/>
            <p:cNvSpPr/>
            <p:nvPr/>
          </p:nvSpPr>
          <p:spPr>
            <a:xfrm flipH="1" flipV="1">
              <a:off x="1031651" y="168262"/>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8" name="Line 45"/>
            <p:cNvSpPr/>
            <p:nvPr/>
          </p:nvSpPr>
          <p:spPr>
            <a:xfrm flipH="1" flipV="1">
              <a:off x="1169420" y="169732"/>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699" name="Line 46"/>
            <p:cNvSpPr/>
            <p:nvPr/>
          </p:nvSpPr>
          <p:spPr>
            <a:xfrm flipH="1" flipV="1">
              <a:off x="1307190" y="16385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0" name="Line 47"/>
            <p:cNvSpPr/>
            <p:nvPr/>
          </p:nvSpPr>
          <p:spPr>
            <a:xfrm flipH="1" flipV="1">
              <a:off x="1444959" y="16532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1" name="Line 48"/>
            <p:cNvSpPr/>
            <p:nvPr/>
          </p:nvSpPr>
          <p:spPr>
            <a:xfrm flipH="1" flipV="1">
              <a:off x="1582729" y="166792"/>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2" name="Line 49"/>
            <p:cNvSpPr/>
            <p:nvPr/>
          </p:nvSpPr>
          <p:spPr>
            <a:xfrm flipH="1" flipV="1">
              <a:off x="1720499" y="168262"/>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3" name="Line 50"/>
            <p:cNvSpPr/>
            <p:nvPr/>
          </p:nvSpPr>
          <p:spPr>
            <a:xfrm flipH="1" flipV="1">
              <a:off x="1858268" y="16385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4" name="Line 51"/>
            <p:cNvSpPr/>
            <p:nvPr/>
          </p:nvSpPr>
          <p:spPr>
            <a:xfrm flipH="1" flipV="1">
              <a:off x="1996038" y="16091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05" name="AutoShape 52"/>
            <p:cNvSpPr/>
            <p:nvPr/>
          </p:nvSpPr>
          <p:spPr>
            <a:xfrm flipH="1">
              <a:off x="6337401"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06" name="AutoShape 53"/>
            <p:cNvSpPr/>
            <p:nvPr/>
          </p:nvSpPr>
          <p:spPr>
            <a:xfrm flipH="1">
              <a:off x="6475171"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07" name="AutoShape 54"/>
            <p:cNvSpPr/>
            <p:nvPr/>
          </p:nvSpPr>
          <p:spPr>
            <a:xfrm flipH="1">
              <a:off x="6612940"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08" name="AutoShape 55"/>
            <p:cNvSpPr/>
            <p:nvPr/>
          </p:nvSpPr>
          <p:spPr>
            <a:xfrm flipH="1">
              <a:off x="6750710"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09" name="AutoShape 56"/>
            <p:cNvSpPr/>
            <p:nvPr/>
          </p:nvSpPr>
          <p:spPr>
            <a:xfrm flipH="1">
              <a:off x="6888479"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0" name="AutoShape 57"/>
            <p:cNvSpPr/>
            <p:nvPr/>
          </p:nvSpPr>
          <p:spPr>
            <a:xfrm flipH="1">
              <a:off x="7026249"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1" name="AutoShape 58"/>
            <p:cNvSpPr/>
            <p:nvPr/>
          </p:nvSpPr>
          <p:spPr>
            <a:xfrm flipH="1">
              <a:off x="7164019"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2" name="AutoShape 59"/>
            <p:cNvSpPr/>
            <p:nvPr/>
          </p:nvSpPr>
          <p:spPr>
            <a:xfrm flipH="1">
              <a:off x="7301788"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3" name="AutoShape 60"/>
            <p:cNvSpPr/>
            <p:nvPr/>
          </p:nvSpPr>
          <p:spPr>
            <a:xfrm flipH="1">
              <a:off x="7439558"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4" name="AutoShape 61"/>
            <p:cNvSpPr/>
            <p:nvPr/>
          </p:nvSpPr>
          <p:spPr>
            <a:xfrm flipH="1">
              <a:off x="7577327"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5" name="AutoShape 62"/>
            <p:cNvSpPr/>
            <p:nvPr/>
          </p:nvSpPr>
          <p:spPr>
            <a:xfrm flipH="1">
              <a:off x="7715097"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6" name="AutoShape 63"/>
            <p:cNvSpPr/>
            <p:nvPr/>
          </p:nvSpPr>
          <p:spPr>
            <a:xfrm flipH="1">
              <a:off x="7852867"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7" name="AutoShape 64"/>
            <p:cNvSpPr/>
            <p:nvPr/>
          </p:nvSpPr>
          <p:spPr>
            <a:xfrm flipH="1">
              <a:off x="7990636"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8" name="AutoShape 65"/>
            <p:cNvSpPr/>
            <p:nvPr/>
          </p:nvSpPr>
          <p:spPr>
            <a:xfrm flipH="1">
              <a:off x="8128406"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19" name="AutoShape 66"/>
            <p:cNvSpPr/>
            <p:nvPr/>
          </p:nvSpPr>
          <p:spPr>
            <a:xfrm flipH="1">
              <a:off x="8266175"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20" name="Line 67"/>
            <p:cNvSpPr/>
            <p:nvPr/>
          </p:nvSpPr>
          <p:spPr>
            <a:xfrm flipV="1">
              <a:off x="6405935"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1" name="Line 68"/>
            <p:cNvSpPr/>
            <p:nvPr/>
          </p:nvSpPr>
          <p:spPr>
            <a:xfrm flipV="1">
              <a:off x="6543704" y="443513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2" name="Line 69"/>
            <p:cNvSpPr/>
            <p:nvPr/>
          </p:nvSpPr>
          <p:spPr>
            <a:xfrm flipV="1">
              <a:off x="6681474" y="4433665"/>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3" name="Line 70"/>
            <p:cNvSpPr/>
            <p:nvPr/>
          </p:nvSpPr>
          <p:spPr>
            <a:xfrm flipV="1">
              <a:off x="6819244" y="4432195"/>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4" name="Line 71"/>
            <p:cNvSpPr/>
            <p:nvPr/>
          </p:nvSpPr>
          <p:spPr>
            <a:xfrm flipV="1">
              <a:off x="6957013"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5" name="Line 72"/>
            <p:cNvSpPr/>
            <p:nvPr/>
          </p:nvSpPr>
          <p:spPr>
            <a:xfrm flipV="1">
              <a:off x="7094783" y="442925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6" name="Line 73"/>
            <p:cNvSpPr/>
            <p:nvPr/>
          </p:nvSpPr>
          <p:spPr>
            <a:xfrm flipV="1">
              <a:off x="7232552" y="442778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7" name="Line 74"/>
            <p:cNvSpPr/>
            <p:nvPr/>
          </p:nvSpPr>
          <p:spPr>
            <a:xfrm flipV="1">
              <a:off x="7370322" y="443807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8" name="Line 75"/>
            <p:cNvSpPr/>
            <p:nvPr/>
          </p:nvSpPr>
          <p:spPr>
            <a:xfrm flipV="1">
              <a:off x="7508092" y="4430724"/>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29" name="Line 76"/>
            <p:cNvSpPr/>
            <p:nvPr/>
          </p:nvSpPr>
          <p:spPr>
            <a:xfrm flipV="1">
              <a:off x="7645861" y="442925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0" name="Line 77"/>
            <p:cNvSpPr/>
            <p:nvPr/>
          </p:nvSpPr>
          <p:spPr>
            <a:xfrm flipV="1">
              <a:off x="7783631" y="4427784"/>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1" name="Line 78"/>
            <p:cNvSpPr/>
            <p:nvPr/>
          </p:nvSpPr>
          <p:spPr>
            <a:xfrm flipV="1">
              <a:off x="7921400" y="4426313"/>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2" name="Line 79"/>
            <p:cNvSpPr/>
            <p:nvPr/>
          </p:nvSpPr>
          <p:spPr>
            <a:xfrm flipV="1">
              <a:off x="8059170" y="442484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3" name="Line 80"/>
            <p:cNvSpPr/>
            <p:nvPr/>
          </p:nvSpPr>
          <p:spPr>
            <a:xfrm flipV="1">
              <a:off x="8196940" y="4421902"/>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4" name="Line 81"/>
            <p:cNvSpPr/>
            <p:nvPr/>
          </p:nvSpPr>
          <p:spPr>
            <a:xfrm flipV="1">
              <a:off x="8334709" y="442043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35" name="AutoShape 82"/>
            <p:cNvSpPr/>
            <p:nvPr/>
          </p:nvSpPr>
          <p:spPr>
            <a:xfrm>
              <a:off x="2066544"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36" name="AutoShape 83"/>
            <p:cNvSpPr/>
            <p:nvPr/>
          </p:nvSpPr>
          <p:spPr>
            <a:xfrm>
              <a:off x="2204313"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37" name="AutoShape 84"/>
            <p:cNvSpPr/>
            <p:nvPr/>
          </p:nvSpPr>
          <p:spPr>
            <a:xfrm>
              <a:off x="2342083"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38" name="AutoShape 85"/>
            <p:cNvSpPr/>
            <p:nvPr/>
          </p:nvSpPr>
          <p:spPr>
            <a:xfrm>
              <a:off x="2479852"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39" name="AutoShape 86"/>
            <p:cNvSpPr/>
            <p:nvPr/>
          </p:nvSpPr>
          <p:spPr>
            <a:xfrm>
              <a:off x="2617622"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0" name="AutoShape 87"/>
            <p:cNvSpPr/>
            <p:nvPr/>
          </p:nvSpPr>
          <p:spPr>
            <a:xfrm>
              <a:off x="2755392"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1" name="AutoShape 88"/>
            <p:cNvSpPr/>
            <p:nvPr/>
          </p:nvSpPr>
          <p:spPr>
            <a:xfrm>
              <a:off x="2893161"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2" name="AutoShape 89"/>
            <p:cNvSpPr/>
            <p:nvPr/>
          </p:nvSpPr>
          <p:spPr>
            <a:xfrm>
              <a:off x="3030931"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3" name="AutoShape 90"/>
            <p:cNvSpPr/>
            <p:nvPr/>
          </p:nvSpPr>
          <p:spPr>
            <a:xfrm>
              <a:off x="3168700"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4" name="AutoShape 91"/>
            <p:cNvSpPr/>
            <p:nvPr/>
          </p:nvSpPr>
          <p:spPr>
            <a:xfrm>
              <a:off x="3306470"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5" name="AutoShape 92"/>
            <p:cNvSpPr/>
            <p:nvPr/>
          </p:nvSpPr>
          <p:spPr>
            <a:xfrm>
              <a:off x="3444240"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6" name="AutoShape 93"/>
            <p:cNvSpPr/>
            <p:nvPr/>
          </p:nvSpPr>
          <p:spPr>
            <a:xfrm>
              <a:off x="3582009"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7" name="AutoShape 94"/>
            <p:cNvSpPr/>
            <p:nvPr/>
          </p:nvSpPr>
          <p:spPr>
            <a:xfrm>
              <a:off x="3719779"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8" name="AutoShape 95"/>
            <p:cNvSpPr/>
            <p:nvPr/>
          </p:nvSpPr>
          <p:spPr>
            <a:xfrm>
              <a:off x="3857548"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49" name="AutoShape 96"/>
            <p:cNvSpPr/>
            <p:nvPr/>
          </p:nvSpPr>
          <p:spPr>
            <a:xfrm>
              <a:off x="3995318"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50" name="Line 97"/>
            <p:cNvSpPr/>
            <p:nvPr/>
          </p:nvSpPr>
          <p:spPr>
            <a:xfrm flipH="1" flipV="1">
              <a:off x="2133807" y="15502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1" name="Line 98"/>
            <p:cNvSpPr/>
            <p:nvPr/>
          </p:nvSpPr>
          <p:spPr>
            <a:xfrm flipH="1" flipV="1">
              <a:off x="2271577" y="15649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2" name="Line 99"/>
            <p:cNvSpPr/>
            <p:nvPr/>
          </p:nvSpPr>
          <p:spPr>
            <a:xfrm flipH="1" flipV="1">
              <a:off x="2409347" y="157970"/>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3" name="Line 100"/>
            <p:cNvSpPr/>
            <p:nvPr/>
          </p:nvSpPr>
          <p:spPr>
            <a:xfrm flipH="1" flipV="1">
              <a:off x="2547116" y="15944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4" name="Line 101"/>
            <p:cNvSpPr/>
            <p:nvPr/>
          </p:nvSpPr>
          <p:spPr>
            <a:xfrm flipH="1" flipV="1">
              <a:off x="2684886" y="16091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5" name="Line 102"/>
            <p:cNvSpPr/>
            <p:nvPr/>
          </p:nvSpPr>
          <p:spPr>
            <a:xfrm flipH="1" flipV="1">
              <a:off x="2822655" y="16238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6" name="Line 103"/>
            <p:cNvSpPr/>
            <p:nvPr/>
          </p:nvSpPr>
          <p:spPr>
            <a:xfrm flipH="1" flipV="1">
              <a:off x="2960425" y="16385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7" name="Line 104"/>
            <p:cNvSpPr/>
            <p:nvPr/>
          </p:nvSpPr>
          <p:spPr>
            <a:xfrm flipH="1" flipV="1">
              <a:off x="3098195" y="16091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8" name="Line 105"/>
            <p:cNvSpPr/>
            <p:nvPr/>
          </p:nvSpPr>
          <p:spPr>
            <a:xfrm flipH="1" flipV="1">
              <a:off x="3235964" y="160910"/>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59" name="Line 106"/>
            <p:cNvSpPr/>
            <p:nvPr/>
          </p:nvSpPr>
          <p:spPr>
            <a:xfrm flipH="1" flipV="1">
              <a:off x="3373734" y="162381"/>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0" name="Line 107"/>
            <p:cNvSpPr/>
            <p:nvPr/>
          </p:nvSpPr>
          <p:spPr>
            <a:xfrm flipH="1" flipV="1">
              <a:off x="3511503" y="16385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1" name="Line 108"/>
            <p:cNvSpPr/>
            <p:nvPr/>
          </p:nvSpPr>
          <p:spPr>
            <a:xfrm flipH="1" flipV="1">
              <a:off x="3649273" y="16532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2" name="Line 109"/>
            <p:cNvSpPr/>
            <p:nvPr/>
          </p:nvSpPr>
          <p:spPr>
            <a:xfrm flipH="1" flipV="1">
              <a:off x="3787043" y="166792"/>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3" name="Line 110"/>
            <p:cNvSpPr/>
            <p:nvPr/>
          </p:nvSpPr>
          <p:spPr>
            <a:xfrm flipH="1" flipV="1">
              <a:off x="3924812" y="16973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4" name="Line 111"/>
            <p:cNvSpPr/>
            <p:nvPr/>
          </p:nvSpPr>
          <p:spPr>
            <a:xfrm flipH="1" flipV="1">
              <a:off x="4062582" y="171203"/>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5" name="AutoShape 112"/>
            <p:cNvSpPr/>
            <p:nvPr/>
          </p:nvSpPr>
          <p:spPr>
            <a:xfrm flipH="1">
              <a:off x="4270857"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66" name="AutoShape 113"/>
            <p:cNvSpPr/>
            <p:nvPr/>
          </p:nvSpPr>
          <p:spPr>
            <a:xfrm flipH="1">
              <a:off x="4408627"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67" name="AutoShape 114"/>
            <p:cNvSpPr/>
            <p:nvPr/>
          </p:nvSpPr>
          <p:spPr>
            <a:xfrm flipH="1">
              <a:off x="4546396"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68" name="Line 115"/>
            <p:cNvSpPr/>
            <p:nvPr/>
          </p:nvSpPr>
          <p:spPr>
            <a:xfrm flipV="1">
              <a:off x="4339391"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69" name="Line 116"/>
            <p:cNvSpPr/>
            <p:nvPr/>
          </p:nvSpPr>
          <p:spPr>
            <a:xfrm flipV="1">
              <a:off x="4477160" y="443513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0" name="Line 117"/>
            <p:cNvSpPr/>
            <p:nvPr/>
          </p:nvSpPr>
          <p:spPr>
            <a:xfrm flipV="1">
              <a:off x="4614930" y="443807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1" name="AutoShape 118"/>
            <p:cNvSpPr/>
            <p:nvPr/>
          </p:nvSpPr>
          <p:spPr>
            <a:xfrm>
              <a:off x="0"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72" name="AutoShape 119"/>
            <p:cNvSpPr/>
            <p:nvPr/>
          </p:nvSpPr>
          <p:spPr>
            <a:xfrm>
              <a:off x="137769"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73" name="AutoShape 120"/>
            <p:cNvSpPr/>
            <p:nvPr/>
          </p:nvSpPr>
          <p:spPr>
            <a:xfrm>
              <a:off x="275539"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74" name="Line 121"/>
            <p:cNvSpPr/>
            <p:nvPr/>
          </p:nvSpPr>
          <p:spPr>
            <a:xfrm flipH="1" flipV="1">
              <a:off x="67263" y="14326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5" name="Line 122"/>
            <p:cNvSpPr/>
            <p:nvPr/>
          </p:nvSpPr>
          <p:spPr>
            <a:xfrm flipH="1" flipV="1">
              <a:off x="205033" y="16238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6" name="Line 123"/>
            <p:cNvSpPr/>
            <p:nvPr/>
          </p:nvSpPr>
          <p:spPr>
            <a:xfrm flipH="1" flipV="1">
              <a:off x="342803" y="16385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7" name="AutoShape 124"/>
            <p:cNvSpPr/>
            <p:nvPr/>
          </p:nvSpPr>
          <p:spPr>
            <a:xfrm flipH="1">
              <a:off x="8403945"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78" name="Line 125"/>
            <p:cNvSpPr/>
            <p:nvPr/>
          </p:nvSpPr>
          <p:spPr>
            <a:xfrm flipV="1">
              <a:off x="8472479" y="442043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79" name="AutoShape 126"/>
            <p:cNvSpPr/>
            <p:nvPr/>
          </p:nvSpPr>
          <p:spPr>
            <a:xfrm>
              <a:off x="4133088" y="147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80" name="Line 127"/>
            <p:cNvSpPr/>
            <p:nvPr/>
          </p:nvSpPr>
          <p:spPr>
            <a:xfrm flipH="1" flipV="1">
              <a:off x="4200351" y="171203"/>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1" name="AutoShape 128"/>
            <p:cNvSpPr/>
            <p:nvPr/>
          </p:nvSpPr>
          <p:spPr>
            <a:xfrm>
              <a:off x="5028590" y="-1"/>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82" name="Line 129"/>
            <p:cNvSpPr/>
            <p:nvPr/>
          </p:nvSpPr>
          <p:spPr>
            <a:xfrm flipH="1" flipV="1">
              <a:off x="5509162" y="150618"/>
              <a:ext cx="1974"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3" name="Line 130"/>
            <p:cNvSpPr/>
            <p:nvPr/>
          </p:nvSpPr>
          <p:spPr>
            <a:xfrm flipH="1" flipV="1">
              <a:off x="5095854" y="15649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4" name="Line 131"/>
            <p:cNvSpPr/>
            <p:nvPr/>
          </p:nvSpPr>
          <p:spPr>
            <a:xfrm flipH="1" flipV="1">
              <a:off x="5233623" y="15061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5" name="Line 132"/>
            <p:cNvSpPr/>
            <p:nvPr/>
          </p:nvSpPr>
          <p:spPr>
            <a:xfrm flipH="1" flipV="1">
              <a:off x="5371393" y="146207"/>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6" name="AutoShape 133"/>
            <p:cNvSpPr/>
            <p:nvPr/>
          </p:nvSpPr>
          <p:spPr>
            <a:xfrm rot="10800000">
              <a:off x="3167265" y="4657979"/>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87" name="Line 134"/>
            <p:cNvSpPr/>
            <p:nvPr/>
          </p:nvSpPr>
          <p:spPr>
            <a:xfrm>
              <a:off x="3304684" y="4436593"/>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8" name="Line 135"/>
            <p:cNvSpPr/>
            <p:nvPr/>
          </p:nvSpPr>
          <p:spPr>
            <a:xfrm>
              <a:off x="3719428" y="4430712"/>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89" name="Line 136"/>
            <p:cNvSpPr/>
            <p:nvPr/>
          </p:nvSpPr>
          <p:spPr>
            <a:xfrm>
              <a:off x="3581658" y="4429242"/>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90" name="Line 137"/>
            <p:cNvSpPr/>
            <p:nvPr/>
          </p:nvSpPr>
          <p:spPr>
            <a:xfrm>
              <a:off x="3442453" y="4433653"/>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91" name="AutoShape 138"/>
            <p:cNvSpPr/>
            <p:nvPr/>
          </p:nvSpPr>
          <p:spPr>
            <a:xfrm flipH="1">
              <a:off x="2824276"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92" name="AutoShape 139"/>
            <p:cNvSpPr/>
            <p:nvPr/>
          </p:nvSpPr>
          <p:spPr>
            <a:xfrm flipH="1">
              <a:off x="2962046"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93" name="AutoShape 140"/>
            <p:cNvSpPr/>
            <p:nvPr/>
          </p:nvSpPr>
          <p:spPr>
            <a:xfrm flipH="1">
              <a:off x="3099816"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94" name="Line 141"/>
            <p:cNvSpPr/>
            <p:nvPr/>
          </p:nvSpPr>
          <p:spPr>
            <a:xfrm flipV="1">
              <a:off x="2892810" y="4432195"/>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95" name="Line 142"/>
            <p:cNvSpPr/>
            <p:nvPr/>
          </p:nvSpPr>
          <p:spPr>
            <a:xfrm flipV="1">
              <a:off x="3030580"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96" name="Line 143"/>
            <p:cNvSpPr/>
            <p:nvPr/>
          </p:nvSpPr>
          <p:spPr>
            <a:xfrm flipV="1">
              <a:off x="3168349" y="442925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797" name="AutoShape 144"/>
            <p:cNvSpPr/>
            <p:nvPr/>
          </p:nvSpPr>
          <p:spPr>
            <a:xfrm>
              <a:off x="5579668" y="441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98" name="AutoShape 145"/>
            <p:cNvSpPr/>
            <p:nvPr/>
          </p:nvSpPr>
          <p:spPr>
            <a:xfrm>
              <a:off x="5717438" y="441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799" name="AutoShape 146"/>
            <p:cNvSpPr/>
            <p:nvPr/>
          </p:nvSpPr>
          <p:spPr>
            <a:xfrm>
              <a:off x="5855207" y="441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00" name="Line 147"/>
            <p:cNvSpPr/>
            <p:nvPr/>
          </p:nvSpPr>
          <p:spPr>
            <a:xfrm flipH="1" flipV="1">
              <a:off x="5646932" y="166792"/>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01" name="Line 148"/>
            <p:cNvSpPr/>
            <p:nvPr/>
          </p:nvSpPr>
          <p:spPr>
            <a:xfrm flipH="1" flipV="1">
              <a:off x="5784702" y="168262"/>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02" name="Line 149"/>
            <p:cNvSpPr/>
            <p:nvPr/>
          </p:nvSpPr>
          <p:spPr>
            <a:xfrm flipH="1" flipV="1">
              <a:off x="5922471" y="16973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03" name="AutoShape 150"/>
            <p:cNvSpPr/>
            <p:nvPr/>
          </p:nvSpPr>
          <p:spPr>
            <a:xfrm>
              <a:off x="6130747"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04" name="AutoShape 151"/>
            <p:cNvSpPr/>
            <p:nvPr/>
          </p:nvSpPr>
          <p:spPr>
            <a:xfrm>
              <a:off x="6268516"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05" name="Line 152"/>
            <p:cNvSpPr/>
            <p:nvPr/>
          </p:nvSpPr>
          <p:spPr>
            <a:xfrm flipH="1" flipV="1">
              <a:off x="6198010" y="165321"/>
              <a:ext cx="1974"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06" name="Line 153"/>
            <p:cNvSpPr/>
            <p:nvPr/>
          </p:nvSpPr>
          <p:spPr>
            <a:xfrm flipH="1" flipV="1">
              <a:off x="6335780" y="16238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07" name="AutoShape 154"/>
            <p:cNvSpPr/>
            <p:nvPr/>
          </p:nvSpPr>
          <p:spPr>
            <a:xfrm>
              <a:off x="6406286"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08" name="AutoShape 155"/>
            <p:cNvSpPr/>
            <p:nvPr/>
          </p:nvSpPr>
          <p:spPr>
            <a:xfrm>
              <a:off x="6544055"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09" name="AutoShape 156"/>
            <p:cNvSpPr/>
            <p:nvPr/>
          </p:nvSpPr>
          <p:spPr>
            <a:xfrm>
              <a:off x="6681825"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0" name="AutoShape 157"/>
            <p:cNvSpPr/>
            <p:nvPr/>
          </p:nvSpPr>
          <p:spPr>
            <a:xfrm>
              <a:off x="6819595"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1" name="AutoShape 158"/>
            <p:cNvSpPr/>
            <p:nvPr/>
          </p:nvSpPr>
          <p:spPr>
            <a:xfrm>
              <a:off x="6957364"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2" name="AutoShape 159"/>
            <p:cNvSpPr/>
            <p:nvPr/>
          </p:nvSpPr>
          <p:spPr>
            <a:xfrm>
              <a:off x="7095134"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3" name="AutoShape 160"/>
            <p:cNvSpPr/>
            <p:nvPr/>
          </p:nvSpPr>
          <p:spPr>
            <a:xfrm>
              <a:off x="7232903"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4" name="AutoShape 161"/>
            <p:cNvSpPr/>
            <p:nvPr/>
          </p:nvSpPr>
          <p:spPr>
            <a:xfrm>
              <a:off x="7370673"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5" name="AutoShape 162"/>
            <p:cNvSpPr/>
            <p:nvPr/>
          </p:nvSpPr>
          <p:spPr>
            <a:xfrm>
              <a:off x="7508443"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6" name="AutoShape 163"/>
            <p:cNvSpPr/>
            <p:nvPr/>
          </p:nvSpPr>
          <p:spPr>
            <a:xfrm>
              <a:off x="7646212"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7" name="AutoShape 164"/>
            <p:cNvSpPr/>
            <p:nvPr/>
          </p:nvSpPr>
          <p:spPr>
            <a:xfrm>
              <a:off x="7783982"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8" name="AutoShape 165"/>
            <p:cNvSpPr/>
            <p:nvPr/>
          </p:nvSpPr>
          <p:spPr>
            <a:xfrm>
              <a:off x="7921751"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19" name="AutoShape 166"/>
            <p:cNvSpPr/>
            <p:nvPr/>
          </p:nvSpPr>
          <p:spPr>
            <a:xfrm>
              <a:off x="8059521"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20" name="AutoShape 167"/>
            <p:cNvSpPr/>
            <p:nvPr/>
          </p:nvSpPr>
          <p:spPr>
            <a:xfrm>
              <a:off x="8197291"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21" name="AutoShape 168"/>
            <p:cNvSpPr/>
            <p:nvPr/>
          </p:nvSpPr>
          <p:spPr>
            <a:xfrm>
              <a:off x="8335060" y="294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22" name="Line 169"/>
            <p:cNvSpPr/>
            <p:nvPr/>
          </p:nvSpPr>
          <p:spPr>
            <a:xfrm flipH="1" flipV="1">
              <a:off x="6473550" y="15649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3" name="Line 170"/>
            <p:cNvSpPr/>
            <p:nvPr/>
          </p:nvSpPr>
          <p:spPr>
            <a:xfrm flipH="1" flipV="1">
              <a:off x="6611319" y="157970"/>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4" name="Line 171"/>
            <p:cNvSpPr/>
            <p:nvPr/>
          </p:nvSpPr>
          <p:spPr>
            <a:xfrm flipH="1" flipV="1">
              <a:off x="6749089" y="15944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5" name="Line 172"/>
            <p:cNvSpPr/>
            <p:nvPr/>
          </p:nvSpPr>
          <p:spPr>
            <a:xfrm flipH="1" flipV="1">
              <a:off x="6886858" y="160910"/>
              <a:ext cx="1974"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6" name="Line 173"/>
            <p:cNvSpPr/>
            <p:nvPr/>
          </p:nvSpPr>
          <p:spPr>
            <a:xfrm flipH="1" flipV="1">
              <a:off x="7024628" y="162381"/>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7" name="Line 174"/>
            <p:cNvSpPr/>
            <p:nvPr/>
          </p:nvSpPr>
          <p:spPr>
            <a:xfrm flipH="1" flipV="1">
              <a:off x="7162398" y="16385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8" name="Line 175"/>
            <p:cNvSpPr/>
            <p:nvPr/>
          </p:nvSpPr>
          <p:spPr>
            <a:xfrm flipH="1" flipV="1">
              <a:off x="7300167" y="16532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29" name="Line 176"/>
            <p:cNvSpPr/>
            <p:nvPr/>
          </p:nvSpPr>
          <p:spPr>
            <a:xfrm flipH="1" flipV="1">
              <a:off x="7437937" y="16238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0" name="Line 177"/>
            <p:cNvSpPr/>
            <p:nvPr/>
          </p:nvSpPr>
          <p:spPr>
            <a:xfrm flipH="1" flipV="1">
              <a:off x="7575706" y="162381"/>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1" name="Line 178"/>
            <p:cNvSpPr/>
            <p:nvPr/>
          </p:nvSpPr>
          <p:spPr>
            <a:xfrm flipH="1" flipV="1">
              <a:off x="7713476" y="16385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2" name="Line 179"/>
            <p:cNvSpPr/>
            <p:nvPr/>
          </p:nvSpPr>
          <p:spPr>
            <a:xfrm flipH="1" flipV="1">
              <a:off x="7851246" y="16532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3" name="Line 180"/>
            <p:cNvSpPr/>
            <p:nvPr/>
          </p:nvSpPr>
          <p:spPr>
            <a:xfrm flipH="1" flipV="1">
              <a:off x="7989015" y="166792"/>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4" name="Line 181"/>
            <p:cNvSpPr/>
            <p:nvPr/>
          </p:nvSpPr>
          <p:spPr>
            <a:xfrm flipH="1" flipV="1">
              <a:off x="8126785" y="168262"/>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5" name="Line 182"/>
            <p:cNvSpPr/>
            <p:nvPr/>
          </p:nvSpPr>
          <p:spPr>
            <a:xfrm flipH="1" flipV="1">
              <a:off x="8264554" y="171203"/>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6" name="Line 183"/>
            <p:cNvSpPr/>
            <p:nvPr/>
          </p:nvSpPr>
          <p:spPr>
            <a:xfrm flipH="1" flipV="1">
              <a:off x="8402324" y="17267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7" name="AutoShape 184"/>
            <p:cNvSpPr/>
            <p:nvPr/>
          </p:nvSpPr>
          <p:spPr>
            <a:xfrm>
              <a:off x="8472830" y="294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38" name="Line 185"/>
            <p:cNvSpPr/>
            <p:nvPr/>
          </p:nvSpPr>
          <p:spPr>
            <a:xfrm flipH="1" flipV="1">
              <a:off x="8540094" y="17267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39" name="AutoShape 186"/>
            <p:cNvSpPr/>
            <p:nvPr/>
          </p:nvSpPr>
          <p:spPr>
            <a:xfrm>
              <a:off x="5992977" y="147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0" name="Line 187"/>
            <p:cNvSpPr/>
            <p:nvPr/>
          </p:nvSpPr>
          <p:spPr>
            <a:xfrm flipH="1" flipV="1">
              <a:off x="6060241" y="16532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41" name="AutoShape 188"/>
            <p:cNvSpPr/>
            <p:nvPr/>
          </p:nvSpPr>
          <p:spPr>
            <a:xfrm flipH="1">
              <a:off x="482193"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2" name="AutoShape 189"/>
            <p:cNvSpPr/>
            <p:nvPr/>
          </p:nvSpPr>
          <p:spPr>
            <a:xfrm flipH="1">
              <a:off x="619963"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3" name="AutoShape 190"/>
            <p:cNvSpPr/>
            <p:nvPr/>
          </p:nvSpPr>
          <p:spPr>
            <a:xfrm flipH="1">
              <a:off x="757732"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4" name="AutoShape 191"/>
            <p:cNvSpPr/>
            <p:nvPr/>
          </p:nvSpPr>
          <p:spPr>
            <a:xfrm flipH="1">
              <a:off x="895502"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5" name="AutoShape 192"/>
            <p:cNvSpPr/>
            <p:nvPr/>
          </p:nvSpPr>
          <p:spPr>
            <a:xfrm flipH="1">
              <a:off x="1033272"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6" name="AutoShape 193"/>
            <p:cNvSpPr/>
            <p:nvPr/>
          </p:nvSpPr>
          <p:spPr>
            <a:xfrm flipH="1">
              <a:off x="1171041"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7" name="AutoShape 194"/>
            <p:cNvSpPr/>
            <p:nvPr/>
          </p:nvSpPr>
          <p:spPr>
            <a:xfrm flipH="1">
              <a:off x="1308811"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8" name="AutoShape 195"/>
            <p:cNvSpPr/>
            <p:nvPr/>
          </p:nvSpPr>
          <p:spPr>
            <a:xfrm flipH="1">
              <a:off x="1446580"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49" name="AutoShape 196"/>
            <p:cNvSpPr/>
            <p:nvPr/>
          </p:nvSpPr>
          <p:spPr>
            <a:xfrm flipH="1">
              <a:off x="1584350"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50" name="AutoShape 197"/>
            <p:cNvSpPr/>
            <p:nvPr/>
          </p:nvSpPr>
          <p:spPr>
            <a:xfrm flipH="1">
              <a:off x="1722120"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51" name="AutoShape 198"/>
            <p:cNvSpPr/>
            <p:nvPr/>
          </p:nvSpPr>
          <p:spPr>
            <a:xfrm flipH="1">
              <a:off x="1859889"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52" name="AutoShape 199"/>
            <p:cNvSpPr/>
            <p:nvPr/>
          </p:nvSpPr>
          <p:spPr>
            <a:xfrm flipH="1">
              <a:off x="1997659"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53" name="Line 200"/>
            <p:cNvSpPr/>
            <p:nvPr/>
          </p:nvSpPr>
          <p:spPr>
            <a:xfrm flipV="1">
              <a:off x="550727"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4" name="Line 201"/>
            <p:cNvSpPr/>
            <p:nvPr/>
          </p:nvSpPr>
          <p:spPr>
            <a:xfrm flipV="1">
              <a:off x="688497" y="443513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5" name="Line 202"/>
            <p:cNvSpPr/>
            <p:nvPr/>
          </p:nvSpPr>
          <p:spPr>
            <a:xfrm flipV="1">
              <a:off x="826266" y="443807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6" name="Line 203"/>
            <p:cNvSpPr/>
            <p:nvPr/>
          </p:nvSpPr>
          <p:spPr>
            <a:xfrm flipV="1">
              <a:off x="964036" y="4438076"/>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7" name="Line 204"/>
            <p:cNvSpPr/>
            <p:nvPr/>
          </p:nvSpPr>
          <p:spPr>
            <a:xfrm flipV="1">
              <a:off x="1101805" y="443072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8" name="Line 205"/>
            <p:cNvSpPr/>
            <p:nvPr/>
          </p:nvSpPr>
          <p:spPr>
            <a:xfrm flipV="1">
              <a:off x="1239575" y="442925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59" name="Line 206"/>
            <p:cNvSpPr/>
            <p:nvPr/>
          </p:nvSpPr>
          <p:spPr>
            <a:xfrm flipV="1">
              <a:off x="1377345" y="442778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0" name="Line 207"/>
            <p:cNvSpPr/>
            <p:nvPr/>
          </p:nvSpPr>
          <p:spPr>
            <a:xfrm flipV="1">
              <a:off x="1515114" y="442631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1" name="Line 208"/>
            <p:cNvSpPr/>
            <p:nvPr/>
          </p:nvSpPr>
          <p:spPr>
            <a:xfrm flipV="1">
              <a:off x="1652884"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2" name="Line 209"/>
            <p:cNvSpPr/>
            <p:nvPr/>
          </p:nvSpPr>
          <p:spPr>
            <a:xfrm flipV="1">
              <a:off x="1790653" y="442925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3" name="Line 210"/>
            <p:cNvSpPr/>
            <p:nvPr/>
          </p:nvSpPr>
          <p:spPr>
            <a:xfrm flipV="1">
              <a:off x="1928423" y="442778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4" name="Line 211"/>
            <p:cNvSpPr/>
            <p:nvPr/>
          </p:nvSpPr>
          <p:spPr>
            <a:xfrm flipV="1">
              <a:off x="2066193" y="442631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65" name="AutoShape 212"/>
            <p:cNvSpPr/>
            <p:nvPr/>
          </p:nvSpPr>
          <p:spPr>
            <a:xfrm flipH="1">
              <a:off x="2135428"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66" name="AutoShape 213"/>
            <p:cNvSpPr/>
            <p:nvPr/>
          </p:nvSpPr>
          <p:spPr>
            <a:xfrm flipH="1">
              <a:off x="2273198"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67" name="AutoShape 214"/>
            <p:cNvSpPr/>
            <p:nvPr/>
          </p:nvSpPr>
          <p:spPr>
            <a:xfrm flipH="1">
              <a:off x="2410968"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68" name="AutoShape 215"/>
            <p:cNvSpPr/>
            <p:nvPr/>
          </p:nvSpPr>
          <p:spPr>
            <a:xfrm flipH="1">
              <a:off x="2548737"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69" name="AutoShape 216"/>
            <p:cNvSpPr/>
            <p:nvPr/>
          </p:nvSpPr>
          <p:spPr>
            <a:xfrm flipH="1">
              <a:off x="2686507"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70" name="Line 217"/>
            <p:cNvSpPr/>
            <p:nvPr/>
          </p:nvSpPr>
          <p:spPr>
            <a:xfrm flipV="1">
              <a:off x="2203962"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1" name="Line 218"/>
            <p:cNvSpPr/>
            <p:nvPr/>
          </p:nvSpPr>
          <p:spPr>
            <a:xfrm flipV="1">
              <a:off x="2341732" y="443513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2" name="Line 219"/>
            <p:cNvSpPr/>
            <p:nvPr/>
          </p:nvSpPr>
          <p:spPr>
            <a:xfrm flipV="1">
              <a:off x="2479501" y="4433665"/>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3" name="Line 220"/>
            <p:cNvSpPr/>
            <p:nvPr/>
          </p:nvSpPr>
          <p:spPr>
            <a:xfrm flipV="1">
              <a:off x="2617271" y="4432195"/>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4" name="Line 221"/>
            <p:cNvSpPr/>
            <p:nvPr/>
          </p:nvSpPr>
          <p:spPr>
            <a:xfrm flipV="1">
              <a:off x="2755040" y="4430724"/>
              <a:ext cx="1974"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5" name="AutoShape 222"/>
            <p:cNvSpPr/>
            <p:nvPr/>
          </p:nvSpPr>
          <p:spPr>
            <a:xfrm flipH="1">
              <a:off x="68884"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76" name="AutoShape 223"/>
            <p:cNvSpPr/>
            <p:nvPr/>
          </p:nvSpPr>
          <p:spPr>
            <a:xfrm flipH="1">
              <a:off x="206654" y="4659449"/>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77" name="AutoShape 224"/>
            <p:cNvSpPr/>
            <p:nvPr/>
          </p:nvSpPr>
          <p:spPr>
            <a:xfrm flipH="1">
              <a:off x="344424" y="4659449"/>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78" name="Line 225"/>
            <p:cNvSpPr/>
            <p:nvPr/>
          </p:nvSpPr>
          <p:spPr>
            <a:xfrm flipV="1">
              <a:off x="137418" y="443072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79" name="Line 226"/>
            <p:cNvSpPr/>
            <p:nvPr/>
          </p:nvSpPr>
          <p:spPr>
            <a:xfrm flipV="1">
              <a:off x="275188" y="443513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0" name="Line 227"/>
            <p:cNvSpPr/>
            <p:nvPr/>
          </p:nvSpPr>
          <p:spPr>
            <a:xfrm flipV="1">
              <a:off x="412957" y="443807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1" name="AutoShape 228"/>
            <p:cNvSpPr/>
            <p:nvPr/>
          </p:nvSpPr>
          <p:spPr>
            <a:xfrm rot="10800000">
              <a:off x="3167265" y="1974642"/>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82" name="Line 229"/>
            <p:cNvSpPr/>
            <p:nvPr/>
          </p:nvSpPr>
          <p:spPr>
            <a:xfrm>
              <a:off x="3304684" y="1753257"/>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3" name="Line 230"/>
            <p:cNvSpPr/>
            <p:nvPr/>
          </p:nvSpPr>
          <p:spPr>
            <a:xfrm>
              <a:off x="3719428" y="1747375"/>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4" name="Line 231"/>
            <p:cNvSpPr/>
            <p:nvPr/>
          </p:nvSpPr>
          <p:spPr>
            <a:xfrm>
              <a:off x="3581658" y="1745905"/>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5" name="Line 232"/>
            <p:cNvSpPr/>
            <p:nvPr/>
          </p:nvSpPr>
          <p:spPr>
            <a:xfrm>
              <a:off x="3442453" y="1750316"/>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86" name="AutoShape 233"/>
            <p:cNvSpPr/>
            <p:nvPr/>
          </p:nvSpPr>
          <p:spPr>
            <a:xfrm flipH="1">
              <a:off x="2824276" y="197611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87" name="AutoShape 234"/>
            <p:cNvSpPr/>
            <p:nvPr/>
          </p:nvSpPr>
          <p:spPr>
            <a:xfrm flipH="1">
              <a:off x="2962046" y="197611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88" name="AutoShape 235"/>
            <p:cNvSpPr/>
            <p:nvPr/>
          </p:nvSpPr>
          <p:spPr>
            <a:xfrm flipH="1">
              <a:off x="3099816" y="197611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89" name="Line 236"/>
            <p:cNvSpPr/>
            <p:nvPr/>
          </p:nvSpPr>
          <p:spPr>
            <a:xfrm flipV="1">
              <a:off x="2892810" y="1748858"/>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0" name="Line 237"/>
            <p:cNvSpPr/>
            <p:nvPr/>
          </p:nvSpPr>
          <p:spPr>
            <a:xfrm flipV="1">
              <a:off x="3030580" y="174738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1" name="Line 238"/>
            <p:cNvSpPr/>
            <p:nvPr/>
          </p:nvSpPr>
          <p:spPr>
            <a:xfrm flipV="1">
              <a:off x="3168349" y="1745917"/>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2" name="AutoShape 239"/>
            <p:cNvSpPr/>
            <p:nvPr/>
          </p:nvSpPr>
          <p:spPr>
            <a:xfrm>
              <a:off x="4890820" y="2686277"/>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93" name="Line 240"/>
            <p:cNvSpPr/>
            <p:nvPr/>
          </p:nvSpPr>
          <p:spPr>
            <a:xfrm flipH="1" flipV="1">
              <a:off x="5371393" y="2836896"/>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4" name="Line 241"/>
            <p:cNvSpPr/>
            <p:nvPr/>
          </p:nvSpPr>
          <p:spPr>
            <a:xfrm flipH="1" flipV="1">
              <a:off x="4958084" y="2842777"/>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5" name="Line 242"/>
            <p:cNvSpPr/>
            <p:nvPr/>
          </p:nvSpPr>
          <p:spPr>
            <a:xfrm flipH="1" flipV="1">
              <a:off x="5095854" y="2836896"/>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6" name="Line 243"/>
            <p:cNvSpPr/>
            <p:nvPr/>
          </p:nvSpPr>
          <p:spPr>
            <a:xfrm flipH="1" flipV="1">
              <a:off x="5233623" y="2832485"/>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897" name="AutoShape 244"/>
            <p:cNvSpPr/>
            <p:nvPr/>
          </p:nvSpPr>
          <p:spPr>
            <a:xfrm>
              <a:off x="5441899"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98" name="AutoShape 245"/>
            <p:cNvSpPr/>
            <p:nvPr/>
          </p:nvSpPr>
          <p:spPr>
            <a:xfrm>
              <a:off x="5579668"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899" name="AutoShape 246"/>
            <p:cNvSpPr/>
            <p:nvPr/>
          </p:nvSpPr>
          <p:spPr>
            <a:xfrm>
              <a:off x="5717438"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00" name="Line 247"/>
            <p:cNvSpPr/>
            <p:nvPr/>
          </p:nvSpPr>
          <p:spPr>
            <a:xfrm flipH="1" flipV="1">
              <a:off x="5509162" y="2853069"/>
              <a:ext cx="1974"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1" name="Line 248"/>
            <p:cNvSpPr/>
            <p:nvPr/>
          </p:nvSpPr>
          <p:spPr>
            <a:xfrm flipH="1" flipV="1">
              <a:off x="5646932" y="284718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2" name="Line 249"/>
            <p:cNvSpPr/>
            <p:nvPr/>
          </p:nvSpPr>
          <p:spPr>
            <a:xfrm flipH="1" flipV="1">
              <a:off x="5784702" y="284865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3" name="AutoShape 250"/>
            <p:cNvSpPr/>
            <p:nvPr/>
          </p:nvSpPr>
          <p:spPr>
            <a:xfrm>
              <a:off x="757732" y="2658341"/>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04" name="Line 251"/>
            <p:cNvSpPr/>
            <p:nvPr/>
          </p:nvSpPr>
          <p:spPr>
            <a:xfrm flipH="1" flipV="1">
              <a:off x="1238305" y="2808960"/>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5" name="Line 252"/>
            <p:cNvSpPr/>
            <p:nvPr/>
          </p:nvSpPr>
          <p:spPr>
            <a:xfrm flipH="1" flipV="1">
              <a:off x="824996" y="281484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6" name="Line 253"/>
            <p:cNvSpPr/>
            <p:nvPr/>
          </p:nvSpPr>
          <p:spPr>
            <a:xfrm flipH="1" flipV="1">
              <a:off x="962766" y="2808960"/>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7" name="Line 254"/>
            <p:cNvSpPr/>
            <p:nvPr/>
          </p:nvSpPr>
          <p:spPr>
            <a:xfrm flipH="1" flipV="1">
              <a:off x="1100535" y="2804549"/>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08" name="AutoShape 255"/>
            <p:cNvSpPr/>
            <p:nvPr/>
          </p:nvSpPr>
          <p:spPr>
            <a:xfrm>
              <a:off x="1308811" y="26554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09" name="AutoShape 256"/>
            <p:cNvSpPr/>
            <p:nvPr/>
          </p:nvSpPr>
          <p:spPr>
            <a:xfrm>
              <a:off x="1446580" y="26554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10" name="AutoShape 257"/>
            <p:cNvSpPr/>
            <p:nvPr/>
          </p:nvSpPr>
          <p:spPr>
            <a:xfrm>
              <a:off x="1584350" y="26554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11" name="Line 258"/>
            <p:cNvSpPr/>
            <p:nvPr/>
          </p:nvSpPr>
          <p:spPr>
            <a:xfrm flipH="1" flipV="1">
              <a:off x="1376075" y="282513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2" name="Line 259"/>
            <p:cNvSpPr/>
            <p:nvPr/>
          </p:nvSpPr>
          <p:spPr>
            <a:xfrm flipH="1" flipV="1">
              <a:off x="1513844" y="2819252"/>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3" name="Line 260"/>
            <p:cNvSpPr/>
            <p:nvPr/>
          </p:nvSpPr>
          <p:spPr>
            <a:xfrm flipH="1" flipV="1">
              <a:off x="1651614" y="282072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4" name="AutoShape 261"/>
            <p:cNvSpPr/>
            <p:nvPr/>
          </p:nvSpPr>
          <p:spPr>
            <a:xfrm rot="10800000">
              <a:off x="7439558" y="2002578"/>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15" name="Line 262"/>
            <p:cNvSpPr/>
            <p:nvPr/>
          </p:nvSpPr>
          <p:spPr>
            <a:xfrm>
              <a:off x="7576976" y="1781193"/>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6" name="Line 263"/>
            <p:cNvSpPr/>
            <p:nvPr/>
          </p:nvSpPr>
          <p:spPr>
            <a:xfrm>
              <a:off x="7991720" y="177531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7" name="Line 264"/>
            <p:cNvSpPr/>
            <p:nvPr/>
          </p:nvSpPr>
          <p:spPr>
            <a:xfrm>
              <a:off x="7853951" y="177384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8" name="Line 265"/>
            <p:cNvSpPr/>
            <p:nvPr/>
          </p:nvSpPr>
          <p:spPr>
            <a:xfrm>
              <a:off x="7714746" y="1778252"/>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19" name="AutoShape 266"/>
            <p:cNvSpPr/>
            <p:nvPr/>
          </p:nvSpPr>
          <p:spPr>
            <a:xfrm flipH="1">
              <a:off x="7096569" y="200404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20" name="AutoShape 267"/>
            <p:cNvSpPr/>
            <p:nvPr/>
          </p:nvSpPr>
          <p:spPr>
            <a:xfrm flipH="1">
              <a:off x="7234339" y="200404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21" name="AutoShape 268"/>
            <p:cNvSpPr/>
            <p:nvPr/>
          </p:nvSpPr>
          <p:spPr>
            <a:xfrm flipH="1">
              <a:off x="7372108" y="200404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22" name="Line 269"/>
            <p:cNvSpPr/>
            <p:nvPr/>
          </p:nvSpPr>
          <p:spPr>
            <a:xfrm flipV="1">
              <a:off x="7165103" y="177679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23" name="Line 270"/>
            <p:cNvSpPr/>
            <p:nvPr/>
          </p:nvSpPr>
          <p:spPr>
            <a:xfrm flipV="1">
              <a:off x="7302872" y="177532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24" name="Line 271"/>
            <p:cNvSpPr/>
            <p:nvPr/>
          </p:nvSpPr>
          <p:spPr>
            <a:xfrm flipV="1">
              <a:off x="7440642" y="177385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25" name="AutoShape 272"/>
            <p:cNvSpPr/>
            <p:nvPr/>
          </p:nvSpPr>
          <p:spPr>
            <a:xfrm>
              <a:off x="1722120" y="2656871"/>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26" name="AutoShape 273"/>
            <p:cNvSpPr/>
            <p:nvPr/>
          </p:nvSpPr>
          <p:spPr>
            <a:xfrm>
              <a:off x="1859889"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27" name="AutoShape 274"/>
            <p:cNvSpPr/>
            <p:nvPr/>
          </p:nvSpPr>
          <p:spPr>
            <a:xfrm>
              <a:off x="1997659" y="2656871"/>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28" name="Line 275"/>
            <p:cNvSpPr/>
            <p:nvPr/>
          </p:nvSpPr>
          <p:spPr>
            <a:xfrm flipH="1" flipV="1">
              <a:off x="1789383" y="282366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29" name="Line 276"/>
            <p:cNvSpPr/>
            <p:nvPr/>
          </p:nvSpPr>
          <p:spPr>
            <a:xfrm flipH="1" flipV="1">
              <a:off x="1927153" y="281925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30" name="Line 277"/>
            <p:cNvSpPr/>
            <p:nvPr/>
          </p:nvSpPr>
          <p:spPr>
            <a:xfrm flipH="1" flipV="1">
              <a:off x="2064923" y="281631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31" name="AutoShape 278"/>
            <p:cNvSpPr/>
            <p:nvPr/>
          </p:nvSpPr>
          <p:spPr>
            <a:xfrm>
              <a:off x="2135428"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2" name="AutoShape 279"/>
            <p:cNvSpPr/>
            <p:nvPr/>
          </p:nvSpPr>
          <p:spPr>
            <a:xfrm>
              <a:off x="2273198"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3" name="AutoShape 280"/>
            <p:cNvSpPr/>
            <p:nvPr/>
          </p:nvSpPr>
          <p:spPr>
            <a:xfrm>
              <a:off x="2410968" y="2656871"/>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4" name="AutoShape 281"/>
            <p:cNvSpPr/>
            <p:nvPr/>
          </p:nvSpPr>
          <p:spPr>
            <a:xfrm>
              <a:off x="2548737"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5" name="AutoShape 282"/>
            <p:cNvSpPr/>
            <p:nvPr/>
          </p:nvSpPr>
          <p:spPr>
            <a:xfrm>
              <a:off x="2686507" y="2656871"/>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6" name="AutoShape 283"/>
            <p:cNvSpPr/>
            <p:nvPr/>
          </p:nvSpPr>
          <p:spPr>
            <a:xfrm>
              <a:off x="2824276"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7" name="AutoShape 284"/>
            <p:cNvSpPr/>
            <p:nvPr/>
          </p:nvSpPr>
          <p:spPr>
            <a:xfrm>
              <a:off x="2962046"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8" name="AutoShape 285"/>
            <p:cNvSpPr/>
            <p:nvPr/>
          </p:nvSpPr>
          <p:spPr>
            <a:xfrm>
              <a:off x="3099816" y="2656871"/>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39" name="AutoShape 286"/>
            <p:cNvSpPr/>
            <p:nvPr/>
          </p:nvSpPr>
          <p:spPr>
            <a:xfrm>
              <a:off x="3237585"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40" name="AutoShape 287"/>
            <p:cNvSpPr/>
            <p:nvPr/>
          </p:nvSpPr>
          <p:spPr>
            <a:xfrm>
              <a:off x="3375355" y="2656871"/>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41" name="AutoShape 288"/>
            <p:cNvSpPr/>
            <p:nvPr/>
          </p:nvSpPr>
          <p:spPr>
            <a:xfrm>
              <a:off x="3513124"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42" name="AutoShape 289"/>
            <p:cNvSpPr/>
            <p:nvPr/>
          </p:nvSpPr>
          <p:spPr>
            <a:xfrm>
              <a:off x="3650894" y="2656871"/>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43" name="Line 290"/>
            <p:cNvSpPr/>
            <p:nvPr/>
          </p:nvSpPr>
          <p:spPr>
            <a:xfrm flipH="1" flipV="1">
              <a:off x="2202692" y="281043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4" name="Line 291"/>
            <p:cNvSpPr/>
            <p:nvPr/>
          </p:nvSpPr>
          <p:spPr>
            <a:xfrm flipH="1" flipV="1">
              <a:off x="2340462" y="281190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5" name="Line 292"/>
            <p:cNvSpPr/>
            <p:nvPr/>
          </p:nvSpPr>
          <p:spPr>
            <a:xfrm flipH="1" flipV="1">
              <a:off x="2478231" y="2813371"/>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6" name="Line 293"/>
            <p:cNvSpPr/>
            <p:nvPr/>
          </p:nvSpPr>
          <p:spPr>
            <a:xfrm flipH="1" flipV="1">
              <a:off x="2616001" y="281484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7" name="Line 294"/>
            <p:cNvSpPr/>
            <p:nvPr/>
          </p:nvSpPr>
          <p:spPr>
            <a:xfrm flipH="1" flipV="1">
              <a:off x="2753771" y="281631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8" name="Line 295"/>
            <p:cNvSpPr/>
            <p:nvPr/>
          </p:nvSpPr>
          <p:spPr>
            <a:xfrm flipH="1" flipV="1">
              <a:off x="2891540" y="2817782"/>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49" name="Line 296"/>
            <p:cNvSpPr/>
            <p:nvPr/>
          </p:nvSpPr>
          <p:spPr>
            <a:xfrm flipH="1" flipV="1">
              <a:off x="3029310" y="281925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0" name="Line 297"/>
            <p:cNvSpPr/>
            <p:nvPr/>
          </p:nvSpPr>
          <p:spPr>
            <a:xfrm flipH="1" flipV="1">
              <a:off x="3167079" y="281631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1" name="Line 298"/>
            <p:cNvSpPr/>
            <p:nvPr/>
          </p:nvSpPr>
          <p:spPr>
            <a:xfrm flipH="1" flipV="1">
              <a:off x="3304849" y="281631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2" name="Line 299"/>
            <p:cNvSpPr/>
            <p:nvPr/>
          </p:nvSpPr>
          <p:spPr>
            <a:xfrm flipH="1" flipV="1">
              <a:off x="3442619" y="2817782"/>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3" name="Line 300"/>
            <p:cNvSpPr/>
            <p:nvPr/>
          </p:nvSpPr>
          <p:spPr>
            <a:xfrm flipH="1" flipV="1">
              <a:off x="3580388" y="2819252"/>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4" name="Line 301"/>
            <p:cNvSpPr/>
            <p:nvPr/>
          </p:nvSpPr>
          <p:spPr>
            <a:xfrm flipH="1" flipV="1">
              <a:off x="3718158" y="2820722"/>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55" name="AutoShape 302"/>
            <p:cNvSpPr/>
            <p:nvPr/>
          </p:nvSpPr>
          <p:spPr>
            <a:xfrm flipH="1">
              <a:off x="482193"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56" name="AutoShape 303"/>
            <p:cNvSpPr/>
            <p:nvPr/>
          </p:nvSpPr>
          <p:spPr>
            <a:xfrm flipH="1">
              <a:off x="619963"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57" name="AutoShape 304"/>
            <p:cNvSpPr/>
            <p:nvPr/>
          </p:nvSpPr>
          <p:spPr>
            <a:xfrm flipH="1">
              <a:off x="757732"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58" name="AutoShape 305"/>
            <p:cNvSpPr/>
            <p:nvPr/>
          </p:nvSpPr>
          <p:spPr>
            <a:xfrm flipH="1">
              <a:off x="895502"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59" name="AutoShape 306"/>
            <p:cNvSpPr/>
            <p:nvPr/>
          </p:nvSpPr>
          <p:spPr>
            <a:xfrm flipH="1">
              <a:off x="1033272"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0" name="AutoShape 307"/>
            <p:cNvSpPr/>
            <p:nvPr/>
          </p:nvSpPr>
          <p:spPr>
            <a:xfrm flipH="1">
              <a:off x="1171041"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1" name="AutoShape 308"/>
            <p:cNvSpPr/>
            <p:nvPr/>
          </p:nvSpPr>
          <p:spPr>
            <a:xfrm flipH="1">
              <a:off x="1308811"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2" name="AutoShape 309"/>
            <p:cNvSpPr/>
            <p:nvPr/>
          </p:nvSpPr>
          <p:spPr>
            <a:xfrm flipH="1">
              <a:off x="1446580"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3" name="AutoShape 310"/>
            <p:cNvSpPr/>
            <p:nvPr/>
          </p:nvSpPr>
          <p:spPr>
            <a:xfrm flipH="1">
              <a:off x="1584350"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4" name="AutoShape 311"/>
            <p:cNvSpPr/>
            <p:nvPr/>
          </p:nvSpPr>
          <p:spPr>
            <a:xfrm flipH="1">
              <a:off x="1722120"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5" name="AutoShape 312"/>
            <p:cNvSpPr/>
            <p:nvPr/>
          </p:nvSpPr>
          <p:spPr>
            <a:xfrm flipH="1">
              <a:off x="1859889"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6" name="AutoShape 313"/>
            <p:cNvSpPr/>
            <p:nvPr/>
          </p:nvSpPr>
          <p:spPr>
            <a:xfrm flipH="1">
              <a:off x="1997659"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67" name="Line 314"/>
            <p:cNvSpPr/>
            <p:nvPr/>
          </p:nvSpPr>
          <p:spPr>
            <a:xfrm flipV="1">
              <a:off x="550727" y="1748858"/>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68" name="Line 315"/>
            <p:cNvSpPr/>
            <p:nvPr/>
          </p:nvSpPr>
          <p:spPr>
            <a:xfrm flipV="1">
              <a:off x="688497" y="1753269"/>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69" name="Line 316"/>
            <p:cNvSpPr/>
            <p:nvPr/>
          </p:nvSpPr>
          <p:spPr>
            <a:xfrm flipV="1">
              <a:off x="826266" y="1756209"/>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0" name="Line 317"/>
            <p:cNvSpPr/>
            <p:nvPr/>
          </p:nvSpPr>
          <p:spPr>
            <a:xfrm flipV="1">
              <a:off x="964036" y="175620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1" name="Line 318"/>
            <p:cNvSpPr/>
            <p:nvPr/>
          </p:nvSpPr>
          <p:spPr>
            <a:xfrm flipV="1">
              <a:off x="1101805" y="1748858"/>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2" name="Line 319"/>
            <p:cNvSpPr/>
            <p:nvPr/>
          </p:nvSpPr>
          <p:spPr>
            <a:xfrm flipV="1">
              <a:off x="1239575" y="1747387"/>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3" name="Line 320"/>
            <p:cNvSpPr/>
            <p:nvPr/>
          </p:nvSpPr>
          <p:spPr>
            <a:xfrm flipV="1">
              <a:off x="1377345" y="174591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4" name="Line 321"/>
            <p:cNvSpPr/>
            <p:nvPr/>
          </p:nvSpPr>
          <p:spPr>
            <a:xfrm flipV="1">
              <a:off x="1515114" y="1744447"/>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5" name="Line 322"/>
            <p:cNvSpPr/>
            <p:nvPr/>
          </p:nvSpPr>
          <p:spPr>
            <a:xfrm flipV="1">
              <a:off x="1652884" y="1748858"/>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6" name="Line 323"/>
            <p:cNvSpPr/>
            <p:nvPr/>
          </p:nvSpPr>
          <p:spPr>
            <a:xfrm flipV="1">
              <a:off x="1790653" y="1747387"/>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7" name="Line 324"/>
            <p:cNvSpPr/>
            <p:nvPr/>
          </p:nvSpPr>
          <p:spPr>
            <a:xfrm flipV="1">
              <a:off x="1928423" y="174591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8" name="Line 325"/>
            <p:cNvSpPr/>
            <p:nvPr/>
          </p:nvSpPr>
          <p:spPr>
            <a:xfrm flipV="1">
              <a:off x="2066193" y="1744447"/>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79" name="AutoShape 326"/>
            <p:cNvSpPr/>
            <p:nvPr/>
          </p:nvSpPr>
          <p:spPr>
            <a:xfrm flipH="1">
              <a:off x="2135428"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80" name="AutoShape 327"/>
            <p:cNvSpPr/>
            <p:nvPr/>
          </p:nvSpPr>
          <p:spPr>
            <a:xfrm flipH="1">
              <a:off x="2273198"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81" name="AutoShape 328"/>
            <p:cNvSpPr/>
            <p:nvPr/>
          </p:nvSpPr>
          <p:spPr>
            <a:xfrm flipH="1">
              <a:off x="2410968"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82" name="AutoShape 329"/>
            <p:cNvSpPr/>
            <p:nvPr/>
          </p:nvSpPr>
          <p:spPr>
            <a:xfrm flipH="1">
              <a:off x="2548737"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83" name="AutoShape 330"/>
            <p:cNvSpPr/>
            <p:nvPr/>
          </p:nvSpPr>
          <p:spPr>
            <a:xfrm flipH="1">
              <a:off x="2686507"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84" name="Line 331"/>
            <p:cNvSpPr/>
            <p:nvPr/>
          </p:nvSpPr>
          <p:spPr>
            <a:xfrm flipV="1">
              <a:off x="2203962" y="1748858"/>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85" name="Line 332"/>
            <p:cNvSpPr/>
            <p:nvPr/>
          </p:nvSpPr>
          <p:spPr>
            <a:xfrm flipV="1">
              <a:off x="2341732" y="1753269"/>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86" name="Line 333"/>
            <p:cNvSpPr/>
            <p:nvPr/>
          </p:nvSpPr>
          <p:spPr>
            <a:xfrm flipV="1">
              <a:off x="2479501" y="175179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87" name="Line 334"/>
            <p:cNvSpPr/>
            <p:nvPr/>
          </p:nvSpPr>
          <p:spPr>
            <a:xfrm flipV="1">
              <a:off x="2617271" y="175032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88" name="Line 335"/>
            <p:cNvSpPr/>
            <p:nvPr/>
          </p:nvSpPr>
          <p:spPr>
            <a:xfrm flipV="1">
              <a:off x="2755040" y="1748858"/>
              <a:ext cx="1974"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89" name="AutoShape 336"/>
            <p:cNvSpPr/>
            <p:nvPr/>
          </p:nvSpPr>
          <p:spPr>
            <a:xfrm flipH="1">
              <a:off x="68884"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0" name="AutoShape 337"/>
            <p:cNvSpPr/>
            <p:nvPr/>
          </p:nvSpPr>
          <p:spPr>
            <a:xfrm flipH="1">
              <a:off x="206654" y="1977582"/>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1" name="AutoShape 338"/>
            <p:cNvSpPr/>
            <p:nvPr/>
          </p:nvSpPr>
          <p:spPr>
            <a:xfrm flipH="1">
              <a:off x="344424" y="1977582"/>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2" name="Line 339"/>
            <p:cNvSpPr/>
            <p:nvPr/>
          </p:nvSpPr>
          <p:spPr>
            <a:xfrm flipV="1">
              <a:off x="137418" y="1748858"/>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93" name="Line 340"/>
            <p:cNvSpPr/>
            <p:nvPr/>
          </p:nvSpPr>
          <p:spPr>
            <a:xfrm flipV="1">
              <a:off x="275188" y="1753269"/>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94" name="Line 341"/>
            <p:cNvSpPr/>
            <p:nvPr/>
          </p:nvSpPr>
          <p:spPr>
            <a:xfrm flipV="1">
              <a:off x="412957" y="1756209"/>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995" name="AutoShape 342"/>
            <p:cNvSpPr/>
            <p:nvPr/>
          </p:nvSpPr>
          <p:spPr>
            <a:xfrm flipH="1">
              <a:off x="5030025"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6" name="AutoShape 343"/>
            <p:cNvSpPr/>
            <p:nvPr/>
          </p:nvSpPr>
          <p:spPr>
            <a:xfrm flipH="1">
              <a:off x="5167795" y="200551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7" name="AutoShape 344"/>
            <p:cNvSpPr/>
            <p:nvPr/>
          </p:nvSpPr>
          <p:spPr>
            <a:xfrm flipH="1">
              <a:off x="5305564"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8" name="AutoShape 345"/>
            <p:cNvSpPr/>
            <p:nvPr/>
          </p:nvSpPr>
          <p:spPr>
            <a:xfrm flipH="1">
              <a:off x="5443334" y="200551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2999" name="AutoShape 346"/>
            <p:cNvSpPr/>
            <p:nvPr/>
          </p:nvSpPr>
          <p:spPr>
            <a:xfrm flipH="1">
              <a:off x="5581103"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00" name="AutoShape 347"/>
            <p:cNvSpPr/>
            <p:nvPr/>
          </p:nvSpPr>
          <p:spPr>
            <a:xfrm flipH="1">
              <a:off x="5718873"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01" name="AutoShape 348"/>
            <p:cNvSpPr/>
            <p:nvPr/>
          </p:nvSpPr>
          <p:spPr>
            <a:xfrm flipH="1">
              <a:off x="5856643" y="200551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02" name="AutoShape 349"/>
            <p:cNvSpPr/>
            <p:nvPr/>
          </p:nvSpPr>
          <p:spPr>
            <a:xfrm flipH="1">
              <a:off x="5994412"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03" name="AutoShape 350"/>
            <p:cNvSpPr/>
            <p:nvPr/>
          </p:nvSpPr>
          <p:spPr>
            <a:xfrm flipH="1">
              <a:off x="6132182" y="200551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04" name="AutoShape 351"/>
            <p:cNvSpPr/>
            <p:nvPr/>
          </p:nvSpPr>
          <p:spPr>
            <a:xfrm flipH="1">
              <a:off x="6269951"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05" name="Line 352"/>
            <p:cNvSpPr/>
            <p:nvPr/>
          </p:nvSpPr>
          <p:spPr>
            <a:xfrm flipV="1">
              <a:off x="5098559" y="1784145"/>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06" name="Line 353"/>
            <p:cNvSpPr/>
            <p:nvPr/>
          </p:nvSpPr>
          <p:spPr>
            <a:xfrm flipV="1">
              <a:off x="5236328" y="1784145"/>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07" name="Line 354"/>
            <p:cNvSpPr/>
            <p:nvPr/>
          </p:nvSpPr>
          <p:spPr>
            <a:xfrm flipV="1">
              <a:off x="5374098" y="177679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08" name="Line 355"/>
            <p:cNvSpPr/>
            <p:nvPr/>
          </p:nvSpPr>
          <p:spPr>
            <a:xfrm flipV="1">
              <a:off x="5511868" y="1775323"/>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09" name="Line 356"/>
            <p:cNvSpPr/>
            <p:nvPr/>
          </p:nvSpPr>
          <p:spPr>
            <a:xfrm flipV="1">
              <a:off x="5649637" y="177385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10" name="Line 357"/>
            <p:cNvSpPr/>
            <p:nvPr/>
          </p:nvSpPr>
          <p:spPr>
            <a:xfrm flipV="1">
              <a:off x="5787407" y="177238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11" name="Line 358"/>
            <p:cNvSpPr/>
            <p:nvPr/>
          </p:nvSpPr>
          <p:spPr>
            <a:xfrm flipV="1">
              <a:off x="5925176" y="177679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12" name="Line 359"/>
            <p:cNvSpPr/>
            <p:nvPr/>
          </p:nvSpPr>
          <p:spPr>
            <a:xfrm flipV="1">
              <a:off x="6062946" y="177532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13" name="Line 360"/>
            <p:cNvSpPr/>
            <p:nvPr/>
          </p:nvSpPr>
          <p:spPr>
            <a:xfrm flipV="1">
              <a:off x="6200716" y="177385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14" name="Line 361"/>
            <p:cNvSpPr/>
            <p:nvPr/>
          </p:nvSpPr>
          <p:spPr>
            <a:xfrm flipV="1">
              <a:off x="6338485" y="177238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15" name="AutoShape 362"/>
            <p:cNvSpPr/>
            <p:nvPr/>
          </p:nvSpPr>
          <p:spPr>
            <a:xfrm flipH="1">
              <a:off x="6407721"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16" name="AutoShape 363"/>
            <p:cNvSpPr/>
            <p:nvPr/>
          </p:nvSpPr>
          <p:spPr>
            <a:xfrm flipH="1">
              <a:off x="6545491" y="200551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17" name="AutoShape 364"/>
            <p:cNvSpPr/>
            <p:nvPr/>
          </p:nvSpPr>
          <p:spPr>
            <a:xfrm flipH="1">
              <a:off x="6683260"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18" name="AutoShape 365"/>
            <p:cNvSpPr/>
            <p:nvPr/>
          </p:nvSpPr>
          <p:spPr>
            <a:xfrm flipH="1">
              <a:off x="6821030" y="2005518"/>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19" name="AutoShape 366"/>
            <p:cNvSpPr/>
            <p:nvPr/>
          </p:nvSpPr>
          <p:spPr>
            <a:xfrm flipH="1">
              <a:off x="6958799" y="2005518"/>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20" name="Line 367"/>
            <p:cNvSpPr/>
            <p:nvPr/>
          </p:nvSpPr>
          <p:spPr>
            <a:xfrm flipV="1">
              <a:off x="6476255" y="177679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21" name="Line 368"/>
            <p:cNvSpPr/>
            <p:nvPr/>
          </p:nvSpPr>
          <p:spPr>
            <a:xfrm flipV="1">
              <a:off x="6614024" y="178120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22" name="Line 369"/>
            <p:cNvSpPr/>
            <p:nvPr/>
          </p:nvSpPr>
          <p:spPr>
            <a:xfrm flipV="1">
              <a:off x="6751794" y="177973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23" name="Line 370"/>
            <p:cNvSpPr/>
            <p:nvPr/>
          </p:nvSpPr>
          <p:spPr>
            <a:xfrm flipV="1">
              <a:off x="6889564" y="177826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24" name="Line 371"/>
            <p:cNvSpPr/>
            <p:nvPr/>
          </p:nvSpPr>
          <p:spPr>
            <a:xfrm flipV="1">
              <a:off x="7027333" y="177679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25" name="AutoShape 372"/>
            <p:cNvSpPr/>
            <p:nvPr/>
          </p:nvSpPr>
          <p:spPr>
            <a:xfrm>
              <a:off x="5855207"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26" name="AutoShape 373"/>
            <p:cNvSpPr/>
            <p:nvPr/>
          </p:nvSpPr>
          <p:spPr>
            <a:xfrm>
              <a:off x="5992977"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27" name="AutoShape 374"/>
            <p:cNvSpPr/>
            <p:nvPr/>
          </p:nvSpPr>
          <p:spPr>
            <a:xfrm>
              <a:off x="6130747"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28" name="Line 375"/>
            <p:cNvSpPr/>
            <p:nvPr/>
          </p:nvSpPr>
          <p:spPr>
            <a:xfrm flipH="1" flipV="1">
              <a:off x="5922471" y="2850129"/>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29" name="Line 376"/>
            <p:cNvSpPr/>
            <p:nvPr/>
          </p:nvSpPr>
          <p:spPr>
            <a:xfrm flipH="1" flipV="1">
              <a:off x="6060241" y="2845718"/>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30" name="Line 377"/>
            <p:cNvSpPr/>
            <p:nvPr/>
          </p:nvSpPr>
          <p:spPr>
            <a:xfrm flipH="1" flipV="1">
              <a:off x="6198010" y="2842777"/>
              <a:ext cx="1974"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31" name="AutoShape 378"/>
            <p:cNvSpPr/>
            <p:nvPr/>
          </p:nvSpPr>
          <p:spPr>
            <a:xfrm>
              <a:off x="6268516"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2" name="AutoShape 379"/>
            <p:cNvSpPr/>
            <p:nvPr/>
          </p:nvSpPr>
          <p:spPr>
            <a:xfrm>
              <a:off x="6406286"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3" name="AutoShape 380"/>
            <p:cNvSpPr/>
            <p:nvPr/>
          </p:nvSpPr>
          <p:spPr>
            <a:xfrm>
              <a:off x="6544055"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4" name="AutoShape 381"/>
            <p:cNvSpPr/>
            <p:nvPr/>
          </p:nvSpPr>
          <p:spPr>
            <a:xfrm>
              <a:off x="6681825"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5" name="AutoShape 382"/>
            <p:cNvSpPr/>
            <p:nvPr/>
          </p:nvSpPr>
          <p:spPr>
            <a:xfrm>
              <a:off x="6819595"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6" name="AutoShape 383"/>
            <p:cNvSpPr/>
            <p:nvPr/>
          </p:nvSpPr>
          <p:spPr>
            <a:xfrm>
              <a:off x="6957364"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7" name="AutoShape 384"/>
            <p:cNvSpPr/>
            <p:nvPr/>
          </p:nvSpPr>
          <p:spPr>
            <a:xfrm>
              <a:off x="7095134"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8" name="AutoShape 385"/>
            <p:cNvSpPr/>
            <p:nvPr/>
          </p:nvSpPr>
          <p:spPr>
            <a:xfrm>
              <a:off x="7232903"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39" name="AutoShape 386"/>
            <p:cNvSpPr/>
            <p:nvPr/>
          </p:nvSpPr>
          <p:spPr>
            <a:xfrm>
              <a:off x="7370673"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0" name="AutoShape 387"/>
            <p:cNvSpPr/>
            <p:nvPr/>
          </p:nvSpPr>
          <p:spPr>
            <a:xfrm>
              <a:off x="7508443"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1" name="AutoShape 388"/>
            <p:cNvSpPr/>
            <p:nvPr/>
          </p:nvSpPr>
          <p:spPr>
            <a:xfrm>
              <a:off x="7646212"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2" name="AutoShape 389"/>
            <p:cNvSpPr/>
            <p:nvPr/>
          </p:nvSpPr>
          <p:spPr>
            <a:xfrm>
              <a:off x="7783982"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3" name="AutoShape 390"/>
            <p:cNvSpPr/>
            <p:nvPr/>
          </p:nvSpPr>
          <p:spPr>
            <a:xfrm>
              <a:off x="7921751"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4" name="AutoShape 391"/>
            <p:cNvSpPr/>
            <p:nvPr/>
          </p:nvSpPr>
          <p:spPr>
            <a:xfrm>
              <a:off x="8059521"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5" name="AutoShape 392"/>
            <p:cNvSpPr/>
            <p:nvPr/>
          </p:nvSpPr>
          <p:spPr>
            <a:xfrm>
              <a:off x="8197291" y="2683336"/>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46" name="Line 393"/>
            <p:cNvSpPr/>
            <p:nvPr/>
          </p:nvSpPr>
          <p:spPr>
            <a:xfrm flipH="1" flipV="1">
              <a:off x="6335780" y="2836896"/>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7" name="Line 394"/>
            <p:cNvSpPr/>
            <p:nvPr/>
          </p:nvSpPr>
          <p:spPr>
            <a:xfrm flipH="1" flipV="1">
              <a:off x="6473550" y="2838366"/>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8" name="Line 395"/>
            <p:cNvSpPr/>
            <p:nvPr/>
          </p:nvSpPr>
          <p:spPr>
            <a:xfrm flipH="1" flipV="1">
              <a:off x="6611319" y="283983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49" name="Line 396"/>
            <p:cNvSpPr/>
            <p:nvPr/>
          </p:nvSpPr>
          <p:spPr>
            <a:xfrm flipH="1" flipV="1">
              <a:off x="6749089" y="2841307"/>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0" name="Line 397"/>
            <p:cNvSpPr/>
            <p:nvPr/>
          </p:nvSpPr>
          <p:spPr>
            <a:xfrm flipH="1" flipV="1">
              <a:off x="6886858" y="2842777"/>
              <a:ext cx="1974"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1" name="Line 398"/>
            <p:cNvSpPr/>
            <p:nvPr/>
          </p:nvSpPr>
          <p:spPr>
            <a:xfrm flipH="1" flipV="1">
              <a:off x="7024628" y="284424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2" name="Line 399"/>
            <p:cNvSpPr/>
            <p:nvPr/>
          </p:nvSpPr>
          <p:spPr>
            <a:xfrm flipH="1" flipV="1">
              <a:off x="7162398" y="2845718"/>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3" name="Line 400"/>
            <p:cNvSpPr/>
            <p:nvPr/>
          </p:nvSpPr>
          <p:spPr>
            <a:xfrm flipH="1" flipV="1">
              <a:off x="7300167" y="284277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4" name="Line 401"/>
            <p:cNvSpPr/>
            <p:nvPr/>
          </p:nvSpPr>
          <p:spPr>
            <a:xfrm flipH="1" flipV="1">
              <a:off x="7437937" y="2842777"/>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5" name="Line 402"/>
            <p:cNvSpPr/>
            <p:nvPr/>
          </p:nvSpPr>
          <p:spPr>
            <a:xfrm flipH="1" flipV="1">
              <a:off x="7575706" y="2844247"/>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6" name="Line 403"/>
            <p:cNvSpPr/>
            <p:nvPr/>
          </p:nvSpPr>
          <p:spPr>
            <a:xfrm flipH="1" flipV="1">
              <a:off x="7713476" y="2845718"/>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7" name="Line 404"/>
            <p:cNvSpPr/>
            <p:nvPr/>
          </p:nvSpPr>
          <p:spPr>
            <a:xfrm flipH="1" flipV="1">
              <a:off x="7851246" y="2847188"/>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8" name="Line 405"/>
            <p:cNvSpPr/>
            <p:nvPr/>
          </p:nvSpPr>
          <p:spPr>
            <a:xfrm flipH="1" flipV="1">
              <a:off x="7989015" y="284865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59" name="Line 406"/>
            <p:cNvSpPr/>
            <p:nvPr/>
          </p:nvSpPr>
          <p:spPr>
            <a:xfrm flipH="1" flipV="1">
              <a:off x="8126785" y="285159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0" name="Line 407"/>
            <p:cNvSpPr/>
            <p:nvPr/>
          </p:nvSpPr>
          <p:spPr>
            <a:xfrm flipH="1" flipV="1">
              <a:off x="8264554" y="285306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1" name="AutoShape 408"/>
            <p:cNvSpPr/>
            <p:nvPr/>
          </p:nvSpPr>
          <p:spPr>
            <a:xfrm>
              <a:off x="8335060" y="2683336"/>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62" name="Line 409"/>
            <p:cNvSpPr/>
            <p:nvPr/>
          </p:nvSpPr>
          <p:spPr>
            <a:xfrm flipH="1" flipV="1">
              <a:off x="8402324" y="285306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3" name="AutoShape 410"/>
            <p:cNvSpPr/>
            <p:nvPr/>
          </p:nvSpPr>
          <p:spPr>
            <a:xfrm rot="10800000">
              <a:off x="3098381" y="655764"/>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64" name="Line 411"/>
            <p:cNvSpPr/>
            <p:nvPr/>
          </p:nvSpPr>
          <p:spPr>
            <a:xfrm>
              <a:off x="3235799" y="43437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5" name="Line 412"/>
            <p:cNvSpPr/>
            <p:nvPr/>
          </p:nvSpPr>
          <p:spPr>
            <a:xfrm>
              <a:off x="3650543" y="428497"/>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6" name="Line 413"/>
            <p:cNvSpPr/>
            <p:nvPr/>
          </p:nvSpPr>
          <p:spPr>
            <a:xfrm>
              <a:off x="3512773" y="42702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7" name="Line 414"/>
            <p:cNvSpPr/>
            <p:nvPr/>
          </p:nvSpPr>
          <p:spPr>
            <a:xfrm>
              <a:off x="3373569" y="431437"/>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68" name="AutoShape 415"/>
            <p:cNvSpPr/>
            <p:nvPr/>
          </p:nvSpPr>
          <p:spPr>
            <a:xfrm flipH="1">
              <a:off x="2755392" y="65723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69" name="AutoShape 416"/>
            <p:cNvSpPr/>
            <p:nvPr/>
          </p:nvSpPr>
          <p:spPr>
            <a:xfrm flipH="1">
              <a:off x="2893161" y="65723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0" name="AutoShape 417"/>
            <p:cNvSpPr/>
            <p:nvPr/>
          </p:nvSpPr>
          <p:spPr>
            <a:xfrm flipH="1">
              <a:off x="3030931" y="65723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1" name="Line 418"/>
            <p:cNvSpPr/>
            <p:nvPr/>
          </p:nvSpPr>
          <p:spPr>
            <a:xfrm flipV="1">
              <a:off x="2823925" y="42997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72" name="Line 419"/>
            <p:cNvSpPr/>
            <p:nvPr/>
          </p:nvSpPr>
          <p:spPr>
            <a:xfrm flipV="1">
              <a:off x="2961695" y="42850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73" name="Line 420"/>
            <p:cNvSpPr/>
            <p:nvPr/>
          </p:nvSpPr>
          <p:spPr>
            <a:xfrm flipV="1">
              <a:off x="3099464" y="427039"/>
              <a:ext cx="1974"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74" name="AutoShape 421"/>
            <p:cNvSpPr/>
            <p:nvPr/>
          </p:nvSpPr>
          <p:spPr>
            <a:xfrm flipH="1">
              <a:off x="413308"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5" name="AutoShape 422"/>
            <p:cNvSpPr/>
            <p:nvPr/>
          </p:nvSpPr>
          <p:spPr>
            <a:xfrm flipH="1">
              <a:off x="551078"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6" name="AutoShape 423"/>
            <p:cNvSpPr/>
            <p:nvPr/>
          </p:nvSpPr>
          <p:spPr>
            <a:xfrm flipH="1">
              <a:off x="688848"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7" name="AutoShape 424"/>
            <p:cNvSpPr/>
            <p:nvPr/>
          </p:nvSpPr>
          <p:spPr>
            <a:xfrm flipH="1">
              <a:off x="826617"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8" name="AutoShape 425"/>
            <p:cNvSpPr/>
            <p:nvPr/>
          </p:nvSpPr>
          <p:spPr>
            <a:xfrm flipH="1">
              <a:off x="964387"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79" name="AutoShape 426"/>
            <p:cNvSpPr/>
            <p:nvPr/>
          </p:nvSpPr>
          <p:spPr>
            <a:xfrm flipH="1">
              <a:off x="1102156"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0" name="AutoShape 427"/>
            <p:cNvSpPr/>
            <p:nvPr/>
          </p:nvSpPr>
          <p:spPr>
            <a:xfrm flipH="1">
              <a:off x="1239926"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1" name="AutoShape 428"/>
            <p:cNvSpPr/>
            <p:nvPr/>
          </p:nvSpPr>
          <p:spPr>
            <a:xfrm flipH="1">
              <a:off x="1377696"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2" name="AutoShape 429"/>
            <p:cNvSpPr/>
            <p:nvPr/>
          </p:nvSpPr>
          <p:spPr>
            <a:xfrm flipH="1">
              <a:off x="1515465"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3" name="AutoShape 430"/>
            <p:cNvSpPr/>
            <p:nvPr/>
          </p:nvSpPr>
          <p:spPr>
            <a:xfrm flipH="1">
              <a:off x="1653235"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4" name="AutoShape 431"/>
            <p:cNvSpPr/>
            <p:nvPr/>
          </p:nvSpPr>
          <p:spPr>
            <a:xfrm flipH="1">
              <a:off x="1791004"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5" name="AutoShape 432"/>
            <p:cNvSpPr/>
            <p:nvPr/>
          </p:nvSpPr>
          <p:spPr>
            <a:xfrm flipH="1">
              <a:off x="1928774"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86" name="Line 433"/>
            <p:cNvSpPr/>
            <p:nvPr/>
          </p:nvSpPr>
          <p:spPr>
            <a:xfrm flipV="1">
              <a:off x="481842"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87" name="Line 434"/>
            <p:cNvSpPr/>
            <p:nvPr/>
          </p:nvSpPr>
          <p:spPr>
            <a:xfrm flipV="1">
              <a:off x="619612" y="43439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88" name="Line 435"/>
            <p:cNvSpPr/>
            <p:nvPr/>
          </p:nvSpPr>
          <p:spPr>
            <a:xfrm flipV="1">
              <a:off x="757381" y="43733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89" name="Line 436"/>
            <p:cNvSpPr/>
            <p:nvPr/>
          </p:nvSpPr>
          <p:spPr>
            <a:xfrm flipV="1">
              <a:off x="895151" y="43733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0" name="Line 437"/>
            <p:cNvSpPr/>
            <p:nvPr/>
          </p:nvSpPr>
          <p:spPr>
            <a:xfrm flipV="1">
              <a:off x="1032921" y="42997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1" name="Line 438"/>
            <p:cNvSpPr/>
            <p:nvPr/>
          </p:nvSpPr>
          <p:spPr>
            <a:xfrm flipV="1">
              <a:off x="1170690" y="42850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2" name="Line 439"/>
            <p:cNvSpPr/>
            <p:nvPr/>
          </p:nvSpPr>
          <p:spPr>
            <a:xfrm flipV="1">
              <a:off x="1308460" y="427039"/>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3" name="Line 440"/>
            <p:cNvSpPr/>
            <p:nvPr/>
          </p:nvSpPr>
          <p:spPr>
            <a:xfrm flipV="1">
              <a:off x="1446229" y="42556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4" name="Line 441"/>
            <p:cNvSpPr/>
            <p:nvPr/>
          </p:nvSpPr>
          <p:spPr>
            <a:xfrm flipV="1">
              <a:off x="1583999"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5" name="Line 442"/>
            <p:cNvSpPr/>
            <p:nvPr/>
          </p:nvSpPr>
          <p:spPr>
            <a:xfrm flipV="1">
              <a:off x="1721769" y="42850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6" name="Line 443"/>
            <p:cNvSpPr/>
            <p:nvPr/>
          </p:nvSpPr>
          <p:spPr>
            <a:xfrm flipV="1">
              <a:off x="1859538" y="427039"/>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7" name="Line 444"/>
            <p:cNvSpPr/>
            <p:nvPr/>
          </p:nvSpPr>
          <p:spPr>
            <a:xfrm flipV="1">
              <a:off x="1997308" y="42556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098" name="AutoShape 445"/>
            <p:cNvSpPr/>
            <p:nvPr/>
          </p:nvSpPr>
          <p:spPr>
            <a:xfrm flipH="1">
              <a:off x="2066544"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099" name="AutoShape 446"/>
            <p:cNvSpPr/>
            <p:nvPr/>
          </p:nvSpPr>
          <p:spPr>
            <a:xfrm flipH="1">
              <a:off x="2204313"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00" name="AutoShape 447"/>
            <p:cNvSpPr/>
            <p:nvPr/>
          </p:nvSpPr>
          <p:spPr>
            <a:xfrm flipH="1">
              <a:off x="2342083"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01" name="AutoShape 448"/>
            <p:cNvSpPr/>
            <p:nvPr/>
          </p:nvSpPr>
          <p:spPr>
            <a:xfrm flipH="1">
              <a:off x="2479852"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02" name="AutoShape 449"/>
            <p:cNvSpPr/>
            <p:nvPr/>
          </p:nvSpPr>
          <p:spPr>
            <a:xfrm flipH="1">
              <a:off x="2617622"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03" name="Line 450"/>
            <p:cNvSpPr/>
            <p:nvPr/>
          </p:nvSpPr>
          <p:spPr>
            <a:xfrm flipV="1">
              <a:off x="2135077"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04" name="Line 451"/>
            <p:cNvSpPr/>
            <p:nvPr/>
          </p:nvSpPr>
          <p:spPr>
            <a:xfrm flipV="1">
              <a:off x="2272847" y="43439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05" name="Line 452"/>
            <p:cNvSpPr/>
            <p:nvPr/>
          </p:nvSpPr>
          <p:spPr>
            <a:xfrm flipV="1">
              <a:off x="2410616" y="432920"/>
              <a:ext cx="1974"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06" name="Line 453"/>
            <p:cNvSpPr/>
            <p:nvPr/>
          </p:nvSpPr>
          <p:spPr>
            <a:xfrm flipV="1">
              <a:off x="2548386" y="43144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07" name="Line 454"/>
            <p:cNvSpPr/>
            <p:nvPr/>
          </p:nvSpPr>
          <p:spPr>
            <a:xfrm flipV="1">
              <a:off x="2686156"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08" name="AutoShape 455"/>
            <p:cNvSpPr/>
            <p:nvPr/>
          </p:nvSpPr>
          <p:spPr>
            <a:xfrm flipH="1">
              <a:off x="0"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09" name="AutoShape 456"/>
            <p:cNvSpPr/>
            <p:nvPr/>
          </p:nvSpPr>
          <p:spPr>
            <a:xfrm flipH="1">
              <a:off x="137769"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10" name="AutoShape 457"/>
            <p:cNvSpPr/>
            <p:nvPr/>
          </p:nvSpPr>
          <p:spPr>
            <a:xfrm flipH="1">
              <a:off x="275539"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11" name="Line 458"/>
            <p:cNvSpPr/>
            <p:nvPr/>
          </p:nvSpPr>
          <p:spPr>
            <a:xfrm flipV="1">
              <a:off x="68533"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2" name="Line 459"/>
            <p:cNvSpPr/>
            <p:nvPr/>
          </p:nvSpPr>
          <p:spPr>
            <a:xfrm flipV="1">
              <a:off x="206303" y="43439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3" name="Line 460"/>
            <p:cNvSpPr/>
            <p:nvPr/>
          </p:nvSpPr>
          <p:spPr>
            <a:xfrm flipV="1">
              <a:off x="344073" y="43733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4" name="AutoShape 461"/>
            <p:cNvSpPr/>
            <p:nvPr/>
          </p:nvSpPr>
          <p:spPr>
            <a:xfrm>
              <a:off x="757732" y="1329170"/>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15" name="Line 462"/>
            <p:cNvSpPr/>
            <p:nvPr/>
          </p:nvSpPr>
          <p:spPr>
            <a:xfrm flipH="1" flipV="1">
              <a:off x="1238305" y="1479789"/>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6" name="Line 463"/>
            <p:cNvSpPr/>
            <p:nvPr/>
          </p:nvSpPr>
          <p:spPr>
            <a:xfrm flipH="1" flipV="1">
              <a:off x="824996" y="1485670"/>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7" name="Line 464"/>
            <p:cNvSpPr/>
            <p:nvPr/>
          </p:nvSpPr>
          <p:spPr>
            <a:xfrm flipH="1" flipV="1">
              <a:off x="962766" y="1479789"/>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8" name="Line 465"/>
            <p:cNvSpPr/>
            <p:nvPr/>
          </p:nvSpPr>
          <p:spPr>
            <a:xfrm flipH="1" flipV="1">
              <a:off x="1100535" y="147537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19" name="AutoShape 466"/>
            <p:cNvSpPr/>
            <p:nvPr/>
          </p:nvSpPr>
          <p:spPr>
            <a:xfrm>
              <a:off x="1308811" y="1326230"/>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20" name="AutoShape 467"/>
            <p:cNvSpPr/>
            <p:nvPr/>
          </p:nvSpPr>
          <p:spPr>
            <a:xfrm>
              <a:off x="1446580" y="1326230"/>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21" name="AutoShape 468"/>
            <p:cNvSpPr/>
            <p:nvPr/>
          </p:nvSpPr>
          <p:spPr>
            <a:xfrm>
              <a:off x="1584350" y="1326230"/>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22" name="Line 469"/>
            <p:cNvSpPr/>
            <p:nvPr/>
          </p:nvSpPr>
          <p:spPr>
            <a:xfrm flipH="1" flipV="1">
              <a:off x="1376075" y="149596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23" name="Line 470"/>
            <p:cNvSpPr/>
            <p:nvPr/>
          </p:nvSpPr>
          <p:spPr>
            <a:xfrm flipH="1" flipV="1">
              <a:off x="1513844" y="149008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24" name="Line 471"/>
            <p:cNvSpPr/>
            <p:nvPr/>
          </p:nvSpPr>
          <p:spPr>
            <a:xfrm flipH="1" flipV="1">
              <a:off x="1651614" y="149155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25" name="AutoShape 472"/>
            <p:cNvSpPr/>
            <p:nvPr/>
          </p:nvSpPr>
          <p:spPr>
            <a:xfrm>
              <a:off x="1722120" y="13277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26" name="AutoShape 473"/>
            <p:cNvSpPr/>
            <p:nvPr/>
          </p:nvSpPr>
          <p:spPr>
            <a:xfrm>
              <a:off x="1859889"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27" name="AutoShape 474"/>
            <p:cNvSpPr/>
            <p:nvPr/>
          </p:nvSpPr>
          <p:spPr>
            <a:xfrm>
              <a:off x="1997659" y="13277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28" name="Line 475"/>
            <p:cNvSpPr/>
            <p:nvPr/>
          </p:nvSpPr>
          <p:spPr>
            <a:xfrm flipH="1" flipV="1">
              <a:off x="1789383" y="1494492"/>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29" name="Line 476"/>
            <p:cNvSpPr/>
            <p:nvPr/>
          </p:nvSpPr>
          <p:spPr>
            <a:xfrm flipH="1" flipV="1">
              <a:off x="1927153" y="149008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30" name="Line 477"/>
            <p:cNvSpPr/>
            <p:nvPr/>
          </p:nvSpPr>
          <p:spPr>
            <a:xfrm flipH="1" flipV="1">
              <a:off x="2064923" y="148714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31" name="AutoShape 478"/>
            <p:cNvSpPr/>
            <p:nvPr/>
          </p:nvSpPr>
          <p:spPr>
            <a:xfrm>
              <a:off x="2135428"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2" name="AutoShape 479"/>
            <p:cNvSpPr/>
            <p:nvPr/>
          </p:nvSpPr>
          <p:spPr>
            <a:xfrm>
              <a:off x="2273198"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3" name="AutoShape 480"/>
            <p:cNvSpPr/>
            <p:nvPr/>
          </p:nvSpPr>
          <p:spPr>
            <a:xfrm>
              <a:off x="2410968" y="13277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4" name="AutoShape 481"/>
            <p:cNvSpPr/>
            <p:nvPr/>
          </p:nvSpPr>
          <p:spPr>
            <a:xfrm>
              <a:off x="2548737"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5" name="AutoShape 482"/>
            <p:cNvSpPr/>
            <p:nvPr/>
          </p:nvSpPr>
          <p:spPr>
            <a:xfrm>
              <a:off x="2686507" y="13277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6" name="AutoShape 483"/>
            <p:cNvSpPr/>
            <p:nvPr/>
          </p:nvSpPr>
          <p:spPr>
            <a:xfrm>
              <a:off x="2824276"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7" name="AutoShape 484"/>
            <p:cNvSpPr/>
            <p:nvPr/>
          </p:nvSpPr>
          <p:spPr>
            <a:xfrm>
              <a:off x="2962046"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8" name="AutoShape 485"/>
            <p:cNvSpPr/>
            <p:nvPr/>
          </p:nvSpPr>
          <p:spPr>
            <a:xfrm>
              <a:off x="3099816" y="13277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39" name="AutoShape 486"/>
            <p:cNvSpPr/>
            <p:nvPr/>
          </p:nvSpPr>
          <p:spPr>
            <a:xfrm>
              <a:off x="3237585"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40" name="AutoShape 487"/>
            <p:cNvSpPr/>
            <p:nvPr/>
          </p:nvSpPr>
          <p:spPr>
            <a:xfrm>
              <a:off x="3375355" y="1327700"/>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41" name="AutoShape 488"/>
            <p:cNvSpPr/>
            <p:nvPr/>
          </p:nvSpPr>
          <p:spPr>
            <a:xfrm>
              <a:off x="3513124"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42" name="AutoShape 489"/>
            <p:cNvSpPr/>
            <p:nvPr/>
          </p:nvSpPr>
          <p:spPr>
            <a:xfrm>
              <a:off x="3650894" y="1327700"/>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43" name="Line 490"/>
            <p:cNvSpPr/>
            <p:nvPr/>
          </p:nvSpPr>
          <p:spPr>
            <a:xfrm flipH="1" flipV="1">
              <a:off x="2202692" y="148125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4" name="Line 491"/>
            <p:cNvSpPr/>
            <p:nvPr/>
          </p:nvSpPr>
          <p:spPr>
            <a:xfrm flipH="1" flipV="1">
              <a:off x="2340462" y="148272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5" name="Line 492"/>
            <p:cNvSpPr/>
            <p:nvPr/>
          </p:nvSpPr>
          <p:spPr>
            <a:xfrm flipH="1" flipV="1">
              <a:off x="2478231" y="148420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6" name="Line 493"/>
            <p:cNvSpPr/>
            <p:nvPr/>
          </p:nvSpPr>
          <p:spPr>
            <a:xfrm flipH="1" flipV="1">
              <a:off x="2616001" y="148567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7" name="Line 494"/>
            <p:cNvSpPr/>
            <p:nvPr/>
          </p:nvSpPr>
          <p:spPr>
            <a:xfrm flipH="1" flipV="1">
              <a:off x="2753771" y="148714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8" name="Line 495"/>
            <p:cNvSpPr/>
            <p:nvPr/>
          </p:nvSpPr>
          <p:spPr>
            <a:xfrm flipH="1" flipV="1">
              <a:off x="2891540" y="148861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49" name="Line 496"/>
            <p:cNvSpPr/>
            <p:nvPr/>
          </p:nvSpPr>
          <p:spPr>
            <a:xfrm flipH="1" flipV="1">
              <a:off x="3029310" y="149008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0" name="Line 497"/>
            <p:cNvSpPr/>
            <p:nvPr/>
          </p:nvSpPr>
          <p:spPr>
            <a:xfrm flipH="1" flipV="1">
              <a:off x="3167079" y="148714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1" name="Line 498"/>
            <p:cNvSpPr/>
            <p:nvPr/>
          </p:nvSpPr>
          <p:spPr>
            <a:xfrm flipH="1" flipV="1">
              <a:off x="3304849" y="1487140"/>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2" name="Line 499"/>
            <p:cNvSpPr/>
            <p:nvPr/>
          </p:nvSpPr>
          <p:spPr>
            <a:xfrm flipH="1" flipV="1">
              <a:off x="3442619" y="148861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3" name="Line 500"/>
            <p:cNvSpPr/>
            <p:nvPr/>
          </p:nvSpPr>
          <p:spPr>
            <a:xfrm flipH="1" flipV="1">
              <a:off x="3580388" y="149008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4" name="Line 501"/>
            <p:cNvSpPr/>
            <p:nvPr/>
          </p:nvSpPr>
          <p:spPr>
            <a:xfrm flipH="1" flipV="1">
              <a:off x="3718158" y="149155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5" name="AutoShape 502"/>
            <p:cNvSpPr/>
            <p:nvPr/>
          </p:nvSpPr>
          <p:spPr>
            <a:xfrm rot="10800000">
              <a:off x="3168701" y="3315576"/>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56" name="Line 503"/>
            <p:cNvSpPr/>
            <p:nvPr/>
          </p:nvSpPr>
          <p:spPr>
            <a:xfrm>
              <a:off x="3306119" y="3094190"/>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7" name="Line 504"/>
            <p:cNvSpPr/>
            <p:nvPr/>
          </p:nvSpPr>
          <p:spPr>
            <a:xfrm>
              <a:off x="3720863" y="3088309"/>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8" name="Line 505"/>
            <p:cNvSpPr/>
            <p:nvPr/>
          </p:nvSpPr>
          <p:spPr>
            <a:xfrm>
              <a:off x="3583093" y="308683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59" name="Line 506"/>
            <p:cNvSpPr/>
            <p:nvPr/>
          </p:nvSpPr>
          <p:spPr>
            <a:xfrm>
              <a:off x="3443888" y="3091249"/>
              <a:ext cx="1974"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60" name="AutoShape 507"/>
            <p:cNvSpPr/>
            <p:nvPr/>
          </p:nvSpPr>
          <p:spPr>
            <a:xfrm flipH="1">
              <a:off x="2825711" y="331704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61" name="AutoShape 508"/>
            <p:cNvSpPr/>
            <p:nvPr/>
          </p:nvSpPr>
          <p:spPr>
            <a:xfrm flipH="1">
              <a:off x="2963481" y="331704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62" name="AutoShape 509"/>
            <p:cNvSpPr/>
            <p:nvPr/>
          </p:nvSpPr>
          <p:spPr>
            <a:xfrm flipH="1">
              <a:off x="3101251" y="331704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63" name="Line 510"/>
            <p:cNvSpPr/>
            <p:nvPr/>
          </p:nvSpPr>
          <p:spPr>
            <a:xfrm flipV="1">
              <a:off x="2894245" y="308979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64" name="Line 511"/>
            <p:cNvSpPr/>
            <p:nvPr/>
          </p:nvSpPr>
          <p:spPr>
            <a:xfrm flipV="1">
              <a:off x="3032015" y="308832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65" name="Line 512"/>
            <p:cNvSpPr/>
            <p:nvPr/>
          </p:nvSpPr>
          <p:spPr>
            <a:xfrm flipV="1">
              <a:off x="3169784" y="308685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66" name="AutoShape 513"/>
            <p:cNvSpPr/>
            <p:nvPr/>
          </p:nvSpPr>
          <p:spPr>
            <a:xfrm flipH="1">
              <a:off x="759167"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67" name="AutoShape 514"/>
            <p:cNvSpPr/>
            <p:nvPr/>
          </p:nvSpPr>
          <p:spPr>
            <a:xfrm flipH="1">
              <a:off x="896937"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68" name="AutoShape 515"/>
            <p:cNvSpPr/>
            <p:nvPr/>
          </p:nvSpPr>
          <p:spPr>
            <a:xfrm flipH="1">
              <a:off x="1034707"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69" name="AutoShape 516"/>
            <p:cNvSpPr/>
            <p:nvPr/>
          </p:nvSpPr>
          <p:spPr>
            <a:xfrm flipH="1">
              <a:off x="1172476"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0" name="AutoShape 517"/>
            <p:cNvSpPr/>
            <p:nvPr/>
          </p:nvSpPr>
          <p:spPr>
            <a:xfrm flipH="1">
              <a:off x="1310246"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1" name="AutoShape 518"/>
            <p:cNvSpPr/>
            <p:nvPr/>
          </p:nvSpPr>
          <p:spPr>
            <a:xfrm flipH="1">
              <a:off x="1448015"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2" name="AutoShape 519"/>
            <p:cNvSpPr/>
            <p:nvPr/>
          </p:nvSpPr>
          <p:spPr>
            <a:xfrm flipH="1">
              <a:off x="1585785"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3" name="AutoShape 520"/>
            <p:cNvSpPr/>
            <p:nvPr/>
          </p:nvSpPr>
          <p:spPr>
            <a:xfrm flipH="1">
              <a:off x="1723555"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4" name="AutoShape 521"/>
            <p:cNvSpPr/>
            <p:nvPr/>
          </p:nvSpPr>
          <p:spPr>
            <a:xfrm flipH="1">
              <a:off x="1861324"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5" name="AutoShape 522"/>
            <p:cNvSpPr/>
            <p:nvPr/>
          </p:nvSpPr>
          <p:spPr>
            <a:xfrm flipH="1">
              <a:off x="1999094"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76" name="Line 523"/>
            <p:cNvSpPr/>
            <p:nvPr/>
          </p:nvSpPr>
          <p:spPr>
            <a:xfrm flipV="1">
              <a:off x="827701" y="3097143"/>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77" name="Line 524"/>
            <p:cNvSpPr/>
            <p:nvPr/>
          </p:nvSpPr>
          <p:spPr>
            <a:xfrm flipV="1">
              <a:off x="965471" y="3097143"/>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78" name="Line 525"/>
            <p:cNvSpPr/>
            <p:nvPr/>
          </p:nvSpPr>
          <p:spPr>
            <a:xfrm flipV="1">
              <a:off x="1103240" y="308979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79" name="Line 526"/>
            <p:cNvSpPr/>
            <p:nvPr/>
          </p:nvSpPr>
          <p:spPr>
            <a:xfrm flipV="1">
              <a:off x="1241010" y="3088321"/>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0" name="Line 527"/>
            <p:cNvSpPr/>
            <p:nvPr/>
          </p:nvSpPr>
          <p:spPr>
            <a:xfrm flipV="1">
              <a:off x="1378780" y="308685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1" name="Line 528"/>
            <p:cNvSpPr/>
            <p:nvPr/>
          </p:nvSpPr>
          <p:spPr>
            <a:xfrm flipV="1">
              <a:off x="1516549" y="308538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2" name="Line 529"/>
            <p:cNvSpPr/>
            <p:nvPr/>
          </p:nvSpPr>
          <p:spPr>
            <a:xfrm flipV="1">
              <a:off x="1654319" y="308979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3" name="Line 530"/>
            <p:cNvSpPr/>
            <p:nvPr/>
          </p:nvSpPr>
          <p:spPr>
            <a:xfrm flipV="1">
              <a:off x="1792088" y="3088321"/>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4" name="Line 531"/>
            <p:cNvSpPr/>
            <p:nvPr/>
          </p:nvSpPr>
          <p:spPr>
            <a:xfrm flipV="1">
              <a:off x="1929858" y="308685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5" name="Line 532"/>
            <p:cNvSpPr/>
            <p:nvPr/>
          </p:nvSpPr>
          <p:spPr>
            <a:xfrm flipV="1">
              <a:off x="2067628" y="308538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86" name="AutoShape 533"/>
            <p:cNvSpPr/>
            <p:nvPr/>
          </p:nvSpPr>
          <p:spPr>
            <a:xfrm flipH="1">
              <a:off x="2136863"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87" name="AutoShape 534"/>
            <p:cNvSpPr/>
            <p:nvPr/>
          </p:nvSpPr>
          <p:spPr>
            <a:xfrm flipH="1">
              <a:off x="2274633"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88" name="AutoShape 535"/>
            <p:cNvSpPr/>
            <p:nvPr/>
          </p:nvSpPr>
          <p:spPr>
            <a:xfrm flipH="1">
              <a:off x="2412403"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89" name="AutoShape 536"/>
            <p:cNvSpPr/>
            <p:nvPr/>
          </p:nvSpPr>
          <p:spPr>
            <a:xfrm flipH="1">
              <a:off x="2550172"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90" name="AutoShape 537"/>
            <p:cNvSpPr/>
            <p:nvPr/>
          </p:nvSpPr>
          <p:spPr>
            <a:xfrm flipH="1">
              <a:off x="2687942"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91" name="Line 538"/>
            <p:cNvSpPr/>
            <p:nvPr/>
          </p:nvSpPr>
          <p:spPr>
            <a:xfrm flipV="1">
              <a:off x="2205397" y="308979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2" name="Line 539"/>
            <p:cNvSpPr/>
            <p:nvPr/>
          </p:nvSpPr>
          <p:spPr>
            <a:xfrm flipV="1">
              <a:off x="2343167" y="309420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3" name="Line 540"/>
            <p:cNvSpPr/>
            <p:nvPr/>
          </p:nvSpPr>
          <p:spPr>
            <a:xfrm flipV="1">
              <a:off x="2480936" y="3092732"/>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4" name="Line 541"/>
            <p:cNvSpPr/>
            <p:nvPr/>
          </p:nvSpPr>
          <p:spPr>
            <a:xfrm flipV="1">
              <a:off x="2618706" y="309126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5" name="Line 542"/>
            <p:cNvSpPr/>
            <p:nvPr/>
          </p:nvSpPr>
          <p:spPr>
            <a:xfrm flipV="1">
              <a:off x="2756476" y="308979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6" name="AutoShape 543"/>
            <p:cNvSpPr/>
            <p:nvPr/>
          </p:nvSpPr>
          <p:spPr>
            <a:xfrm>
              <a:off x="757732" y="4013977"/>
              <a:ext cx="619964" cy="1411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197" name="Line 544"/>
            <p:cNvSpPr/>
            <p:nvPr/>
          </p:nvSpPr>
          <p:spPr>
            <a:xfrm flipH="1" flipV="1">
              <a:off x="1238305" y="416459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8" name="Line 545"/>
            <p:cNvSpPr/>
            <p:nvPr/>
          </p:nvSpPr>
          <p:spPr>
            <a:xfrm flipH="1" flipV="1">
              <a:off x="824996" y="4170477"/>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199" name="Line 546"/>
            <p:cNvSpPr/>
            <p:nvPr/>
          </p:nvSpPr>
          <p:spPr>
            <a:xfrm flipH="1" flipV="1">
              <a:off x="962766" y="416459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0" name="Line 547"/>
            <p:cNvSpPr/>
            <p:nvPr/>
          </p:nvSpPr>
          <p:spPr>
            <a:xfrm flipH="1" flipV="1">
              <a:off x="1100535" y="4160185"/>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1" name="AutoShape 548"/>
            <p:cNvSpPr/>
            <p:nvPr/>
          </p:nvSpPr>
          <p:spPr>
            <a:xfrm>
              <a:off x="1308811" y="401103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02" name="AutoShape 549"/>
            <p:cNvSpPr/>
            <p:nvPr/>
          </p:nvSpPr>
          <p:spPr>
            <a:xfrm>
              <a:off x="1446580" y="401103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03" name="AutoShape 550"/>
            <p:cNvSpPr/>
            <p:nvPr/>
          </p:nvSpPr>
          <p:spPr>
            <a:xfrm>
              <a:off x="1584350" y="401103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04" name="Line 551"/>
            <p:cNvSpPr/>
            <p:nvPr/>
          </p:nvSpPr>
          <p:spPr>
            <a:xfrm flipH="1" flipV="1">
              <a:off x="1376075" y="4180770"/>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5" name="Line 552"/>
            <p:cNvSpPr/>
            <p:nvPr/>
          </p:nvSpPr>
          <p:spPr>
            <a:xfrm flipH="1" flipV="1">
              <a:off x="1513844" y="417488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6" name="Line 553"/>
            <p:cNvSpPr/>
            <p:nvPr/>
          </p:nvSpPr>
          <p:spPr>
            <a:xfrm flipH="1" flipV="1">
              <a:off x="1651614" y="417635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07" name="AutoShape 554"/>
            <p:cNvSpPr/>
            <p:nvPr/>
          </p:nvSpPr>
          <p:spPr>
            <a:xfrm>
              <a:off x="1722120" y="401250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08" name="AutoShape 555"/>
            <p:cNvSpPr/>
            <p:nvPr/>
          </p:nvSpPr>
          <p:spPr>
            <a:xfrm>
              <a:off x="1859889"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09" name="AutoShape 556"/>
            <p:cNvSpPr/>
            <p:nvPr/>
          </p:nvSpPr>
          <p:spPr>
            <a:xfrm>
              <a:off x="1997659" y="401250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0" name="Line 557"/>
            <p:cNvSpPr/>
            <p:nvPr/>
          </p:nvSpPr>
          <p:spPr>
            <a:xfrm flipH="1" flipV="1">
              <a:off x="1789383" y="417929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11" name="Line 558"/>
            <p:cNvSpPr/>
            <p:nvPr/>
          </p:nvSpPr>
          <p:spPr>
            <a:xfrm flipH="1" flipV="1">
              <a:off x="1927153" y="417488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12" name="Line 559"/>
            <p:cNvSpPr/>
            <p:nvPr/>
          </p:nvSpPr>
          <p:spPr>
            <a:xfrm flipH="1" flipV="1">
              <a:off x="2064923" y="417194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13" name="AutoShape 560"/>
            <p:cNvSpPr/>
            <p:nvPr/>
          </p:nvSpPr>
          <p:spPr>
            <a:xfrm>
              <a:off x="2135428"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4" name="AutoShape 561"/>
            <p:cNvSpPr/>
            <p:nvPr/>
          </p:nvSpPr>
          <p:spPr>
            <a:xfrm>
              <a:off x="2273198"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5" name="AutoShape 562"/>
            <p:cNvSpPr/>
            <p:nvPr/>
          </p:nvSpPr>
          <p:spPr>
            <a:xfrm>
              <a:off x="2410968" y="401250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6" name="AutoShape 563"/>
            <p:cNvSpPr/>
            <p:nvPr/>
          </p:nvSpPr>
          <p:spPr>
            <a:xfrm>
              <a:off x="2548737"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7" name="AutoShape 564"/>
            <p:cNvSpPr/>
            <p:nvPr/>
          </p:nvSpPr>
          <p:spPr>
            <a:xfrm>
              <a:off x="2686507" y="401250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8" name="AutoShape 565"/>
            <p:cNvSpPr/>
            <p:nvPr/>
          </p:nvSpPr>
          <p:spPr>
            <a:xfrm>
              <a:off x="2824276"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19" name="AutoShape 566"/>
            <p:cNvSpPr/>
            <p:nvPr/>
          </p:nvSpPr>
          <p:spPr>
            <a:xfrm>
              <a:off x="2962046"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20" name="AutoShape 567"/>
            <p:cNvSpPr/>
            <p:nvPr/>
          </p:nvSpPr>
          <p:spPr>
            <a:xfrm>
              <a:off x="3099816" y="401250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21" name="AutoShape 568"/>
            <p:cNvSpPr/>
            <p:nvPr/>
          </p:nvSpPr>
          <p:spPr>
            <a:xfrm>
              <a:off x="3237585"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22" name="AutoShape 569"/>
            <p:cNvSpPr/>
            <p:nvPr/>
          </p:nvSpPr>
          <p:spPr>
            <a:xfrm>
              <a:off x="3375355" y="4012507"/>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23" name="AutoShape 570"/>
            <p:cNvSpPr/>
            <p:nvPr/>
          </p:nvSpPr>
          <p:spPr>
            <a:xfrm>
              <a:off x="3513124"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24" name="AutoShape 571"/>
            <p:cNvSpPr/>
            <p:nvPr/>
          </p:nvSpPr>
          <p:spPr>
            <a:xfrm>
              <a:off x="3650894" y="4012507"/>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25" name="Line 572"/>
            <p:cNvSpPr/>
            <p:nvPr/>
          </p:nvSpPr>
          <p:spPr>
            <a:xfrm flipH="1" flipV="1">
              <a:off x="2202692" y="416606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26" name="Line 573"/>
            <p:cNvSpPr/>
            <p:nvPr/>
          </p:nvSpPr>
          <p:spPr>
            <a:xfrm flipH="1" flipV="1">
              <a:off x="2340462" y="416753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27" name="Line 574"/>
            <p:cNvSpPr/>
            <p:nvPr/>
          </p:nvSpPr>
          <p:spPr>
            <a:xfrm flipH="1" flipV="1">
              <a:off x="2478231" y="4169007"/>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28" name="Line 575"/>
            <p:cNvSpPr/>
            <p:nvPr/>
          </p:nvSpPr>
          <p:spPr>
            <a:xfrm flipH="1" flipV="1">
              <a:off x="2616001" y="4170477"/>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29" name="Line 576"/>
            <p:cNvSpPr/>
            <p:nvPr/>
          </p:nvSpPr>
          <p:spPr>
            <a:xfrm flipH="1" flipV="1">
              <a:off x="2753771" y="417194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0" name="Line 577"/>
            <p:cNvSpPr/>
            <p:nvPr/>
          </p:nvSpPr>
          <p:spPr>
            <a:xfrm flipH="1" flipV="1">
              <a:off x="2891540" y="417341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1" name="Line 578"/>
            <p:cNvSpPr/>
            <p:nvPr/>
          </p:nvSpPr>
          <p:spPr>
            <a:xfrm flipH="1" flipV="1">
              <a:off x="3029310" y="417488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2" name="Line 579"/>
            <p:cNvSpPr/>
            <p:nvPr/>
          </p:nvSpPr>
          <p:spPr>
            <a:xfrm flipH="1" flipV="1">
              <a:off x="3167079" y="4171948"/>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3" name="Line 580"/>
            <p:cNvSpPr/>
            <p:nvPr/>
          </p:nvSpPr>
          <p:spPr>
            <a:xfrm flipH="1" flipV="1">
              <a:off x="3304849" y="4171948"/>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4" name="Line 581"/>
            <p:cNvSpPr/>
            <p:nvPr/>
          </p:nvSpPr>
          <p:spPr>
            <a:xfrm flipH="1" flipV="1">
              <a:off x="3442619" y="417341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5" name="Line 582"/>
            <p:cNvSpPr/>
            <p:nvPr/>
          </p:nvSpPr>
          <p:spPr>
            <a:xfrm flipH="1" flipV="1">
              <a:off x="3580388" y="4174888"/>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6" name="Line 583"/>
            <p:cNvSpPr/>
            <p:nvPr/>
          </p:nvSpPr>
          <p:spPr>
            <a:xfrm flipH="1" flipV="1">
              <a:off x="3718158" y="417635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7" name="AutoShape 584"/>
            <p:cNvSpPr/>
            <p:nvPr/>
          </p:nvSpPr>
          <p:spPr>
            <a:xfrm rot="10800000">
              <a:off x="7438123" y="655764"/>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38" name="Line 585"/>
            <p:cNvSpPr/>
            <p:nvPr/>
          </p:nvSpPr>
          <p:spPr>
            <a:xfrm>
              <a:off x="7575541" y="43437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39" name="Line 586"/>
            <p:cNvSpPr/>
            <p:nvPr/>
          </p:nvSpPr>
          <p:spPr>
            <a:xfrm>
              <a:off x="7990285" y="428497"/>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0" name="Line 587"/>
            <p:cNvSpPr/>
            <p:nvPr/>
          </p:nvSpPr>
          <p:spPr>
            <a:xfrm>
              <a:off x="7852516" y="427026"/>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1" name="Line 588"/>
            <p:cNvSpPr/>
            <p:nvPr/>
          </p:nvSpPr>
          <p:spPr>
            <a:xfrm>
              <a:off x="7713311" y="431437"/>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2" name="AutoShape 589"/>
            <p:cNvSpPr/>
            <p:nvPr/>
          </p:nvSpPr>
          <p:spPr>
            <a:xfrm flipH="1">
              <a:off x="7095134" y="65723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43" name="AutoShape 590"/>
            <p:cNvSpPr/>
            <p:nvPr/>
          </p:nvSpPr>
          <p:spPr>
            <a:xfrm flipH="1">
              <a:off x="7232903" y="65723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44" name="AutoShape 591"/>
            <p:cNvSpPr/>
            <p:nvPr/>
          </p:nvSpPr>
          <p:spPr>
            <a:xfrm flipH="1">
              <a:off x="7370673" y="65723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45" name="Line 592"/>
            <p:cNvSpPr/>
            <p:nvPr/>
          </p:nvSpPr>
          <p:spPr>
            <a:xfrm flipV="1">
              <a:off x="7163668" y="42997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6" name="Line 593"/>
            <p:cNvSpPr/>
            <p:nvPr/>
          </p:nvSpPr>
          <p:spPr>
            <a:xfrm flipV="1">
              <a:off x="7301437" y="42850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7" name="Line 594"/>
            <p:cNvSpPr/>
            <p:nvPr/>
          </p:nvSpPr>
          <p:spPr>
            <a:xfrm flipV="1">
              <a:off x="7439207" y="427039"/>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48" name="AutoShape 595"/>
            <p:cNvSpPr/>
            <p:nvPr/>
          </p:nvSpPr>
          <p:spPr>
            <a:xfrm flipH="1">
              <a:off x="5028590"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49" name="AutoShape 596"/>
            <p:cNvSpPr/>
            <p:nvPr/>
          </p:nvSpPr>
          <p:spPr>
            <a:xfrm flipH="1">
              <a:off x="5166359"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0" name="AutoShape 597"/>
            <p:cNvSpPr/>
            <p:nvPr/>
          </p:nvSpPr>
          <p:spPr>
            <a:xfrm flipH="1">
              <a:off x="5304129"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1" name="AutoShape 598"/>
            <p:cNvSpPr/>
            <p:nvPr/>
          </p:nvSpPr>
          <p:spPr>
            <a:xfrm flipH="1">
              <a:off x="5441899"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2" name="AutoShape 599"/>
            <p:cNvSpPr/>
            <p:nvPr/>
          </p:nvSpPr>
          <p:spPr>
            <a:xfrm flipH="1">
              <a:off x="5579668"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3" name="AutoShape 600"/>
            <p:cNvSpPr/>
            <p:nvPr/>
          </p:nvSpPr>
          <p:spPr>
            <a:xfrm flipH="1">
              <a:off x="5717438"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4" name="AutoShape 601"/>
            <p:cNvSpPr/>
            <p:nvPr/>
          </p:nvSpPr>
          <p:spPr>
            <a:xfrm flipH="1">
              <a:off x="5855207"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5" name="AutoShape 602"/>
            <p:cNvSpPr/>
            <p:nvPr/>
          </p:nvSpPr>
          <p:spPr>
            <a:xfrm flipH="1">
              <a:off x="5992977"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6" name="AutoShape 603"/>
            <p:cNvSpPr/>
            <p:nvPr/>
          </p:nvSpPr>
          <p:spPr>
            <a:xfrm flipH="1">
              <a:off x="6130747"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7" name="AutoShape 604"/>
            <p:cNvSpPr/>
            <p:nvPr/>
          </p:nvSpPr>
          <p:spPr>
            <a:xfrm flipH="1">
              <a:off x="6268516"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58" name="Line 605"/>
            <p:cNvSpPr/>
            <p:nvPr/>
          </p:nvSpPr>
          <p:spPr>
            <a:xfrm flipV="1">
              <a:off x="5097124" y="43733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59" name="Line 606"/>
            <p:cNvSpPr/>
            <p:nvPr/>
          </p:nvSpPr>
          <p:spPr>
            <a:xfrm flipV="1">
              <a:off x="5234893" y="43733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0" name="Line 607"/>
            <p:cNvSpPr/>
            <p:nvPr/>
          </p:nvSpPr>
          <p:spPr>
            <a:xfrm flipV="1">
              <a:off x="5372663" y="42997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1" name="Line 608"/>
            <p:cNvSpPr/>
            <p:nvPr/>
          </p:nvSpPr>
          <p:spPr>
            <a:xfrm flipV="1">
              <a:off x="5510432" y="42850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2" name="Line 609"/>
            <p:cNvSpPr/>
            <p:nvPr/>
          </p:nvSpPr>
          <p:spPr>
            <a:xfrm flipV="1">
              <a:off x="5648202" y="427039"/>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3" name="Line 610"/>
            <p:cNvSpPr/>
            <p:nvPr/>
          </p:nvSpPr>
          <p:spPr>
            <a:xfrm flipV="1">
              <a:off x="5785972" y="42556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4" name="Line 611"/>
            <p:cNvSpPr/>
            <p:nvPr/>
          </p:nvSpPr>
          <p:spPr>
            <a:xfrm flipV="1">
              <a:off x="5923741"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5" name="Line 612"/>
            <p:cNvSpPr/>
            <p:nvPr/>
          </p:nvSpPr>
          <p:spPr>
            <a:xfrm flipV="1">
              <a:off x="6061511" y="42850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6" name="Line 613"/>
            <p:cNvSpPr/>
            <p:nvPr/>
          </p:nvSpPr>
          <p:spPr>
            <a:xfrm flipV="1">
              <a:off x="6199280" y="427039"/>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7" name="Line 614"/>
            <p:cNvSpPr/>
            <p:nvPr/>
          </p:nvSpPr>
          <p:spPr>
            <a:xfrm flipV="1">
              <a:off x="6337050" y="425568"/>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68" name="AutoShape 615"/>
            <p:cNvSpPr/>
            <p:nvPr/>
          </p:nvSpPr>
          <p:spPr>
            <a:xfrm flipH="1">
              <a:off x="6406286"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69" name="AutoShape 616"/>
            <p:cNvSpPr/>
            <p:nvPr/>
          </p:nvSpPr>
          <p:spPr>
            <a:xfrm flipH="1">
              <a:off x="6544055"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70" name="AutoShape 617"/>
            <p:cNvSpPr/>
            <p:nvPr/>
          </p:nvSpPr>
          <p:spPr>
            <a:xfrm flipH="1">
              <a:off x="6681825"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71" name="AutoShape 618"/>
            <p:cNvSpPr/>
            <p:nvPr/>
          </p:nvSpPr>
          <p:spPr>
            <a:xfrm flipH="1">
              <a:off x="6819595" y="658704"/>
              <a:ext cx="137770"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72" name="AutoShape 619"/>
            <p:cNvSpPr/>
            <p:nvPr/>
          </p:nvSpPr>
          <p:spPr>
            <a:xfrm flipH="1">
              <a:off x="6957364" y="658704"/>
              <a:ext cx="137771" cy="141151"/>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73" name="Line 620"/>
            <p:cNvSpPr/>
            <p:nvPr/>
          </p:nvSpPr>
          <p:spPr>
            <a:xfrm flipV="1">
              <a:off x="6474820"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74" name="Line 621"/>
            <p:cNvSpPr/>
            <p:nvPr/>
          </p:nvSpPr>
          <p:spPr>
            <a:xfrm flipV="1">
              <a:off x="6612589" y="43439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75" name="Line 622"/>
            <p:cNvSpPr/>
            <p:nvPr/>
          </p:nvSpPr>
          <p:spPr>
            <a:xfrm flipV="1">
              <a:off x="6750359" y="43292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76" name="Line 623"/>
            <p:cNvSpPr/>
            <p:nvPr/>
          </p:nvSpPr>
          <p:spPr>
            <a:xfrm flipV="1">
              <a:off x="6888128" y="431449"/>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77" name="Line 624"/>
            <p:cNvSpPr/>
            <p:nvPr/>
          </p:nvSpPr>
          <p:spPr>
            <a:xfrm flipV="1">
              <a:off x="7025898" y="429979"/>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78" name="AutoShape 625"/>
            <p:cNvSpPr/>
            <p:nvPr/>
          </p:nvSpPr>
          <p:spPr>
            <a:xfrm>
              <a:off x="5028590" y="1345344"/>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79" name="Line 626"/>
            <p:cNvSpPr/>
            <p:nvPr/>
          </p:nvSpPr>
          <p:spPr>
            <a:xfrm flipH="1" flipV="1">
              <a:off x="5509162" y="1495962"/>
              <a:ext cx="1974"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0" name="Line 627"/>
            <p:cNvSpPr/>
            <p:nvPr/>
          </p:nvSpPr>
          <p:spPr>
            <a:xfrm flipH="1" flipV="1">
              <a:off x="5095854" y="1501844"/>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1" name="Line 628"/>
            <p:cNvSpPr/>
            <p:nvPr/>
          </p:nvSpPr>
          <p:spPr>
            <a:xfrm flipH="1" flipV="1">
              <a:off x="5233623" y="1495962"/>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2" name="Line 629"/>
            <p:cNvSpPr/>
            <p:nvPr/>
          </p:nvSpPr>
          <p:spPr>
            <a:xfrm flipH="1" flipV="1">
              <a:off x="5371393" y="1491551"/>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3" name="AutoShape 630"/>
            <p:cNvSpPr/>
            <p:nvPr/>
          </p:nvSpPr>
          <p:spPr>
            <a:xfrm>
              <a:off x="5579668" y="134240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84" name="AutoShape 631"/>
            <p:cNvSpPr/>
            <p:nvPr/>
          </p:nvSpPr>
          <p:spPr>
            <a:xfrm>
              <a:off x="5717438" y="134240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85" name="AutoShape 632"/>
            <p:cNvSpPr/>
            <p:nvPr/>
          </p:nvSpPr>
          <p:spPr>
            <a:xfrm>
              <a:off x="5855207" y="134240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86" name="Line 633"/>
            <p:cNvSpPr/>
            <p:nvPr/>
          </p:nvSpPr>
          <p:spPr>
            <a:xfrm flipH="1" flipV="1">
              <a:off x="5646932" y="151213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7" name="Line 634"/>
            <p:cNvSpPr/>
            <p:nvPr/>
          </p:nvSpPr>
          <p:spPr>
            <a:xfrm flipH="1" flipV="1">
              <a:off x="5784702" y="1506255"/>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8" name="Line 635"/>
            <p:cNvSpPr/>
            <p:nvPr/>
          </p:nvSpPr>
          <p:spPr>
            <a:xfrm flipH="1" flipV="1">
              <a:off x="5922471" y="150772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89" name="AutoShape 636"/>
            <p:cNvSpPr/>
            <p:nvPr/>
          </p:nvSpPr>
          <p:spPr>
            <a:xfrm>
              <a:off x="5992977"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0" name="AutoShape 637"/>
            <p:cNvSpPr/>
            <p:nvPr/>
          </p:nvSpPr>
          <p:spPr>
            <a:xfrm>
              <a:off x="6130747" y="134387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1" name="AutoShape 638"/>
            <p:cNvSpPr/>
            <p:nvPr/>
          </p:nvSpPr>
          <p:spPr>
            <a:xfrm>
              <a:off x="6268516"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2" name="Line 639"/>
            <p:cNvSpPr/>
            <p:nvPr/>
          </p:nvSpPr>
          <p:spPr>
            <a:xfrm flipH="1" flipV="1">
              <a:off x="6060241" y="1510666"/>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93" name="Line 640"/>
            <p:cNvSpPr/>
            <p:nvPr/>
          </p:nvSpPr>
          <p:spPr>
            <a:xfrm flipH="1" flipV="1">
              <a:off x="6198010" y="1506255"/>
              <a:ext cx="1974"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94" name="Line 641"/>
            <p:cNvSpPr/>
            <p:nvPr/>
          </p:nvSpPr>
          <p:spPr>
            <a:xfrm flipH="1" flipV="1">
              <a:off x="6335780" y="150331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295" name="AutoShape 642"/>
            <p:cNvSpPr/>
            <p:nvPr/>
          </p:nvSpPr>
          <p:spPr>
            <a:xfrm>
              <a:off x="6406286" y="134387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6" name="AutoShape 643"/>
            <p:cNvSpPr/>
            <p:nvPr/>
          </p:nvSpPr>
          <p:spPr>
            <a:xfrm>
              <a:off x="6544055"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7" name="AutoShape 644"/>
            <p:cNvSpPr/>
            <p:nvPr/>
          </p:nvSpPr>
          <p:spPr>
            <a:xfrm>
              <a:off x="6681825"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8" name="AutoShape 645"/>
            <p:cNvSpPr/>
            <p:nvPr/>
          </p:nvSpPr>
          <p:spPr>
            <a:xfrm>
              <a:off x="6819595" y="134387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299" name="AutoShape 646"/>
            <p:cNvSpPr/>
            <p:nvPr/>
          </p:nvSpPr>
          <p:spPr>
            <a:xfrm>
              <a:off x="6957364"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0" name="AutoShape 647"/>
            <p:cNvSpPr/>
            <p:nvPr/>
          </p:nvSpPr>
          <p:spPr>
            <a:xfrm>
              <a:off x="7095134" y="134387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1" name="AutoShape 648"/>
            <p:cNvSpPr/>
            <p:nvPr/>
          </p:nvSpPr>
          <p:spPr>
            <a:xfrm>
              <a:off x="7232903"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2" name="AutoShape 649"/>
            <p:cNvSpPr/>
            <p:nvPr/>
          </p:nvSpPr>
          <p:spPr>
            <a:xfrm>
              <a:off x="7370673"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3" name="AutoShape 650"/>
            <p:cNvSpPr/>
            <p:nvPr/>
          </p:nvSpPr>
          <p:spPr>
            <a:xfrm>
              <a:off x="7508443" y="134387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4" name="AutoShape 651"/>
            <p:cNvSpPr/>
            <p:nvPr/>
          </p:nvSpPr>
          <p:spPr>
            <a:xfrm>
              <a:off x="7646212"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5" name="AutoShape 652"/>
            <p:cNvSpPr/>
            <p:nvPr/>
          </p:nvSpPr>
          <p:spPr>
            <a:xfrm>
              <a:off x="7783982" y="1343873"/>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6" name="AutoShape 653"/>
            <p:cNvSpPr/>
            <p:nvPr/>
          </p:nvSpPr>
          <p:spPr>
            <a:xfrm>
              <a:off x="7921751" y="1343873"/>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07" name="Line 654"/>
            <p:cNvSpPr/>
            <p:nvPr/>
          </p:nvSpPr>
          <p:spPr>
            <a:xfrm flipH="1" flipV="1">
              <a:off x="6473550" y="1497433"/>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08" name="Line 655"/>
            <p:cNvSpPr/>
            <p:nvPr/>
          </p:nvSpPr>
          <p:spPr>
            <a:xfrm flipH="1" flipV="1">
              <a:off x="6611319" y="1498903"/>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09" name="Line 656"/>
            <p:cNvSpPr/>
            <p:nvPr/>
          </p:nvSpPr>
          <p:spPr>
            <a:xfrm flipH="1" flipV="1">
              <a:off x="6749089" y="150037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0" name="Line 657"/>
            <p:cNvSpPr/>
            <p:nvPr/>
          </p:nvSpPr>
          <p:spPr>
            <a:xfrm flipH="1" flipV="1">
              <a:off x="6886858" y="1501844"/>
              <a:ext cx="1974"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1" name="Line 658"/>
            <p:cNvSpPr/>
            <p:nvPr/>
          </p:nvSpPr>
          <p:spPr>
            <a:xfrm flipH="1" flipV="1">
              <a:off x="7024628" y="150331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2" name="Line 659"/>
            <p:cNvSpPr/>
            <p:nvPr/>
          </p:nvSpPr>
          <p:spPr>
            <a:xfrm flipH="1" flipV="1">
              <a:off x="7162398" y="150478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3" name="Line 660"/>
            <p:cNvSpPr/>
            <p:nvPr/>
          </p:nvSpPr>
          <p:spPr>
            <a:xfrm flipH="1" flipV="1">
              <a:off x="7300167" y="1506255"/>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4" name="Line 661"/>
            <p:cNvSpPr/>
            <p:nvPr/>
          </p:nvSpPr>
          <p:spPr>
            <a:xfrm flipH="1" flipV="1">
              <a:off x="7437937" y="150331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5" name="Line 662"/>
            <p:cNvSpPr/>
            <p:nvPr/>
          </p:nvSpPr>
          <p:spPr>
            <a:xfrm flipH="1" flipV="1">
              <a:off x="7575706" y="150331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6" name="Line 663"/>
            <p:cNvSpPr/>
            <p:nvPr/>
          </p:nvSpPr>
          <p:spPr>
            <a:xfrm flipH="1" flipV="1">
              <a:off x="7713476" y="1504784"/>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7" name="Line 664"/>
            <p:cNvSpPr/>
            <p:nvPr/>
          </p:nvSpPr>
          <p:spPr>
            <a:xfrm flipH="1" flipV="1">
              <a:off x="7851246" y="1506255"/>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8" name="Line 665"/>
            <p:cNvSpPr/>
            <p:nvPr/>
          </p:nvSpPr>
          <p:spPr>
            <a:xfrm flipH="1" flipV="1">
              <a:off x="7989015" y="1507725"/>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19" name="AutoShape 666"/>
            <p:cNvSpPr/>
            <p:nvPr/>
          </p:nvSpPr>
          <p:spPr>
            <a:xfrm rot="10800000">
              <a:off x="7300353" y="3315576"/>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20" name="Line 667"/>
            <p:cNvSpPr/>
            <p:nvPr/>
          </p:nvSpPr>
          <p:spPr>
            <a:xfrm>
              <a:off x="7437772" y="3094190"/>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1" name="Line 668"/>
            <p:cNvSpPr/>
            <p:nvPr/>
          </p:nvSpPr>
          <p:spPr>
            <a:xfrm>
              <a:off x="7852516" y="3088309"/>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2" name="Line 669"/>
            <p:cNvSpPr/>
            <p:nvPr/>
          </p:nvSpPr>
          <p:spPr>
            <a:xfrm>
              <a:off x="7714746" y="3086838"/>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3" name="Line 670"/>
            <p:cNvSpPr/>
            <p:nvPr/>
          </p:nvSpPr>
          <p:spPr>
            <a:xfrm>
              <a:off x="7575541" y="3091249"/>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4" name="AutoShape 671"/>
            <p:cNvSpPr/>
            <p:nvPr/>
          </p:nvSpPr>
          <p:spPr>
            <a:xfrm flipH="1">
              <a:off x="6957364" y="331704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25" name="AutoShape 672"/>
            <p:cNvSpPr/>
            <p:nvPr/>
          </p:nvSpPr>
          <p:spPr>
            <a:xfrm flipH="1">
              <a:off x="7095134" y="331704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26" name="AutoShape 673"/>
            <p:cNvSpPr/>
            <p:nvPr/>
          </p:nvSpPr>
          <p:spPr>
            <a:xfrm flipH="1">
              <a:off x="7232903" y="331704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27" name="Line 674"/>
            <p:cNvSpPr/>
            <p:nvPr/>
          </p:nvSpPr>
          <p:spPr>
            <a:xfrm flipV="1">
              <a:off x="7025898" y="308979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8" name="Line 675"/>
            <p:cNvSpPr/>
            <p:nvPr/>
          </p:nvSpPr>
          <p:spPr>
            <a:xfrm flipV="1">
              <a:off x="7163668" y="3088321"/>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29" name="Line 676"/>
            <p:cNvSpPr/>
            <p:nvPr/>
          </p:nvSpPr>
          <p:spPr>
            <a:xfrm flipV="1">
              <a:off x="7301437" y="308685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30" name="AutoShape 677"/>
            <p:cNvSpPr/>
            <p:nvPr/>
          </p:nvSpPr>
          <p:spPr>
            <a:xfrm flipH="1">
              <a:off x="4890820"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1" name="AutoShape 678"/>
            <p:cNvSpPr/>
            <p:nvPr/>
          </p:nvSpPr>
          <p:spPr>
            <a:xfrm flipH="1">
              <a:off x="5028590"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2" name="AutoShape 679"/>
            <p:cNvSpPr/>
            <p:nvPr/>
          </p:nvSpPr>
          <p:spPr>
            <a:xfrm flipH="1">
              <a:off x="5166359"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3" name="AutoShape 680"/>
            <p:cNvSpPr/>
            <p:nvPr/>
          </p:nvSpPr>
          <p:spPr>
            <a:xfrm flipH="1">
              <a:off x="5304129"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4" name="AutoShape 681"/>
            <p:cNvSpPr/>
            <p:nvPr/>
          </p:nvSpPr>
          <p:spPr>
            <a:xfrm flipH="1">
              <a:off x="5441899"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5" name="AutoShape 682"/>
            <p:cNvSpPr/>
            <p:nvPr/>
          </p:nvSpPr>
          <p:spPr>
            <a:xfrm flipH="1">
              <a:off x="5579668"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6" name="AutoShape 683"/>
            <p:cNvSpPr/>
            <p:nvPr/>
          </p:nvSpPr>
          <p:spPr>
            <a:xfrm flipH="1">
              <a:off x="5717438"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7" name="AutoShape 684"/>
            <p:cNvSpPr/>
            <p:nvPr/>
          </p:nvSpPr>
          <p:spPr>
            <a:xfrm flipH="1">
              <a:off x="5855207"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8" name="AutoShape 685"/>
            <p:cNvSpPr/>
            <p:nvPr/>
          </p:nvSpPr>
          <p:spPr>
            <a:xfrm flipH="1">
              <a:off x="5992977"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39" name="AutoShape 686"/>
            <p:cNvSpPr/>
            <p:nvPr/>
          </p:nvSpPr>
          <p:spPr>
            <a:xfrm flipH="1">
              <a:off x="6130747"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40" name="Line 687"/>
            <p:cNvSpPr/>
            <p:nvPr/>
          </p:nvSpPr>
          <p:spPr>
            <a:xfrm flipV="1">
              <a:off x="4959354" y="3097143"/>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1" name="Line 688"/>
            <p:cNvSpPr/>
            <p:nvPr/>
          </p:nvSpPr>
          <p:spPr>
            <a:xfrm flipV="1">
              <a:off x="5097124" y="3097143"/>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2" name="Line 689"/>
            <p:cNvSpPr/>
            <p:nvPr/>
          </p:nvSpPr>
          <p:spPr>
            <a:xfrm flipV="1">
              <a:off x="5234893" y="3089791"/>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3" name="Line 690"/>
            <p:cNvSpPr/>
            <p:nvPr/>
          </p:nvSpPr>
          <p:spPr>
            <a:xfrm flipV="1">
              <a:off x="5372663" y="3088321"/>
              <a:ext cx="1973" cy="211717"/>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4" name="Line 691"/>
            <p:cNvSpPr/>
            <p:nvPr/>
          </p:nvSpPr>
          <p:spPr>
            <a:xfrm flipV="1">
              <a:off x="5510432" y="308685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5" name="Line 692"/>
            <p:cNvSpPr/>
            <p:nvPr/>
          </p:nvSpPr>
          <p:spPr>
            <a:xfrm flipV="1">
              <a:off x="5648202" y="308538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6" name="Line 693"/>
            <p:cNvSpPr/>
            <p:nvPr/>
          </p:nvSpPr>
          <p:spPr>
            <a:xfrm flipV="1">
              <a:off x="5785972" y="308979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7" name="Line 694"/>
            <p:cNvSpPr/>
            <p:nvPr/>
          </p:nvSpPr>
          <p:spPr>
            <a:xfrm flipV="1">
              <a:off x="5923741" y="3088321"/>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8" name="Line 695"/>
            <p:cNvSpPr/>
            <p:nvPr/>
          </p:nvSpPr>
          <p:spPr>
            <a:xfrm flipV="1">
              <a:off x="6061511" y="3086850"/>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49" name="Line 696"/>
            <p:cNvSpPr/>
            <p:nvPr/>
          </p:nvSpPr>
          <p:spPr>
            <a:xfrm flipV="1">
              <a:off x="6199280" y="3085380"/>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50" name="AutoShape 697"/>
            <p:cNvSpPr/>
            <p:nvPr/>
          </p:nvSpPr>
          <p:spPr>
            <a:xfrm flipH="1">
              <a:off x="6268516"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51" name="AutoShape 698"/>
            <p:cNvSpPr/>
            <p:nvPr/>
          </p:nvSpPr>
          <p:spPr>
            <a:xfrm flipH="1">
              <a:off x="6406286"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52" name="AutoShape 699"/>
            <p:cNvSpPr/>
            <p:nvPr/>
          </p:nvSpPr>
          <p:spPr>
            <a:xfrm flipH="1">
              <a:off x="6544055"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53" name="AutoShape 700"/>
            <p:cNvSpPr/>
            <p:nvPr/>
          </p:nvSpPr>
          <p:spPr>
            <a:xfrm flipH="1">
              <a:off x="6681825" y="3318515"/>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54" name="AutoShape 701"/>
            <p:cNvSpPr/>
            <p:nvPr/>
          </p:nvSpPr>
          <p:spPr>
            <a:xfrm flipH="1">
              <a:off x="6819595" y="3318515"/>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55" name="Line 702"/>
            <p:cNvSpPr/>
            <p:nvPr/>
          </p:nvSpPr>
          <p:spPr>
            <a:xfrm flipV="1">
              <a:off x="6337050" y="308979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56" name="Line 703"/>
            <p:cNvSpPr/>
            <p:nvPr/>
          </p:nvSpPr>
          <p:spPr>
            <a:xfrm flipV="1">
              <a:off x="6474820" y="3094202"/>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57" name="Line 704"/>
            <p:cNvSpPr/>
            <p:nvPr/>
          </p:nvSpPr>
          <p:spPr>
            <a:xfrm flipV="1">
              <a:off x="6612589" y="3092732"/>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58" name="Line 705"/>
            <p:cNvSpPr/>
            <p:nvPr/>
          </p:nvSpPr>
          <p:spPr>
            <a:xfrm flipV="1">
              <a:off x="6750359" y="3091261"/>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59" name="Line 706"/>
            <p:cNvSpPr/>
            <p:nvPr/>
          </p:nvSpPr>
          <p:spPr>
            <a:xfrm flipV="1">
              <a:off x="6888128" y="3089791"/>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0" name="AutoShape 707"/>
            <p:cNvSpPr/>
            <p:nvPr/>
          </p:nvSpPr>
          <p:spPr>
            <a:xfrm>
              <a:off x="4959705" y="3999274"/>
              <a:ext cx="619964" cy="1411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51" y="0"/>
                  </a:lnTo>
                  <a:lnTo>
                    <a:pt x="21600" y="10800"/>
                  </a:lnTo>
                  <a:lnTo>
                    <a:pt x="19551" y="21600"/>
                  </a:lnTo>
                  <a:lnTo>
                    <a:pt x="0" y="21600"/>
                  </a:lnTo>
                  <a:close/>
                </a:path>
              </a:pathLst>
            </a:custGeom>
            <a:solidFill>
              <a:srgbClr val="FF0DF6"/>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61" name="Line 708"/>
            <p:cNvSpPr/>
            <p:nvPr/>
          </p:nvSpPr>
          <p:spPr>
            <a:xfrm flipH="1" flipV="1">
              <a:off x="5440278" y="4149893"/>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2" name="Line 709"/>
            <p:cNvSpPr/>
            <p:nvPr/>
          </p:nvSpPr>
          <p:spPr>
            <a:xfrm flipH="1" flipV="1">
              <a:off x="5026969" y="415577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3" name="Line 710"/>
            <p:cNvSpPr/>
            <p:nvPr/>
          </p:nvSpPr>
          <p:spPr>
            <a:xfrm flipH="1" flipV="1">
              <a:off x="5164738" y="4149893"/>
              <a:ext cx="1974"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4" name="Line 711"/>
            <p:cNvSpPr/>
            <p:nvPr/>
          </p:nvSpPr>
          <p:spPr>
            <a:xfrm flipH="1" flipV="1">
              <a:off x="5302508" y="4145482"/>
              <a:ext cx="1973" cy="211718"/>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5" name="AutoShape 712"/>
            <p:cNvSpPr/>
            <p:nvPr/>
          </p:nvSpPr>
          <p:spPr>
            <a:xfrm>
              <a:off x="5510783"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66" name="AutoShape 713"/>
            <p:cNvSpPr/>
            <p:nvPr/>
          </p:nvSpPr>
          <p:spPr>
            <a:xfrm>
              <a:off x="5648553"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67" name="AutoShape 714"/>
            <p:cNvSpPr/>
            <p:nvPr/>
          </p:nvSpPr>
          <p:spPr>
            <a:xfrm>
              <a:off x="5786323"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68" name="Line 715"/>
            <p:cNvSpPr/>
            <p:nvPr/>
          </p:nvSpPr>
          <p:spPr>
            <a:xfrm flipH="1" flipV="1">
              <a:off x="5578047" y="416606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69" name="Line 716"/>
            <p:cNvSpPr/>
            <p:nvPr/>
          </p:nvSpPr>
          <p:spPr>
            <a:xfrm flipH="1" flipV="1">
              <a:off x="5715817" y="4160185"/>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0" name="Line 717"/>
            <p:cNvSpPr/>
            <p:nvPr/>
          </p:nvSpPr>
          <p:spPr>
            <a:xfrm flipH="1" flipV="1">
              <a:off x="5853586" y="4161655"/>
              <a:ext cx="1974"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1" name="AutoShape 718"/>
            <p:cNvSpPr/>
            <p:nvPr/>
          </p:nvSpPr>
          <p:spPr>
            <a:xfrm>
              <a:off x="5924092"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72" name="AutoShape 719"/>
            <p:cNvSpPr/>
            <p:nvPr/>
          </p:nvSpPr>
          <p:spPr>
            <a:xfrm>
              <a:off x="6061862"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73" name="AutoShape 720"/>
            <p:cNvSpPr/>
            <p:nvPr/>
          </p:nvSpPr>
          <p:spPr>
            <a:xfrm>
              <a:off x="6199631"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74" name="Line 721"/>
            <p:cNvSpPr/>
            <p:nvPr/>
          </p:nvSpPr>
          <p:spPr>
            <a:xfrm flipH="1" flipV="1">
              <a:off x="5991356" y="4163126"/>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5" name="Line 722"/>
            <p:cNvSpPr/>
            <p:nvPr/>
          </p:nvSpPr>
          <p:spPr>
            <a:xfrm flipH="1" flipV="1">
              <a:off x="6129126" y="4158715"/>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6" name="Line 723"/>
            <p:cNvSpPr/>
            <p:nvPr/>
          </p:nvSpPr>
          <p:spPr>
            <a:xfrm flipH="1" flipV="1">
              <a:off x="6266895" y="415577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77" name="AutoShape 724"/>
            <p:cNvSpPr/>
            <p:nvPr/>
          </p:nvSpPr>
          <p:spPr>
            <a:xfrm>
              <a:off x="6337401"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78" name="AutoShape 725"/>
            <p:cNvSpPr/>
            <p:nvPr/>
          </p:nvSpPr>
          <p:spPr>
            <a:xfrm>
              <a:off x="6475171"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79" name="AutoShape 726"/>
            <p:cNvSpPr/>
            <p:nvPr/>
          </p:nvSpPr>
          <p:spPr>
            <a:xfrm>
              <a:off x="6612940"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0" name="AutoShape 727"/>
            <p:cNvSpPr/>
            <p:nvPr/>
          </p:nvSpPr>
          <p:spPr>
            <a:xfrm>
              <a:off x="6750710"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1" name="AutoShape 728"/>
            <p:cNvSpPr/>
            <p:nvPr/>
          </p:nvSpPr>
          <p:spPr>
            <a:xfrm>
              <a:off x="6888479"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2" name="AutoShape 729"/>
            <p:cNvSpPr/>
            <p:nvPr/>
          </p:nvSpPr>
          <p:spPr>
            <a:xfrm>
              <a:off x="7026249"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3" name="AutoShape 730"/>
            <p:cNvSpPr/>
            <p:nvPr/>
          </p:nvSpPr>
          <p:spPr>
            <a:xfrm>
              <a:off x="7164019"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4" name="AutoShape 731"/>
            <p:cNvSpPr/>
            <p:nvPr/>
          </p:nvSpPr>
          <p:spPr>
            <a:xfrm>
              <a:off x="7301788"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5" name="AutoShape 732"/>
            <p:cNvSpPr/>
            <p:nvPr/>
          </p:nvSpPr>
          <p:spPr>
            <a:xfrm>
              <a:off x="7439558"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6" name="AutoShape 733"/>
            <p:cNvSpPr/>
            <p:nvPr/>
          </p:nvSpPr>
          <p:spPr>
            <a:xfrm>
              <a:off x="7577327"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7" name="AutoShape 734"/>
            <p:cNvSpPr/>
            <p:nvPr/>
          </p:nvSpPr>
          <p:spPr>
            <a:xfrm>
              <a:off x="7715097"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8" name="AutoShape 735"/>
            <p:cNvSpPr/>
            <p:nvPr/>
          </p:nvSpPr>
          <p:spPr>
            <a:xfrm>
              <a:off x="7852867"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89" name="AutoShape 736"/>
            <p:cNvSpPr/>
            <p:nvPr/>
          </p:nvSpPr>
          <p:spPr>
            <a:xfrm>
              <a:off x="7990636"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90" name="AutoShape 737"/>
            <p:cNvSpPr/>
            <p:nvPr/>
          </p:nvSpPr>
          <p:spPr>
            <a:xfrm>
              <a:off x="8128406" y="3996334"/>
              <a:ext cx="137770"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91" name="AutoShape 738"/>
            <p:cNvSpPr/>
            <p:nvPr/>
          </p:nvSpPr>
          <p:spPr>
            <a:xfrm>
              <a:off x="8266175"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392" name="Line 739"/>
            <p:cNvSpPr/>
            <p:nvPr/>
          </p:nvSpPr>
          <p:spPr>
            <a:xfrm flipH="1" flipV="1">
              <a:off x="6404665" y="4149893"/>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3" name="Line 740"/>
            <p:cNvSpPr/>
            <p:nvPr/>
          </p:nvSpPr>
          <p:spPr>
            <a:xfrm flipH="1" flipV="1">
              <a:off x="6542434" y="4151363"/>
              <a:ext cx="1974"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4" name="Line 741"/>
            <p:cNvSpPr/>
            <p:nvPr/>
          </p:nvSpPr>
          <p:spPr>
            <a:xfrm flipH="1" flipV="1">
              <a:off x="6680204" y="4152834"/>
              <a:ext cx="1973" cy="211717"/>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5" name="Line 742"/>
            <p:cNvSpPr/>
            <p:nvPr/>
          </p:nvSpPr>
          <p:spPr>
            <a:xfrm flipH="1" flipV="1">
              <a:off x="6817974" y="415430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6" name="Line 743"/>
            <p:cNvSpPr/>
            <p:nvPr/>
          </p:nvSpPr>
          <p:spPr>
            <a:xfrm flipH="1" flipV="1">
              <a:off x="6955743" y="4155774"/>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7" name="Line 744"/>
            <p:cNvSpPr/>
            <p:nvPr/>
          </p:nvSpPr>
          <p:spPr>
            <a:xfrm flipH="1" flipV="1">
              <a:off x="7093513" y="4157245"/>
              <a:ext cx="1973" cy="211717"/>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8" name="Line 745"/>
            <p:cNvSpPr/>
            <p:nvPr/>
          </p:nvSpPr>
          <p:spPr>
            <a:xfrm flipH="1" flipV="1">
              <a:off x="7231282" y="4158715"/>
              <a:ext cx="1974"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399" name="Line 746"/>
            <p:cNvSpPr/>
            <p:nvPr/>
          </p:nvSpPr>
          <p:spPr>
            <a:xfrm flipH="1" flipV="1">
              <a:off x="7369052" y="4155774"/>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0" name="Line 747"/>
            <p:cNvSpPr/>
            <p:nvPr/>
          </p:nvSpPr>
          <p:spPr>
            <a:xfrm flipH="1" flipV="1">
              <a:off x="7506822" y="4155774"/>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1" name="Line 748"/>
            <p:cNvSpPr/>
            <p:nvPr/>
          </p:nvSpPr>
          <p:spPr>
            <a:xfrm flipH="1" flipV="1">
              <a:off x="7644591" y="4157245"/>
              <a:ext cx="1973" cy="211717"/>
            </a:xfrm>
            <a:prstGeom prst="line">
              <a:avLst/>
            </a:prstGeom>
            <a:noFill/>
            <a:ln w="7620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2" name="Line 749"/>
            <p:cNvSpPr/>
            <p:nvPr/>
          </p:nvSpPr>
          <p:spPr>
            <a:xfrm flipH="1" flipV="1">
              <a:off x="7782361" y="4158715"/>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3" name="Line 750"/>
            <p:cNvSpPr/>
            <p:nvPr/>
          </p:nvSpPr>
          <p:spPr>
            <a:xfrm flipH="1" flipV="1">
              <a:off x="7920130" y="4160185"/>
              <a:ext cx="1973" cy="211718"/>
            </a:xfrm>
            <a:prstGeom prst="line">
              <a:avLst/>
            </a:prstGeom>
            <a:noFill/>
            <a:ln w="76200" cap="flat">
              <a:solidFill>
                <a:srgbClr val="3399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4" name="Line 751"/>
            <p:cNvSpPr/>
            <p:nvPr/>
          </p:nvSpPr>
          <p:spPr>
            <a:xfrm flipH="1" flipV="1">
              <a:off x="8057900" y="4161655"/>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5" name="Line 752"/>
            <p:cNvSpPr/>
            <p:nvPr/>
          </p:nvSpPr>
          <p:spPr>
            <a:xfrm flipH="1" flipV="1">
              <a:off x="8195670" y="4164596"/>
              <a:ext cx="1973" cy="211718"/>
            </a:xfrm>
            <a:prstGeom prst="line">
              <a:avLst/>
            </a:prstGeom>
            <a:noFill/>
            <a:ln w="76200" cap="flat">
              <a:solidFill>
                <a:srgbClr val="00FF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6" name="Line 753"/>
            <p:cNvSpPr/>
            <p:nvPr/>
          </p:nvSpPr>
          <p:spPr>
            <a:xfrm flipH="1" flipV="1">
              <a:off x="8333439" y="4166066"/>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07" name="AutoShape 754"/>
            <p:cNvSpPr/>
            <p:nvPr/>
          </p:nvSpPr>
          <p:spPr>
            <a:xfrm>
              <a:off x="8403945" y="3996334"/>
              <a:ext cx="137771" cy="141152"/>
            </a:xfrm>
            <a:prstGeom prst="chevron">
              <a:avLst>
                <a:gd name="adj" fmla="val 25000"/>
              </a:avLst>
            </a:prstGeom>
            <a:solidFill>
              <a:srgbClr val="FFFFFF"/>
            </a:solidFill>
            <a:ln w="38100" cap="flat">
              <a:solidFill>
                <a:srgbClr val="969696"/>
              </a:solidFill>
              <a:prstDash val="solid"/>
              <a:miter lim="800000"/>
            </a:ln>
            <a:effectLst/>
          </p:spPr>
          <p:txBody>
            <a:bodyPr wrap="square" lIns="45719" tIns="45719" rIns="45719" bIns="45719" numCol="1" anchor="ctr">
              <a:noAutofit/>
            </a:bodyPr>
            <a:lstStyle/>
            <a:p>
              <a:pPr>
                <a:defRPr>
                  <a:solidFill>
                    <a:srgbClr val="CC3300"/>
                  </a:solidFill>
                </a:defRPr>
              </a:pPr>
              <a:endParaRPr/>
            </a:p>
          </p:txBody>
        </p:sp>
        <p:sp>
          <p:nvSpPr>
            <p:cNvPr id="3408" name="Line 755"/>
            <p:cNvSpPr/>
            <p:nvPr/>
          </p:nvSpPr>
          <p:spPr>
            <a:xfrm flipH="1" flipV="1">
              <a:off x="8471209" y="4166066"/>
              <a:ext cx="1973" cy="211718"/>
            </a:xfrm>
            <a:prstGeom prst="line">
              <a:avLst/>
            </a:prstGeom>
            <a:noFill/>
            <a:ln w="7620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410" name="Rectangle 756"/>
          <p:cNvSpPr txBox="1"/>
          <p:nvPr/>
        </p:nvSpPr>
        <p:spPr>
          <a:xfrm>
            <a:off x="304800" y="5867400"/>
            <a:ext cx="8610600" cy="338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300"/>
              </a:spcBef>
              <a:defRPr sz="1700">
                <a:solidFill>
                  <a:srgbClr val="FFCC00"/>
                </a:solidFill>
                <a:effectLst>
                  <a:outerShdw blurRad="38100" dist="38100" dir="2700000" rotWithShape="0">
                    <a:srgbClr val="000000"/>
                  </a:outerShdw>
                </a:effectLst>
                <a:latin typeface="+mn-lt"/>
                <a:ea typeface="+mn-ea"/>
                <a:cs typeface="+mn-cs"/>
                <a:sym typeface="Arial"/>
              </a:defRPr>
            </a:lvl1pPr>
          </a:lstStyle>
          <a:p>
            <a:r>
              <a:t>Now 50% of strands consist of only repeat section + primer bases . .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13" name="Rectangle 2"/>
          <p:cNvSpPr txBox="1">
            <a:spLocks noGrp="1"/>
          </p:cNvSpPr>
          <p:nvPr>
            <p:ph type="title"/>
          </p:nvPr>
        </p:nvSpPr>
        <p:spPr>
          <a:xfrm>
            <a:off x="381000" y="152400"/>
            <a:ext cx="8534400" cy="457200"/>
          </a:xfrm>
          <a:prstGeom prst="rect">
            <a:avLst/>
          </a:prstGeom>
        </p:spPr>
        <p:txBody>
          <a:bodyPr/>
          <a:lstStyle>
            <a:lvl1pPr>
              <a:defRPr sz="2400"/>
            </a:lvl1pPr>
          </a:lstStyle>
          <a:p>
            <a:r>
              <a:t>Oversimplification Number One:</a:t>
            </a:r>
          </a:p>
        </p:txBody>
      </p:sp>
      <p:sp>
        <p:nvSpPr>
          <p:cNvPr id="3414" name="Rectangle 5"/>
          <p:cNvSpPr txBox="1">
            <a:spLocks noGrp="1"/>
          </p:cNvSpPr>
          <p:nvPr>
            <p:ph type="body" idx="1"/>
          </p:nvPr>
        </p:nvSpPr>
        <p:spPr>
          <a:xfrm>
            <a:off x="228600" y="762000"/>
            <a:ext cx="8763000" cy="6012012"/>
          </a:xfrm>
          <a:prstGeom prst="rect">
            <a:avLst/>
          </a:prstGeom>
        </p:spPr>
        <p:txBody>
          <a:bodyPr/>
          <a:lstStyle/>
          <a:p>
            <a:pPr>
              <a:spcBef>
                <a:spcPts val="300"/>
              </a:spcBef>
              <a:tabLst>
                <a:tab pos="457200" algn="l"/>
              </a:tabLst>
              <a:defRPr sz="1600">
                <a:latin typeface="+mn-lt"/>
                <a:ea typeface="+mn-ea"/>
                <a:cs typeface="+mn-cs"/>
                <a:sym typeface="Arial"/>
              </a:defRPr>
            </a:pPr>
            <a:r>
              <a:t>In my figures &amp; preceding animation, primers are depicted as being VERY short</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 showed them as including only four bases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a four base code would be very non-specific, occurring all over the genome</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Chance of match at random location ~ (1/4)</a:t>
            </a:r>
            <a:r>
              <a:rPr baseline="30000"/>
              <a:t>4</a:t>
            </a:r>
            <a:r>
              <a:t> = 0.39%</a:t>
            </a:r>
          </a:p>
          <a:p>
            <a:pPr>
              <a:tabLst>
                <a:tab pos="457200" algn="l"/>
              </a:tabLst>
              <a:defRPr sz="24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So to target ONLY a specific VNTR locus on the gene, primers MUST have more bases!</a:t>
            </a:r>
          </a:p>
          <a:p>
            <a:pPr>
              <a:tabLst>
                <a:tab pos="457200" algn="l"/>
              </a:tabLst>
              <a:defRPr sz="24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In our DNA fingerprinting lab, we will target a locus on the first chromosome called </a:t>
            </a:r>
            <a:r>
              <a:rPr>
                <a:solidFill>
                  <a:srgbClr val="FFCC00"/>
                </a:solidFill>
              </a:rPr>
              <a:t>pMCT118</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Our primers (intended to attach adjacent to the VNTR segment) have base sequences:</a:t>
            </a:r>
          </a:p>
          <a:p>
            <a:pPr>
              <a:tabLst>
                <a:tab pos="457200" algn="l"/>
              </a:tabLst>
              <a:defRPr sz="1600">
                <a:latin typeface="+mn-lt"/>
                <a:ea typeface="+mn-ea"/>
                <a:cs typeface="+mn-cs"/>
                <a:sym typeface="Arial"/>
              </a:defRPr>
            </a:pPr>
            <a:endParaRPr/>
          </a:p>
          <a:p>
            <a:pPr>
              <a:spcBef>
                <a:spcPts val="300"/>
              </a:spcBef>
              <a:tabLst>
                <a:tab pos="457200" algn="l"/>
              </a:tabLst>
              <a:defRPr sz="1400">
                <a:latin typeface="+mn-lt"/>
                <a:ea typeface="+mn-ea"/>
                <a:cs typeface="+mn-cs"/>
                <a:sym typeface="Arial"/>
              </a:defRPr>
            </a:pPr>
            <a:r>
              <a:t>		Primer 1: 	5’-GAAACTGGCCTCCAAACACTGCCCGCCG-3’	Twenty eight bases!</a:t>
            </a:r>
          </a:p>
          <a:p>
            <a:pPr>
              <a:tabLst>
                <a:tab pos="457200" algn="l"/>
              </a:tabLst>
              <a:defRPr sz="900">
                <a:latin typeface="+mn-lt"/>
                <a:ea typeface="+mn-ea"/>
                <a:cs typeface="+mn-cs"/>
                <a:sym typeface="Arial"/>
              </a:defRPr>
            </a:pPr>
            <a:endParaRPr/>
          </a:p>
          <a:p>
            <a:pPr>
              <a:spcBef>
                <a:spcPts val="300"/>
              </a:spcBef>
              <a:tabLst>
                <a:tab pos="457200" algn="l"/>
              </a:tabLst>
              <a:defRPr sz="1400">
                <a:latin typeface="+mn-lt"/>
                <a:ea typeface="+mn-ea"/>
                <a:cs typeface="+mn-cs"/>
                <a:sym typeface="Arial"/>
              </a:defRPr>
            </a:pPr>
            <a:r>
              <a:t>		Primer 2: 	5’-GTCTTGTTGGAGATGCACGTGCCCCTTGC-3’	Twenty nine bases!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i="1"/>
              <a:t>Chance of match at random location ~ (1/4)</a:t>
            </a:r>
            <a:r>
              <a:rPr i="1" baseline="30000"/>
              <a:t>28 or 29</a:t>
            </a:r>
            <a:r>
              <a:rPr i="1"/>
              <a:t> ~ 10</a:t>
            </a:r>
            <a:r>
              <a:rPr i="1" baseline="30000"/>
              <a:t>-15</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1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17" name="Rectangle 2"/>
          <p:cNvSpPr txBox="1">
            <a:spLocks noGrp="1"/>
          </p:cNvSpPr>
          <p:nvPr>
            <p:ph type="title"/>
          </p:nvPr>
        </p:nvSpPr>
        <p:spPr>
          <a:xfrm>
            <a:off x="381000" y="152400"/>
            <a:ext cx="8534400" cy="457200"/>
          </a:xfrm>
          <a:prstGeom prst="rect">
            <a:avLst/>
          </a:prstGeom>
        </p:spPr>
        <p:txBody>
          <a:bodyPr/>
          <a:lstStyle>
            <a:lvl1pPr>
              <a:defRPr sz="2400"/>
            </a:lvl1pPr>
          </a:lstStyle>
          <a:p>
            <a:r>
              <a:t>Oversimplification Number Two:</a:t>
            </a:r>
          </a:p>
        </p:txBody>
      </p:sp>
      <p:sp>
        <p:nvSpPr>
          <p:cNvPr id="3418" name="Rectangle 3"/>
          <p:cNvSpPr txBox="1">
            <a:spLocks noGrp="1"/>
          </p:cNvSpPr>
          <p:nvPr>
            <p:ph type="body" idx="1"/>
          </p:nvPr>
        </p:nvSpPr>
        <p:spPr>
          <a:xfrm>
            <a:off x="228600" y="762000"/>
            <a:ext cx="8763000" cy="5982643"/>
          </a:xfrm>
          <a:prstGeom prst="rect">
            <a:avLst/>
          </a:prstGeom>
        </p:spPr>
        <p:txBody>
          <a:bodyPr/>
          <a:lstStyle/>
          <a:p>
            <a:pPr>
              <a:spcBef>
                <a:spcPts val="300"/>
              </a:spcBef>
              <a:tabLst>
                <a:tab pos="457200" algn="l"/>
              </a:tabLst>
              <a:defRPr sz="1600">
                <a:latin typeface="+mn-lt"/>
                <a:ea typeface="+mn-ea"/>
                <a:cs typeface="+mn-cs"/>
                <a:sym typeface="Arial"/>
              </a:defRPr>
            </a:pPr>
            <a:r>
              <a:t>In my figures I also showed a VNTR repeating unit of only two bases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In fact repeat units (a.k.a. “consensus units”) can be much longer:</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For our DNA fingerprinting lab targeting locus </a:t>
            </a:r>
            <a:r>
              <a:rPr>
                <a:solidFill>
                  <a:srgbClr val="FFCC00"/>
                </a:solidFill>
              </a:rPr>
              <a:t>pMCT118</a:t>
            </a:r>
            <a:r>
              <a:t>, repeat unit is 16 bases long:</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sz="1400"/>
              <a:t>VNTR repeat unit:      [G-(Any base)-(A or G)-G-A-C-C-A-C-(A or C)-G-G-(Any base)-A-A-G]</a:t>
            </a:r>
          </a:p>
          <a:p>
            <a:pPr>
              <a:tabLst>
                <a:tab pos="457200" algn="l"/>
              </a:tabLst>
              <a:defRPr sz="1000">
                <a:latin typeface="+mn-lt"/>
                <a:ea typeface="+mn-ea"/>
                <a:cs typeface="+mn-cs"/>
                <a:sym typeface="Arial"/>
              </a:defRPr>
            </a:pPr>
            <a:endParaRPr/>
          </a:p>
          <a:p>
            <a:pPr>
              <a:spcBef>
                <a:spcPts val="300"/>
              </a:spcBef>
              <a:tabLst>
                <a:tab pos="457200" algn="l"/>
              </a:tabLst>
              <a:defRPr sz="1400">
                <a:latin typeface="+mn-lt"/>
                <a:ea typeface="+mn-ea"/>
                <a:cs typeface="+mn-cs"/>
                <a:sym typeface="Arial"/>
              </a:defRPr>
            </a:pPr>
            <a:r>
              <a:t>		Along with a complementary segment on the coupled DNA strand</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At this locus, most individuals have between 14 and 40 repetitions of this unit</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Meaning that PCR at pMCT118 will amplify segments of base pair length:</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sz="1400"/>
              <a:t>(Primer 1) + (VNTR) x (14 to 40) + (Primer 2) </a:t>
            </a:r>
          </a:p>
          <a:p>
            <a:pPr>
              <a:spcBef>
                <a:spcPts val="200"/>
              </a:spcBef>
              <a:tabLst>
                <a:tab pos="457200" algn="l"/>
              </a:tabLst>
              <a:defRPr sz="900">
                <a:latin typeface="+mn-lt"/>
                <a:ea typeface="+mn-ea"/>
                <a:cs typeface="+mn-cs"/>
                <a:sym typeface="Arial"/>
              </a:defRPr>
            </a:pPr>
            <a:r>
              <a:t>	</a:t>
            </a:r>
            <a:endParaRPr sz="1000"/>
          </a:p>
          <a:p>
            <a:pPr>
              <a:spcBef>
                <a:spcPts val="300"/>
              </a:spcBef>
              <a:tabLst>
                <a:tab pos="457200" algn="l"/>
              </a:tabLst>
              <a:defRPr sz="1400">
                <a:latin typeface="+mn-lt"/>
                <a:ea typeface="+mn-ea"/>
                <a:cs typeface="+mn-cs"/>
                <a:sym typeface="Arial"/>
              </a:defRPr>
            </a:pPr>
            <a:r>
              <a:t>			= 28 + (16) x (14 to 40) + 29 </a:t>
            </a:r>
          </a:p>
          <a:p>
            <a:pPr>
              <a:tabLst>
                <a:tab pos="457200" algn="l"/>
              </a:tabLst>
              <a:defRPr sz="900">
                <a:latin typeface="+mn-lt"/>
                <a:ea typeface="+mn-ea"/>
                <a:cs typeface="+mn-cs"/>
                <a:sym typeface="Arial"/>
              </a:defRPr>
            </a:pPr>
            <a:endParaRPr/>
          </a:p>
          <a:p>
            <a:pPr>
              <a:spcBef>
                <a:spcPts val="300"/>
              </a:spcBef>
              <a:tabLst>
                <a:tab pos="457200" algn="l"/>
              </a:tabLst>
              <a:defRPr sz="1400">
                <a:latin typeface="+mn-lt"/>
                <a:ea typeface="+mn-ea"/>
                <a:cs typeface="+mn-cs"/>
                <a:sym typeface="Arial"/>
              </a:defRPr>
            </a:pPr>
            <a:r>
              <a:t>				= 281 to 697 base pairs</a:t>
            </a:r>
            <a:endParaRPr sz="1600"/>
          </a:p>
          <a:p>
            <a:pPr>
              <a:tabLst>
                <a:tab pos="457200" algn="l"/>
              </a:tabLst>
              <a:defRPr sz="1400">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Other research gives pMCT118 allele length range as 369 to 801 base pairs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25" name="Rectangle 2"/>
          <p:cNvSpPr txBox="1">
            <a:spLocks noGrp="1"/>
          </p:cNvSpPr>
          <p:nvPr>
            <p:ph type="title"/>
          </p:nvPr>
        </p:nvSpPr>
        <p:spPr>
          <a:xfrm>
            <a:off x="330200" y="2184400"/>
            <a:ext cx="8534400" cy="2272755"/>
          </a:xfrm>
          <a:prstGeom prst="rect">
            <a:avLst/>
          </a:prstGeom>
        </p:spPr>
        <p:txBody>
          <a:bodyPr/>
          <a:lstStyle/>
          <a:p>
            <a:pPr defTabSz="859536">
              <a:defRPr sz="2256">
                <a:effectLst>
                  <a:outerShdw blurRad="35814" dist="35814" dir="2700000" rotWithShape="0">
                    <a:srgbClr val="000000"/>
                  </a:outerShdw>
                </a:effectLst>
              </a:defRPr>
            </a:pPr>
            <a:r>
              <a:t>DNA fingerprinting based on</a:t>
            </a:r>
            <a:br/>
            <a:r>
              <a:t/>
            </a:r>
            <a:br/>
            <a:r>
              <a:t/>
            </a:r>
            <a:br/>
            <a:r>
              <a:rPr sz="2632"/>
              <a:t>Restriction Fragment Length Polymorphism</a:t>
            </a:r>
            <a:br>
              <a:rPr sz="2632"/>
            </a:br>
            <a:r>
              <a:rPr sz="2632"/>
              <a:t/>
            </a:r>
            <a:br>
              <a:rPr sz="2632"/>
            </a:br>
            <a:r>
              <a:rPr sz="2632"/>
              <a:t>(RFLP)</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21" name="Rectangle 2"/>
          <p:cNvSpPr txBox="1">
            <a:spLocks noGrp="1"/>
          </p:cNvSpPr>
          <p:nvPr>
            <p:ph type="title"/>
          </p:nvPr>
        </p:nvSpPr>
        <p:spPr>
          <a:xfrm>
            <a:off x="304800" y="95081"/>
            <a:ext cx="8534400" cy="1142999"/>
          </a:xfrm>
          <a:prstGeom prst="rect">
            <a:avLst/>
          </a:prstGeom>
        </p:spPr>
        <p:txBody>
          <a:bodyPr>
            <a:normAutofit/>
          </a:bodyPr>
          <a:lstStyle/>
          <a:p>
            <a:pPr defTabSz="521208">
              <a:defRPr sz="1140">
                <a:effectLst>
                  <a:outerShdw blurRad="21717" dist="21717" dir="2700000" rotWithShape="0">
                    <a:srgbClr val="000000"/>
                  </a:outerShdw>
                </a:effectLst>
              </a:defRPr>
            </a:pPr>
            <a:r>
              <a:rPr sz="1800" dirty="0"/>
              <a:t>But returning to the central points</a:t>
            </a:r>
            <a:br>
              <a:rPr sz="1800" dirty="0"/>
            </a:br>
            <a:r>
              <a:rPr sz="1050" dirty="0"/>
              <a:t/>
            </a:r>
            <a:br>
              <a:rPr sz="1050" dirty="0"/>
            </a:br>
            <a:r>
              <a:rPr sz="2000" dirty="0"/>
              <a:t>PCR process accomplishes TWO things:</a:t>
            </a:r>
          </a:p>
        </p:txBody>
      </p:sp>
      <p:sp>
        <p:nvSpPr>
          <p:cNvPr id="3422" name="Rectangle 3"/>
          <p:cNvSpPr txBox="1">
            <a:spLocks noGrp="1"/>
          </p:cNvSpPr>
          <p:nvPr>
            <p:ph type="body" idx="1"/>
          </p:nvPr>
        </p:nvSpPr>
        <p:spPr>
          <a:xfrm>
            <a:off x="228600" y="1447799"/>
            <a:ext cx="8763000" cy="5235825"/>
          </a:xfrm>
          <a:prstGeom prst="rect">
            <a:avLst/>
          </a:prstGeom>
        </p:spPr>
        <p:txBody>
          <a:bodyPr/>
          <a:lstStyle/>
          <a:p>
            <a:pPr marL="342900" indent="-342900">
              <a:tabLst>
                <a:tab pos="457200" algn="l"/>
              </a:tabLst>
              <a:defRPr>
                <a:latin typeface="+mn-lt"/>
                <a:ea typeface="+mn-ea"/>
                <a:cs typeface="+mn-cs"/>
                <a:sym typeface="Arial"/>
              </a:defRPr>
            </a:pPr>
            <a:r>
              <a:rPr dirty="0"/>
              <a:t>1) It selects out ONLY the target tandem repeat segment(s):</a:t>
            </a:r>
            <a:endParaRPr sz="1600" dirty="0"/>
          </a:p>
          <a:p>
            <a:pPr marL="342900" indent="-342900">
              <a:tabLst>
                <a:tab pos="457200" algn="l"/>
              </a:tabLst>
              <a:defRPr sz="1600">
                <a:latin typeface="+mn-lt"/>
                <a:ea typeface="+mn-ea"/>
                <a:cs typeface="+mn-cs"/>
                <a:sym typeface="Arial"/>
              </a:defRPr>
            </a:pPr>
            <a:endParaRPr dirty="0"/>
          </a:p>
          <a:p>
            <a:pPr marL="342900" indent="-342900">
              <a:spcBef>
                <a:spcPts val="300"/>
              </a:spcBef>
              <a:tabLst>
                <a:tab pos="457200" algn="l"/>
              </a:tabLst>
              <a:defRPr sz="1600">
                <a:latin typeface="+mn-lt"/>
                <a:ea typeface="+mn-ea"/>
                <a:cs typeface="+mn-cs"/>
                <a:sym typeface="Arial"/>
              </a:defRPr>
            </a:pPr>
            <a:r>
              <a:rPr dirty="0"/>
              <a:t>	Primers designed to latch onto DNA to sides of repeat via their base coded addresses </a:t>
            </a:r>
          </a:p>
          <a:p>
            <a:pPr marL="342900" indent="-342900">
              <a:tabLst>
                <a:tab pos="457200" algn="l"/>
              </a:tabLst>
              <a:defRPr sz="1600">
                <a:latin typeface="+mn-lt"/>
                <a:ea typeface="+mn-ea"/>
                <a:cs typeface="+mn-cs"/>
                <a:sym typeface="Arial"/>
              </a:defRPr>
            </a:pPr>
            <a:endParaRPr dirty="0"/>
          </a:p>
          <a:p>
            <a:pPr marL="342900" indent="-342900">
              <a:spcBef>
                <a:spcPts val="300"/>
              </a:spcBef>
              <a:tabLst>
                <a:tab pos="457200" algn="l"/>
              </a:tabLst>
              <a:defRPr sz="1600">
                <a:latin typeface="+mn-lt"/>
                <a:ea typeface="+mn-ea"/>
                <a:cs typeface="+mn-cs"/>
                <a:sym typeface="Arial"/>
              </a:defRPr>
            </a:pPr>
            <a:r>
              <a:rPr dirty="0"/>
              <a:t>	Differently addressed primer pairs target different tandem repeat loci</a:t>
            </a:r>
          </a:p>
          <a:p>
            <a:pPr marL="342900" indent="-342900">
              <a:tabLst>
                <a:tab pos="457200" algn="l"/>
              </a:tabLst>
              <a:defRPr sz="1000">
                <a:latin typeface="+mn-lt"/>
                <a:ea typeface="+mn-ea"/>
                <a:cs typeface="+mn-cs"/>
                <a:sym typeface="Arial"/>
              </a:defRPr>
            </a:pPr>
            <a:endParaRPr dirty="0"/>
          </a:p>
          <a:p>
            <a:pPr marL="342900" indent="-342900">
              <a:spcBef>
                <a:spcPts val="300"/>
              </a:spcBef>
              <a:tabLst>
                <a:tab pos="457200" algn="l"/>
              </a:tabLst>
              <a:defRPr sz="1600">
                <a:latin typeface="+mn-lt"/>
                <a:ea typeface="+mn-ea"/>
                <a:cs typeface="+mn-cs"/>
                <a:sym typeface="Arial"/>
              </a:defRPr>
            </a:pPr>
            <a:r>
              <a:rPr dirty="0"/>
              <a:t>			</a:t>
            </a:r>
            <a:r>
              <a:rPr dirty="0">
                <a:solidFill>
                  <a:srgbClr val="FBCC16"/>
                </a:solidFill>
              </a:rPr>
              <a:t>So can PCR multiple tandem loci simultaneously  </a:t>
            </a:r>
          </a:p>
          <a:p>
            <a:pPr marL="342900" indent="-342900">
              <a:tabLst>
                <a:tab pos="457200" algn="l"/>
              </a:tabLst>
              <a:defRPr sz="1000">
                <a:latin typeface="+mn-lt"/>
                <a:ea typeface="+mn-ea"/>
                <a:cs typeface="+mn-cs"/>
                <a:sym typeface="Arial"/>
              </a:defRPr>
            </a:pPr>
            <a:endParaRPr dirty="0"/>
          </a:p>
          <a:p>
            <a:pPr marL="342900" indent="-342900">
              <a:spcBef>
                <a:spcPts val="300"/>
              </a:spcBef>
              <a:tabLst>
                <a:tab pos="457200" algn="l"/>
              </a:tabLst>
              <a:defRPr sz="1600">
                <a:latin typeface="+mn-lt"/>
                <a:ea typeface="+mn-ea"/>
                <a:cs typeface="+mn-cs"/>
                <a:sym typeface="Arial"/>
              </a:defRPr>
            </a:pPr>
            <a:r>
              <a:rPr dirty="0"/>
              <a:t>				Just use different primer pairs for each locus</a:t>
            </a:r>
          </a:p>
          <a:p>
            <a:pPr marL="342900" indent="-342900">
              <a:tabLst>
                <a:tab pos="457200" algn="l"/>
              </a:tabLst>
              <a:defRPr sz="1600">
                <a:latin typeface="+mn-lt"/>
                <a:ea typeface="+mn-ea"/>
                <a:cs typeface="+mn-cs"/>
                <a:sym typeface="Arial"/>
              </a:defRPr>
            </a:pPr>
            <a:endParaRPr dirty="0"/>
          </a:p>
          <a:p>
            <a:pPr marL="342900" indent="-342900">
              <a:spcBef>
                <a:spcPts val="300"/>
              </a:spcBef>
              <a:tabLst>
                <a:tab pos="457200" algn="l"/>
              </a:tabLst>
              <a:defRPr sz="1600">
                <a:latin typeface="+mn-lt"/>
                <a:ea typeface="+mn-ea"/>
                <a:cs typeface="+mn-cs"/>
                <a:sym typeface="Arial"/>
              </a:defRPr>
            </a:pPr>
            <a:r>
              <a:rPr dirty="0"/>
              <a:t>	After many PCR cycles, product =&gt; ~100% tandem sequence + end primer bases</a:t>
            </a:r>
          </a:p>
          <a:p>
            <a:pPr marL="342900" indent="-342900">
              <a:tabLst>
                <a:tab pos="457200" algn="l"/>
              </a:tabLst>
              <a:defRPr sz="1600">
                <a:latin typeface="+mn-lt"/>
                <a:ea typeface="+mn-ea"/>
                <a:cs typeface="+mn-cs"/>
                <a:sym typeface="Arial"/>
              </a:defRPr>
            </a:pPr>
            <a:endParaRPr dirty="0"/>
          </a:p>
          <a:p>
            <a:pPr marL="342900" indent="-342900">
              <a:tabLst>
                <a:tab pos="457200" algn="l"/>
              </a:tabLst>
              <a:defRPr sz="1600">
                <a:latin typeface="+mn-lt"/>
                <a:ea typeface="+mn-ea"/>
                <a:cs typeface="+mn-cs"/>
                <a:sym typeface="Arial"/>
              </a:defRPr>
            </a:pPr>
            <a:endParaRPr dirty="0"/>
          </a:p>
          <a:p>
            <a:pPr marL="342900" indent="-342900">
              <a:tabLst>
                <a:tab pos="457200" algn="l"/>
              </a:tabLst>
              <a:defRPr>
                <a:latin typeface="+mn-lt"/>
                <a:ea typeface="+mn-ea"/>
                <a:cs typeface="+mn-cs"/>
                <a:sym typeface="Arial"/>
              </a:defRPr>
            </a:pPr>
            <a:r>
              <a:rPr dirty="0"/>
              <a:t>2) It made huge number of copies of the target repeat segment(s)</a:t>
            </a:r>
            <a:endParaRPr sz="1600" dirty="0"/>
          </a:p>
          <a:p>
            <a:pPr marL="342900" indent="-342900">
              <a:buClr>
                <a:srgbClr val="00CCFF"/>
              </a:buClr>
              <a:buSzPct val="65000"/>
              <a:buAutoNum type="arabicParenR" startAt="2"/>
              <a:tabLst>
                <a:tab pos="457200" algn="l"/>
              </a:tabLst>
              <a:defRPr sz="1600">
                <a:latin typeface="+mn-lt"/>
                <a:ea typeface="+mn-ea"/>
                <a:cs typeface="+mn-cs"/>
                <a:sym typeface="Arial"/>
              </a:defRPr>
            </a:pPr>
            <a:endParaRPr dirty="0"/>
          </a:p>
          <a:p>
            <a:pPr marL="533400" lvl="1" indent="-76200">
              <a:spcBef>
                <a:spcPts val="300"/>
              </a:spcBef>
              <a:buSzTx/>
              <a:buNone/>
              <a:tabLst>
                <a:tab pos="457200" algn="l"/>
              </a:tabLst>
              <a:defRPr sz="1600">
                <a:latin typeface="+mn-lt"/>
                <a:ea typeface="+mn-ea"/>
                <a:cs typeface="+mn-cs"/>
                <a:sym typeface="Arial"/>
              </a:defRPr>
            </a:pPr>
            <a:r>
              <a:rPr dirty="0"/>
              <a:t>Replication process is called </a:t>
            </a:r>
            <a:r>
              <a:rPr b="1" dirty="0">
                <a:solidFill>
                  <a:srgbClr val="FFCC00"/>
                </a:solidFill>
              </a:rPr>
              <a:t>amplification</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25" name="Rectangle 2"/>
          <p:cNvSpPr txBox="1">
            <a:spLocks noGrp="1"/>
          </p:cNvSpPr>
          <p:nvPr>
            <p:ph type="title"/>
          </p:nvPr>
        </p:nvSpPr>
        <p:spPr>
          <a:xfrm>
            <a:off x="304800" y="76200"/>
            <a:ext cx="8534400" cy="838200"/>
          </a:xfrm>
          <a:prstGeom prst="rect">
            <a:avLst/>
          </a:prstGeom>
        </p:spPr>
        <p:txBody>
          <a:bodyPr/>
          <a:lstStyle>
            <a:lvl1pPr>
              <a:defRPr sz="2400"/>
            </a:lvl1pPr>
          </a:lstStyle>
          <a:p>
            <a:r>
              <a:t>Then just apply electrophoresis to separate:</a:t>
            </a:r>
          </a:p>
        </p:txBody>
      </p:sp>
      <p:sp>
        <p:nvSpPr>
          <p:cNvPr id="3426" name="Rectangle 3"/>
          <p:cNvSpPr txBox="1">
            <a:spLocks noGrp="1"/>
          </p:cNvSpPr>
          <p:nvPr>
            <p:ph type="body" sz="half" idx="1"/>
          </p:nvPr>
        </p:nvSpPr>
        <p:spPr>
          <a:xfrm>
            <a:off x="152400" y="914400"/>
            <a:ext cx="8763000" cy="1752600"/>
          </a:xfrm>
          <a:prstGeom prst="rect">
            <a:avLst/>
          </a:prstGeom>
        </p:spPr>
        <p:txBody>
          <a:bodyPr/>
          <a:lstStyle/>
          <a:p>
            <a:pPr>
              <a:tabLst>
                <a:tab pos="457200" algn="l"/>
              </a:tabLst>
              <a:defRPr>
                <a:latin typeface="+mn-lt"/>
                <a:ea typeface="+mn-ea"/>
                <a:cs typeface="+mn-cs"/>
                <a:sym typeface="Arial"/>
              </a:defRPr>
            </a:pPr>
            <a:r>
              <a:t>If used only single pair of primers targeting one tandem repeat locus:</a:t>
            </a: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r>
              <a:t>	Possible results after electrophoresis and blue staining of DNA:	</a:t>
            </a:r>
          </a:p>
        </p:txBody>
      </p:sp>
      <p:sp>
        <p:nvSpPr>
          <p:cNvPr id="3427" name="Rectangle 4"/>
          <p:cNvSpPr txBox="1"/>
          <p:nvPr/>
        </p:nvSpPr>
        <p:spPr>
          <a:xfrm>
            <a:off x="304800" y="4953000"/>
            <a:ext cx="3886200" cy="1069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For individual with </a:t>
            </a:r>
            <a:r>
              <a:rPr b="1">
                <a:solidFill>
                  <a:srgbClr val="FFCC00"/>
                </a:solidFill>
              </a:rPr>
              <a:t>homozygous alleles</a:t>
            </a:r>
            <a:endParaRPr>
              <a:solidFill>
                <a:srgbClr val="CC3300"/>
              </a:solidFill>
            </a:endParaRPr>
          </a:p>
          <a:p>
            <a:pPr>
              <a:spcBef>
                <a:spcPts val="6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Same number of repeats on chromosome pair</a:t>
            </a:r>
            <a:endParaRPr>
              <a:solidFill>
                <a:srgbClr val="CC3300"/>
              </a:solidFill>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(e.g. in 25% of population)</a:t>
            </a:r>
          </a:p>
        </p:txBody>
      </p:sp>
      <p:sp>
        <p:nvSpPr>
          <p:cNvPr id="3428" name="Rectangle 6"/>
          <p:cNvSpPr txBox="1"/>
          <p:nvPr/>
        </p:nvSpPr>
        <p:spPr>
          <a:xfrm>
            <a:off x="4724400" y="4953000"/>
            <a:ext cx="4114800" cy="1069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For individual with </a:t>
            </a:r>
            <a:r>
              <a:rPr b="1">
                <a:solidFill>
                  <a:srgbClr val="FFCC00"/>
                </a:solidFill>
              </a:rPr>
              <a:t>heterozygous alleles</a:t>
            </a:r>
            <a:endParaRPr>
              <a:solidFill>
                <a:srgbClr val="CC3300"/>
              </a:solidFill>
            </a:endParaRPr>
          </a:p>
          <a:p>
            <a:pPr>
              <a:spcBef>
                <a:spcPts val="6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Different number of repeats on chromosome pair</a:t>
            </a:r>
            <a:endParaRPr>
              <a:solidFill>
                <a:srgbClr val="CC3300"/>
              </a:solidFill>
            </a:endParaRPr>
          </a:p>
          <a:p>
            <a:pPr>
              <a:spcBef>
                <a:spcPts val="300"/>
              </a:spcBef>
              <a:tabLst>
                <a:tab pos="457200" algn="l"/>
              </a:tabLst>
              <a:defRPr sz="1400" b="0">
                <a:solidFill>
                  <a:srgbClr val="FFFFFF"/>
                </a:solidFill>
                <a:effectLst>
                  <a:outerShdw blurRad="38100" dist="38100" dir="2700000" rotWithShape="0">
                    <a:srgbClr val="000000"/>
                  </a:outerShdw>
                </a:effectLst>
                <a:latin typeface="+mn-lt"/>
                <a:ea typeface="+mn-ea"/>
                <a:cs typeface="+mn-cs"/>
                <a:sym typeface="Arial"/>
              </a:defRPr>
            </a:pPr>
            <a:r>
              <a:t>(e.g. in 75% of population)</a:t>
            </a:r>
          </a:p>
        </p:txBody>
      </p:sp>
      <p:grpSp>
        <p:nvGrpSpPr>
          <p:cNvPr id="3435" name="Group 51"/>
          <p:cNvGrpSpPr/>
          <p:nvPr/>
        </p:nvGrpSpPr>
        <p:grpSpPr>
          <a:xfrm>
            <a:off x="1219200" y="2655888"/>
            <a:ext cx="1905000" cy="2144712"/>
            <a:chOff x="0" y="0"/>
            <a:chExt cx="1905000" cy="2144711"/>
          </a:xfrm>
        </p:grpSpPr>
        <p:sp>
          <p:nvSpPr>
            <p:cNvPr id="3429" name="Rectangle 8"/>
            <p:cNvSpPr/>
            <p:nvPr/>
          </p:nvSpPr>
          <p:spPr>
            <a:xfrm>
              <a:off x="0" y="222453"/>
              <a:ext cx="1905000" cy="192225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0" name="Rectangle 9"/>
            <p:cNvSpPr/>
            <p:nvPr/>
          </p:nvSpPr>
          <p:spPr>
            <a:xfrm>
              <a:off x="0" y="-1"/>
              <a:ext cx="309563"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1" name="Rectangle 10"/>
            <p:cNvSpPr/>
            <p:nvPr/>
          </p:nvSpPr>
          <p:spPr>
            <a:xfrm>
              <a:off x="1595437" y="-1"/>
              <a:ext cx="309563"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2" name="Rectangle 11"/>
            <p:cNvSpPr/>
            <p:nvPr/>
          </p:nvSpPr>
          <p:spPr>
            <a:xfrm>
              <a:off x="1063624" y="-1"/>
              <a:ext cx="309564"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3" name="Rectangle 12"/>
            <p:cNvSpPr/>
            <p:nvPr/>
          </p:nvSpPr>
          <p:spPr>
            <a:xfrm>
              <a:off x="531812" y="-1"/>
              <a:ext cx="309563"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4" name="Line 13"/>
            <p:cNvSpPr/>
            <p:nvPr/>
          </p:nvSpPr>
          <p:spPr>
            <a:xfrm>
              <a:off x="797718" y="1109649"/>
              <a:ext cx="265907"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3443" name="Group 52"/>
          <p:cNvGrpSpPr/>
          <p:nvPr/>
        </p:nvGrpSpPr>
        <p:grpSpPr>
          <a:xfrm>
            <a:off x="5638800" y="2655888"/>
            <a:ext cx="1905000" cy="2144712"/>
            <a:chOff x="0" y="0"/>
            <a:chExt cx="1905000" cy="2144711"/>
          </a:xfrm>
        </p:grpSpPr>
        <p:sp>
          <p:nvSpPr>
            <p:cNvPr id="3436" name="Rectangle 44"/>
            <p:cNvSpPr/>
            <p:nvPr/>
          </p:nvSpPr>
          <p:spPr>
            <a:xfrm>
              <a:off x="0" y="222453"/>
              <a:ext cx="1905000" cy="1922259"/>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7" name="Rectangle 45"/>
            <p:cNvSpPr/>
            <p:nvPr/>
          </p:nvSpPr>
          <p:spPr>
            <a:xfrm>
              <a:off x="0" y="-1"/>
              <a:ext cx="309563"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8" name="Rectangle 46"/>
            <p:cNvSpPr/>
            <p:nvPr/>
          </p:nvSpPr>
          <p:spPr>
            <a:xfrm>
              <a:off x="1595437" y="-1"/>
              <a:ext cx="309563"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39" name="Rectangle 47"/>
            <p:cNvSpPr/>
            <p:nvPr/>
          </p:nvSpPr>
          <p:spPr>
            <a:xfrm>
              <a:off x="1063624" y="-1"/>
              <a:ext cx="309564"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40" name="Rectangle 48"/>
            <p:cNvSpPr/>
            <p:nvPr/>
          </p:nvSpPr>
          <p:spPr>
            <a:xfrm>
              <a:off x="531812" y="-1"/>
              <a:ext cx="309563" cy="295733"/>
            </a:xfrm>
            <a:prstGeom prst="rect">
              <a:avLst/>
            </a:prstGeom>
            <a:solidFill>
              <a:srgbClr val="969696"/>
            </a:solidFill>
            <a:ln w="12700" cap="flat">
              <a:noFill/>
              <a:miter lim="400000"/>
            </a:ln>
            <a:effectLst/>
          </p:spPr>
          <p:txBody>
            <a:bodyPr wrap="square" lIns="45719" tIns="45719" rIns="45719" bIns="45719" numCol="1" anchor="ctr">
              <a:noAutofit/>
            </a:bodyPr>
            <a:lstStyle/>
            <a:p>
              <a:pPr>
                <a:defRPr>
                  <a:solidFill>
                    <a:srgbClr val="CC3300"/>
                  </a:solidFill>
                </a:defRPr>
              </a:pPr>
              <a:endParaRPr/>
            </a:p>
          </p:txBody>
        </p:sp>
        <p:sp>
          <p:nvSpPr>
            <p:cNvPr id="3441" name="Line 49"/>
            <p:cNvSpPr/>
            <p:nvPr/>
          </p:nvSpPr>
          <p:spPr>
            <a:xfrm>
              <a:off x="797718" y="1109649"/>
              <a:ext cx="265907"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3442" name="Line 50"/>
            <p:cNvSpPr/>
            <p:nvPr/>
          </p:nvSpPr>
          <p:spPr>
            <a:xfrm>
              <a:off x="797718" y="923835"/>
              <a:ext cx="265907" cy="1"/>
            </a:xfrm>
            <a:prstGeom prst="line">
              <a:avLst/>
            </a:prstGeom>
            <a:noFill/>
            <a:ln w="38100" cap="flat">
              <a:solidFill>
                <a:srgbClr val="00CC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3444" name="Rectangle 5"/>
          <p:cNvSpPr txBox="1"/>
          <p:nvPr/>
        </p:nvSpPr>
        <p:spPr>
          <a:xfrm>
            <a:off x="3276600" y="2911576"/>
            <a:ext cx="2209800" cy="15080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r>
              <a:t>With position of allele stripe(s) varying with allele size </a:t>
            </a:r>
            <a:endParaRPr>
              <a:solidFill>
                <a:srgbClr val="CC3300"/>
              </a:solidFill>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r>
              <a:t>of which there may be as many as 50 variations in the population as a whole</a:t>
            </a:r>
          </a:p>
        </p:txBody>
      </p:sp>
      <p:sp>
        <p:nvSpPr>
          <p:cNvPr id="3445" name="Rectangle 5"/>
          <p:cNvSpPr txBox="1"/>
          <p:nvPr/>
        </p:nvSpPr>
        <p:spPr>
          <a:xfrm>
            <a:off x="7620000" y="2886176"/>
            <a:ext cx="1295400" cy="19144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r>
              <a:t>Large alleles</a:t>
            </a:r>
            <a:endParaRPr>
              <a:solidFill>
                <a:srgbClr val="CC3300"/>
              </a:solidFill>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endParaRPr/>
          </a:p>
          <a:p>
            <a:pPr>
              <a:spcBef>
                <a:spcPts val="0"/>
              </a:spcBef>
              <a:defRPr sz="1400" b="0" i="1">
                <a:solidFill>
                  <a:srgbClr val="E5FFFF"/>
                </a:solidFill>
                <a:effectLst>
                  <a:outerShdw blurRad="38100" dist="38100" dir="2700000" rotWithShape="0">
                    <a:srgbClr val="000000"/>
                  </a:outerShdw>
                </a:effectLst>
                <a:latin typeface="+mn-lt"/>
                <a:ea typeface="+mn-ea"/>
                <a:cs typeface="+mn-cs"/>
                <a:sym typeface="Arial"/>
              </a:defRPr>
            </a:pPr>
            <a:r>
              <a:t>Small alleles</a:t>
            </a:r>
          </a:p>
        </p:txBody>
      </p:sp>
      <p:sp>
        <p:nvSpPr>
          <p:cNvPr id="3446" name="Straight Arrow Connector 24"/>
          <p:cNvSpPr/>
          <p:nvPr/>
        </p:nvSpPr>
        <p:spPr>
          <a:xfrm flipH="1">
            <a:off x="8228013" y="3200399"/>
            <a:ext cx="3176" cy="1219201"/>
          </a:xfrm>
          <a:prstGeom prst="line">
            <a:avLst/>
          </a:prstGeom>
          <a:ln w="38100">
            <a:solidFill>
              <a:srgbClr val="FBCC16"/>
            </a:solidFill>
            <a:tailEnd type="triangle"/>
          </a:ln>
        </p:spPr>
        <p:txBody>
          <a:bodyPr lIns="45719" rIns="45719"/>
          <a:lstStyle/>
          <a:p>
            <a:pPr>
              <a:defRPr>
                <a:solidFill>
                  <a:srgbClr val="FFFFFF"/>
                </a:solidFill>
              </a:defRPr>
            </a:pPr>
            <a:endParaRP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49" name="Rectangle 2"/>
          <p:cNvSpPr txBox="1">
            <a:spLocks noGrp="1"/>
          </p:cNvSpPr>
          <p:nvPr>
            <p:ph type="title"/>
          </p:nvPr>
        </p:nvSpPr>
        <p:spPr>
          <a:xfrm>
            <a:off x="304800" y="76200"/>
            <a:ext cx="8534400" cy="838200"/>
          </a:xfrm>
          <a:prstGeom prst="rect">
            <a:avLst/>
          </a:prstGeom>
        </p:spPr>
        <p:txBody>
          <a:bodyPr/>
          <a:lstStyle>
            <a:lvl1pPr>
              <a:defRPr sz="2400"/>
            </a:lvl1pPr>
          </a:lstStyle>
          <a:p>
            <a:r>
              <a:t>Comparison between individuals?</a:t>
            </a:r>
          </a:p>
        </p:txBody>
      </p:sp>
      <p:sp>
        <p:nvSpPr>
          <p:cNvPr id="3450" name="Rectangle 3"/>
          <p:cNvSpPr txBox="1">
            <a:spLocks noGrp="1"/>
          </p:cNvSpPr>
          <p:nvPr>
            <p:ph type="body" idx="1"/>
          </p:nvPr>
        </p:nvSpPr>
        <p:spPr>
          <a:xfrm>
            <a:off x="228600" y="990600"/>
            <a:ext cx="8763000" cy="5980411"/>
          </a:xfrm>
          <a:prstGeom prst="rect">
            <a:avLst/>
          </a:prstGeom>
        </p:spPr>
        <p:txBody>
          <a:bodyPr/>
          <a:lstStyle/>
          <a:p>
            <a:pPr>
              <a:spcBef>
                <a:spcPts val="300"/>
              </a:spcBef>
              <a:tabLst>
                <a:tab pos="457200" algn="l"/>
              </a:tabLst>
              <a:defRPr sz="1600">
                <a:latin typeface="+mn-lt"/>
                <a:ea typeface="+mn-ea"/>
                <a:cs typeface="+mn-cs"/>
                <a:sym typeface="Arial"/>
              </a:defRPr>
            </a:pPr>
            <a:r>
              <a:t>Variations = Number of repeats at the targeted locus that occur in the whole population</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instance, might have:  (AG)</a:t>
            </a:r>
            <a:r>
              <a:rPr baseline="30000"/>
              <a:t>21</a:t>
            </a:r>
            <a:r>
              <a:t>   (AG)</a:t>
            </a:r>
            <a:r>
              <a:rPr baseline="30000"/>
              <a:t>23    </a:t>
            </a:r>
            <a:r>
              <a:t>(AG)</a:t>
            </a:r>
            <a:r>
              <a:rPr baseline="30000"/>
              <a:t>24</a:t>
            </a:r>
            <a:r>
              <a:t>   (AG)</a:t>
            </a:r>
            <a:r>
              <a:rPr baseline="30000"/>
              <a:t>27    </a:t>
            </a:r>
            <a:r>
              <a:t>(AG)</a:t>
            </a:r>
            <a:r>
              <a:rPr baseline="30000"/>
              <a:t>30</a:t>
            </a:r>
            <a:r>
              <a:t>  and  (AG)</a:t>
            </a:r>
            <a:r>
              <a:rPr baseline="30000"/>
              <a:t>32</a:t>
            </a:r>
          </a:p>
          <a:p>
            <a:pPr>
              <a:tabLst>
                <a:tab pos="457200" algn="l"/>
              </a:tabLst>
              <a:defRPr sz="1600" baseline="30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But these variations might not be equally likely in population</a:t>
            </a:r>
          </a:p>
          <a:p>
            <a:pPr>
              <a:tabLst>
                <a:tab pos="457200" algn="l"/>
              </a:tabLst>
              <a:defRPr sz="1600">
                <a:latin typeface="+mn-lt"/>
                <a:ea typeface="+mn-ea"/>
                <a:cs typeface="+mn-cs"/>
                <a:sym typeface="Arial"/>
              </a:defRPr>
            </a:pPr>
            <a:endParaRPr/>
          </a:p>
          <a:p>
            <a:pPr>
              <a:spcBef>
                <a:spcPts val="300"/>
              </a:spcBef>
              <a:tabLst>
                <a:tab pos="457200" algn="l"/>
              </a:tabLst>
              <a:defRPr sz="1600" b="1">
                <a:latin typeface="+mn-lt"/>
                <a:ea typeface="+mn-ea"/>
                <a:cs typeface="+mn-cs"/>
                <a:sym typeface="Arial"/>
              </a:defRPr>
            </a:pPr>
            <a:r>
              <a:t>Need some specifics: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the </a:t>
            </a:r>
            <a:r>
              <a:rPr>
                <a:solidFill>
                  <a:srgbClr val="FFCC00"/>
                </a:solidFill>
              </a:rPr>
              <a:t>pMCT118</a:t>
            </a:r>
            <a:r>
              <a:t> VNTR PCR kit we will be using in the lab:</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In whole population, there are 29 variations (alleles) of repeat number </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(occurring with differing probabilities)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Net result is that there is a ~ 1 in 18 probability that two individuals have same alleles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=&gt; 1/18 probability of matching PCR DNA fingerprint between individuals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5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53" name="Rectangle 2"/>
          <p:cNvSpPr txBox="1">
            <a:spLocks noGrp="1"/>
          </p:cNvSpPr>
          <p:nvPr>
            <p:ph type="title"/>
          </p:nvPr>
        </p:nvSpPr>
        <p:spPr>
          <a:xfrm>
            <a:off x="304800" y="76200"/>
            <a:ext cx="8534400" cy="609600"/>
          </a:xfrm>
          <a:prstGeom prst="rect">
            <a:avLst/>
          </a:prstGeom>
        </p:spPr>
        <p:txBody>
          <a:bodyPr/>
          <a:lstStyle>
            <a:lvl1pPr>
              <a:defRPr sz="2400"/>
            </a:lvl1pPr>
          </a:lstStyle>
          <a:p>
            <a:r>
              <a:t>1:18 chance of match?  Does not compute!</a:t>
            </a:r>
          </a:p>
        </p:txBody>
      </p:sp>
      <p:sp>
        <p:nvSpPr>
          <p:cNvPr id="3454" name="Rectangle 3"/>
          <p:cNvSpPr txBox="1">
            <a:spLocks noGrp="1"/>
          </p:cNvSpPr>
          <p:nvPr>
            <p:ph type="body" idx="1"/>
          </p:nvPr>
        </p:nvSpPr>
        <p:spPr>
          <a:xfrm>
            <a:off x="228600" y="838200"/>
            <a:ext cx="8763000" cy="5741839"/>
          </a:xfrm>
          <a:prstGeom prst="rect">
            <a:avLst/>
          </a:prstGeom>
        </p:spPr>
        <p:txBody>
          <a:bodyPr/>
          <a:lstStyle/>
          <a:p>
            <a:pPr>
              <a:spcBef>
                <a:spcPts val="300"/>
              </a:spcBef>
              <a:tabLst>
                <a:tab pos="457200" algn="l"/>
              </a:tabLst>
              <a:defRPr sz="1600">
                <a:latin typeface="+mn-lt"/>
                <a:ea typeface="+mn-ea"/>
                <a:cs typeface="+mn-cs"/>
                <a:sym typeface="Arial"/>
              </a:defRPr>
            </a:pPr>
            <a:r>
              <a:t>That is because our lab kit analyzes only </a:t>
            </a:r>
            <a:r>
              <a:rPr b="1"/>
              <a:t>one </a:t>
            </a:r>
            <a:r>
              <a:t>tandem repeat locus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Via its use of a pair of PCR primers that are coded to latch on adjacent to this one locus</a:t>
            </a:r>
          </a:p>
          <a:p>
            <a:pPr>
              <a:tabLst>
                <a:tab pos="457200" algn="l"/>
              </a:tabLst>
              <a:defRPr sz="12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FBI’s CODIS database instead analyses 13 different tandem repeat loci</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That yields my earlier rough calculation assuming 10-50 variations at each of 13 loci:</a:t>
            </a:r>
          </a:p>
          <a:p>
            <a:pPr>
              <a:tabLst>
                <a:tab pos="457200" algn="l"/>
              </a:tabLst>
              <a:defRPr sz="900">
                <a:latin typeface="+mn-lt"/>
                <a:ea typeface="+mn-ea"/>
                <a:cs typeface="+mn-cs"/>
                <a:sym typeface="Arial"/>
              </a:defRPr>
            </a:pPr>
            <a:endParaRPr/>
          </a:p>
          <a:p>
            <a:pPr>
              <a:tabLst>
                <a:tab pos="457200" algn="l"/>
              </a:tabLst>
              <a:defRPr sz="1600">
                <a:latin typeface="+mn-lt"/>
                <a:ea typeface="+mn-ea"/>
                <a:cs typeface="+mn-cs"/>
                <a:sym typeface="Arial"/>
              </a:defRPr>
            </a:pPr>
            <a:r>
              <a:t>		Resulting total number of fingerprint variations ~ </a:t>
            </a:r>
            <a:r>
              <a:rPr sz="1800"/>
              <a:t>10</a:t>
            </a:r>
            <a:r>
              <a:rPr sz="1800" baseline="30000"/>
              <a:t>13</a:t>
            </a:r>
            <a:r>
              <a:rPr sz="1800"/>
              <a:t> - 50</a:t>
            </a:r>
            <a:r>
              <a:rPr sz="1800" baseline="30000"/>
              <a:t>13</a:t>
            </a:r>
            <a:r>
              <a:rPr sz="1800"/>
              <a:t> =  10</a:t>
            </a:r>
            <a:r>
              <a:rPr sz="1800" baseline="30000"/>
              <a:t>13</a:t>
            </a:r>
            <a:r>
              <a:rPr sz="1800"/>
              <a:t> - 10</a:t>
            </a:r>
            <a:r>
              <a:rPr sz="1800" baseline="30000"/>
              <a:t>22</a:t>
            </a:r>
            <a:r>
              <a:rPr sz="1800"/>
              <a:t> </a:t>
            </a:r>
          </a:p>
          <a:p>
            <a:pPr>
              <a:tabLst>
                <a:tab pos="457200" algn="l"/>
              </a:tabLst>
              <a:defRPr>
                <a:latin typeface="+mn-lt"/>
                <a:ea typeface="+mn-ea"/>
                <a:cs typeface="+mn-cs"/>
                <a:sym typeface="Arial"/>
              </a:defRPr>
            </a:pPr>
            <a:endParaRPr/>
          </a:p>
          <a:p>
            <a:pPr>
              <a:tabLst>
                <a:tab pos="457200" algn="l"/>
              </a:tabLst>
              <a:defRPr>
                <a:latin typeface="+mn-lt"/>
                <a:ea typeface="+mn-ea"/>
                <a:cs typeface="+mn-cs"/>
                <a:sym typeface="Arial"/>
              </a:defRPr>
            </a:pPr>
            <a:r>
              <a:t>	</a:t>
            </a:r>
            <a:r>
              <a:rPr sz="1600"/>
              <a:t>Approximate because: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 Number of variations (alleles) at each site (locus) may fall out of range 10-50</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 Alleles for given site (locus) will not occur in population with equal probability</a:t>
            </a:r>
          </a:p>
          <a:p>
            <a:pPr>
              <a:tabLst>
                <a:tab pos="457200" algn="l"/>
              </a:tabLst>
              <a:defRPr sz="1200">
                <a:latin typeface="+mn-lt"/>
                <a:ea typeface="+mn-ea"/>
                <a:cs typeface="+mn-cs"/>
                <a:sym typeface="Arial"/>
              </a:defRPr>
            </a:pPr>
            <a:endParaRPr/>
          </a:p>
          <a:p>
            <a:pPr>
              <a:tabLst>
                <a:tab pos="457200" algn="l"/>
              </a:tabLst>
              <a:defRPr sz="1600">
                <a:latin typeface="+mn-lt"/>
                <a:ea typeface="+mn-ea"/>
                <a:cs typeface="+mn-cs"/>
                <a:sym typeface="Arial"/>
              </a:defRPr>
            </a:pPr>
            <a:endParaRPr/>
          </a:p>
          <a:p>
            <a:pPr algn="ctr">
              <a:spcBef>
                <a:spcPts val="300"/>
              </a:spcBef>
              <a:tabLst>
                <a:tab pos="457200" algn="l"/>
              </a:tabLst>
              <a:defRPr sz="1600">
                <a:latin typeface="+mn-lt"/>
                <a:ea typeface="+mn-ea"/>
                <a:cs typeface="+mn-cs"/>
                <a:sym typeface="Arial"/>
              </a:defRPr>
            </a:pPr>
            <a:r>
              <a:t>But is evident that analysis of 13 loci makes random match exceedingly unlikely!</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5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57" name="Rectangle 2"/>
          <p:cNvSpPr txBox="1">
            <a:spLocks noGrp="1"/>
          </p:cNvSpPr>
          <p:nvPr>
            <p:ph type="title"/>
          </p:nvPr>
        </p:nvSpPr>
        <p:spPr>
          <a:xfrm>
            <a:off x="304800" y="152400"/>
            <a:ext cx="8534400" cy="609600"/>
          </a:xfrm>
          <a:prstGeom prst="rect">
            <a:avLst/>
          </a:prstGeom>
        </p:spPr>
        <p:txBody>
          <a:bodyPr/>
          <a:lstStyle>
            <a:lvl1pPr>
              <a:defRPr sz="2400"/>
            </a:lvl1pPr>
          </a:lstStyle>
          <a:p>
            <a:r>
              <a:t>So CODIS 13 locus PCR DNA fingerprints are infallible?</a:t>
            </a:r>
          </a:p>
        </p:txBody>
      </p:sp>
      <p:sp>
        <p:nvSpPr>
          <p:cNvPr id="3458" name="Rectangle 3"/>
          <p:cNvSpPr txBox="1">
            <a:spLocks noGrp="1"/>
          </p:cNvSpPr>
          <p:nvPr>
            <p:ph type="body" idx="1"/>
          </p:nvPr>
        </p:nvSpPr>
        <p:spPr>
          <a:xfrm>
            <a:off x="228600" y="1219200"/>
            <a:ext cx="8763000" cy="4970860"/>
          </a:xfrm>
          <a:prstGeom prst="rect">
            <a:avLst/>
          </a:prstGeom>
        </p:spPr>
        <p:txBody>
          <a:bodyPr/>
          <a:lstStyle/>
          <a:p>
            <a:pPr>
              <a:tabLst>
                <a:tab pos="457200" algn="l"/>
              </a:tabLst>
              <a:defRPr>
                <a:latin typeface="+mn-lt"/>
                <a:ea typeface="+mn-ea"/>
                <a:cs typeface="+mn-cs"/>
                <a:sym typeface="Arial"/>
              </a:defRPr>
            </a:pPr>
            <a:r>
              <a:t>Depends on what you mean by infallible:</a:t>
            </a:r>
            <a:endParaRPr sz="1600"/>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Numbers DO indicate spontaneous match between two individuals is exceedingly unlikely</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But that does not rule out the possibility of a fabricated match:</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a:solidFill>
                  <a:srgbClr val="FFCC00"/>
                </a:solidFill>
              </a:rPr>
              <a:t>“DNA Evidence CAN be Fabricated”</a:t>
            </a:r>
            <a:r>
              <a:t> - New York Times, August 18, 2009:</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CODIS tests 13 loci:  Using my range of 10-50 alleles per locus </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=&gt; 130 - 650 total number of alleles over 13 locus sites</a:t>
            </a:r>
          </a:p>
          <a:p>
            <a:pPr>
              <a:tabLst>
                <a:tab pos="457200" algn="l"/>
              </a:tabLst>
              <a:defRPr sz="2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Actual exact number, according to article, turns out to be 425</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61" name="Rectangle 2"/>
          <p:cNvSpPr txBox="1">
            <a:spLocks noGrp="1"/>
          </p:cNvSpPr>
          <p:nvPr>
            <p:ph type="title"/>
          </p:nvPr>
        </p:nvSpPr>
        <p:spPr>
          <a:xfrm>
            <a:off x="304800" y="152400"/>
            <a:ext cx="8534400" cy="609600"/>
          </a:xfrm>
          <a:prstGeom prst="rect">
            <a:avLst/>
          </a:prstGeom>
        </p:spPr>
        <p:txBody>
          <a:bodyPr/>
          <a:lstStyle>
            <a:lvl1pPr>
              <a:defRPr sz="2400"/>
            </a:lvl1pPr>
          </a:lstStyle>
          <a:p>
            <a:r>
              <a:t>So to fake CODIS result:</a:t>
            </a:r>
          </a:p>
        </p:txBody>
      </p:sp>
      <p:sp>
        <p:nvSpPr>
          <p:cNvPr id="3462" name="Rectangle 3"/>
          <p:cNvSpPr txBox="1">
            <a:spLocks noGrp="1"/>
          </p:cNvSpPr>
          <p:nvPr>
            <p:ph type="body" idx="1"/>
          </p:nvPr>
        </p:nvSpPr>
        <p:spPr>
          <a:xfrm>
            <a:off x="228600" y="990600"/>
            <a:ext cx="8763000" cy="5506790"/>
          </a:xfrm>
          <a:prstGeom prst="rect">
            <a:avLst/>
          </a:prstGeom>
        </p:spPr>
        <p:txBody>
          <a:bodyPr/>
          <a:lstStyle/>
          <a:p>
            <a:pPr>
              <a:spcBef>
                <a:spcPts val="300"/>
              </a:spcBef>
              <a:tabLst>
                <a:tab pos="457200" algn="l"/>
              </a:tabLst>
              <a:defRPr sz="1600">
                <a:latin typeface="+mn-lt"/>
                <a:ea typeface="+mn-ea"/>
                <a:cs typeface="+mn-cs"/>
                <a:sym typeface="Arial"/>
              </a:defRPr>
            </a:pPr>
            <a:r>
              <a:t>Just acquire and maintain (via PCR) library with samples of each of these 425 alleles </a:t>
            </a:r>
          </a:p>
          <a:p>
            <a:pPr>
              <a:tabLst>
                <a:tab pos="457200" algn="l"/>
              </a:tabLst>
              <a:defRPr sz="14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If you then knew the results of a crime scene DNA analysis (= alleles of criminal at 13 loci)</a:t>
            </a:r>
          </a:p>
          <a:p>
            <a:pPr>
              <a:tabLst>
                <a:tab pos="457200" algn="l"/>
              </a:tabLst>
              <a:defRPr>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You could then easily select the necessary alleles: (1-2 per locus) x 13 = 13 - 26 alleles</a:t>
            </a:r>
          </a:p>
          <a:p>
            <a:pPr>
              <a:tabLst>
                <a:tab pos="457200" algn="l"/>
              </a:tabLst>
              <a:defRPr sz="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p>
          <a:p>
            <a:pPr>
              <a:spcBef>
                <a:spcPts val="300"/>
              </a:spcBef>
              <a:tabLst>
                <a:tab pos="457200" algn="l"/>
              </a:tabLst>
              <a:defRPr sz="1600">
                <a:latin typeface="+mn-lt"/>
                <a:ea typeface="+mn-ea"/>
                <a:cs typeface="+mn-cs"/>
                <a:sym typeface="Arial"/>
              </a:defRPr>
            </a:pPr>
            <a:r>
              <a:t>Then plant this synthetic DNA sample </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(matching your “prime suspect”)</a:t>
            </a:r>
          </a:p>
          <a:p>
            <a:pPr>
              <a:tabLst>
                <a:tab pos="457200" algn="l"/>
              </a:tabLst>
              <a:defRPr sz="8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on objects that would implicate that person</a:t>
            </a:r>
            <a:endParaRPr sz="700"/>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lgn="ctr">
              <a:spcBef>
                <a:spcPts val="300"/>
              </a:spcBef>
              <a:tabLst>
                <a:tab pos="457200" algn="l"/>
              </a:tabLst>
              <a:defRPr sz="1600">
                <a:solidFill>
                  <a:srgbClr val="FBCC16"/>
                </a:solidFill>
                <a:latin typeface="+mn-lt"/>
                <a:ea typeface="+mn-ea"/>
                <a:cs typeface="+mn-cs"/>
                <a:sym typeface="Arial"/>
              </a:defRPr>
            </a:pPr>
            <a:r>
              <a:t>I’m NOT suggesting any criminal investigator has ever done this</a:t>
            </a:r>
          </a:p>
          <a:p>
            <a:pPr algn="ctr">
              <a:tabLst>
                <a:tab pos="457200" algn="l"/>
              </a:tabLst>
              <a:defRPr sz="1000">
                <a:solidFill>
                  <a:srgbClr val="FBCC16"/>
                </a:solidFill>
                <a:latin typeface="+mn-lt"/>
                <a:ea typeface="+mn-ea"/>
                <a:cs typeface="+mn-cs"/>
                <a:sym typeface="Arial"/>
              </a:defRPr>
            </a:pPr>
            <a:endParaRPr/>
          </a:p>
          <a:p>
            <a:pPr algn="ctr">
              <a:spcBef>
                <a:spcPts val="300"/>
              </a:spcBef>
              <a:tabLst>
                <a:tab pos="457200" algn="l"/>
              </a:tabLst>
              <a:defRPr sz="1600">
                <a:solidFill>
                  <a:srgbClr val="FBCC16"/>
                </a:solidFill>
                <a:latin typeface="+mn-lt"/>
                <a:ea typeface="+mn-ea"/>
                <a:cs typeface="+mn-cs"/>
                <a:sym typeface="Arial"/>
              </a:defRPr>
            </a:pPr>
            <a:r>
              <a:t>But there HAVE been documented cases of evidentiary fraud:</a:t>
            </a:r>
          </a:p>
          <a:p>
            <a:pPr>
              <a:spcBef>
                <a:spcPts val="300"/>
              </a:spcBef>
              <a:tabLst>
                <a:tab pos="457200" algn="l"/>
              </a:tabLst>
              <a:defRPr sz="1600">
                <a:latin typeface="+mn-lt"/>
                <a:ea typeface="+mn-ea"/>
                <a:cs typeface="+mn-cs"/>
                <a:sym typeface="Arial"/>
              </a:defRPr>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4"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65" name="Rectangle 2"/>
          <p:cNvSpPr txBox="1">
            <a:spLocks noGrp="1"/>
          </p:cNvSpPr>
          <p:nvPr>
            <p:ph type="title"/>
          </p:nvPr>
        </p:nvSpPr>
        <p:spPr>
          <a:xfrm>
            <a:off x="304800" y="304800"/>
            <a:ext cx="8534400" cy="609600"/>
          </a:xfrm>
          <a:prstGeom prst="rect">
            <a:avLst/>
          </a:prstGeom>
        </p:spPr>
        <p:txBody>
          <a:bodyPr/>
          <a:lstStyle/>
          <a:p>
            <a:pPr defTabSz="594359">
              <a:defRPr sz="1300">
                <a:effectLst>
                  <a:outerShdw blurRad="24765" dist="24765" dir="2700000" rotWithShape="0">
                    <a:srgbClr val="000000"/>
                  </a:outerShdw>
                </a:effectLst>
              </a:defRPr>
            </a:pPr>
            <a:r>
              <a:t>"FBI overstated forensic hair matches in nearly all trials before 2000"</a:t>
            </a:r>
            <a:br/>
            <a:r>
              <a:t/>
            </a:r>
            <a:br/>
            <a:r>
              <a:rPr sz="1040"/>
              <a:t>Washington Post – 19 April 2015</a:t>
            </a:r>
          </a:p>
        </p:txBody>
      </p:sp>
      <p:sp>
        <p:nvSpPr>
          <p:cNvPr id="3466" name="Rectangle 3"/>
          <p:cNvSpPr txBox="1">
            <a:spLocks noGrp="1"/>
          </p:cNvSpPr>
          <p:nvPr>
            <p:ph type="body" idx="1"/>
          </p:nvPr>
        </p:nvSpPr>
        <p:spPr>
          <a:xfrm>
            <a:off x="381000" y="1447799"/>
            <a:ext cx="8382001" cy="5160815"/>
          </a:xfrm>
          <a:prstGeom prst="rect">
            <a:avLst/>
          </a:prstGeom>
        </p:spPr>
        <p:txBody>
          <a:bodyPr/>
          <a:lstStyle/>
          <a:p>
            <a:pPr>
              <a:spcBef>
                <a:spcPts val="300"/>
              </a:spcBef>
              <a:defRPr sz="1600"/>
            </a:pPr>
            <a:r>
              <a:t>"The Justice Department and FBI have formally acknowledged that </a:t>
            </a:r>
            <a:r>
              <a:rPr>
                <a:solidFill>
                  <a:srgbClr val="FBCC16"/>
                </a:solidFill>
              </a:rPr>
              <a:t>nearly every examiner in an elite FBI forensic unit gave flawed testimony in almost all trials in which they offered evidence </a:t>
            </a:r>
            <a:r>
              <a:t>against criminal defendants over more than a two-decade period before 2000.</a:t>
            </a:r>
          </a:p>
          <a:p>
            <a:pPr>
              <a:defRPr sz="1600"/>
            </a:pPr>
            <a:endParaRPr/>
          </a:p>
          <a:p>
            <a:pPr>
              <a:spcBef>
                <a:spcPts val="300"/>
              </a:spcBef>
              <a:defRPr sz="1600"/>
            </a:pPr>
            <a:r>
              <a:t>Of 28 examiners with the FBI Laboratory’s microscopic hair comparison unit, 26 overstated forensic matches in ways that favored prosecutors in more than 95 percent of the 268 trials reviewed so far, according to the National Association of Criminal Defense Lawyers (NACDL) and the Innocence Project, which are assisting the government with the country’s largest post-conviction review of questioned forensic evidence.</a:t>
            </a:r>
          </a:p>
          <a:p>
            <a:pPr>
              <a:defRPr sz="1600"/>
            </a:pPr>
            <a:endParaRPr/>
          </a:p>
          <a:p>
            <a:pPr>
              <a:spcBef>
                <a:spcPts val="300"/>
              </a:spcBef>
              <a:defRPr sz="1600">
                <a:solidFill>
                  <a:srgbClr val="FBCC16"/>
                </a:solidFill>
              </a:defRPr>
            </a:pPr>
            <a:r>
              <a:t>The cases include those of 32 defendants sentenced to death. Of those, 14 have been executed or died in prison</a:t>
            </a:r>
            <a:r>
              <a:rPr>
                <a:solidFill>
                  <a:srgbClr val="FFFFFF"/>
                </a:solidFill>
              </a:rPr>
              <a:t>, the groups said under an agreement with the government to release results after the review of the first 200 convictions."</a:t>
            </a:r>
          </a:p>
          <a:p>
            <a:pPr>
              <a:defRPr sz="1600"/>
            </a:pPr>
            <a:endParaRPr/>
          </a:p>
          <a:p>
            <a:pPr>
              <a:tabLst>
                <a:tab pos="457200" algn="l"/>
              </a:tabLst>
              <a:defRPr sz="1600"/>
            </a:pPr>
            <a:endParaRPr/>
          </a:p>
          <a:p>
            <a:pPr>
              <a:spcBef>
                <a:spcPts val="300"/>
              </a:spcBef>
              <a:tabLst>
                <a:tab pos="457200" algn="l"/>
              </a:tabLst>
              <a:defRPr sz="1600"/>
            </a:pPr>
            <a:r>
              <a:t>		</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68"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69" name="Rectangle 2"/>
          <p:cNvSpPr txBox="1">
            <a:spLocks noGrp="1"/>
          </p:cNvSpPr>
          <p:nvPr>
            <p:ph type="title"/>
          </p:nvPr>
        </p:nvSpPr>
        <p:spPr>
          <a:xfrm>
            <a:off x="304800" y="76200"/>
            <a:ext cx="8534400" cy="609600"/>
          </a:xfrm>
          <a:prstGeom prst="rect">
            <a:avLst/>
          </a:prstGeom>
        </p:spPr>
        <p:txBody>
          <a:bodyPr/>
          <a:lstStyle>
            <a:lvl1pPr>
              <a:defRPr sz="2000"/>
            </a:lvl1pPr>
          </a:lstStyle>
          <a:p>
            <a:r>
              <a:t>Leading to final topic of weaknesses in PCR fingerprinting:</a:t>
            </a:r>
          </a:p>
        </p:txBody>
      </p:sp>
      <p:sp>
        <p:nvSpPr>
          <p:cNvPr id="3470" name="Rectangle 3"/>
          <p:cNvSpPr txBox="1">
            <a:spLocks noGrp="1"/>
          </p:cNvSpPr>
          <p:nvPr>
            <p:ph type="body" idx="1"/>
          </p:nvPr>
        </p:nvSpPr>
        <p:spPr>
          <a:xfrm>
            <a:off x="228600" y="838200"/>
            <a:ext cx="8763000" cy="5337870"/>
          </a:xfrm>
          <a:prstGeom prst="rect">
            <a:avLst/>
          </a:prstGeom>
        </p:spPr>
        <p:txBody>
          <a:bodyPr/>
          <a:lstStyle/>
          <a:p>
            <a:pPr>
              <a:spcBef>
                <a:spcPts val="300"/>
              </a:spcBef>
              <a:tabLst>
                <a:tab pos="457200" algn="l"/>
              </a:tabLst>
              <a:defRPr sz="1600">
                <a:latin typeface="+mn-lt"/>
                <a:ea typeface="+mn-ea"/>
                <a:cs typeface="+mn-cs"/>
                <a:sym typeface="Arial"/>
              </a:defRPr>
            </a:pPr>
            <a:r>
              <a:t>One of PCR fingerprinting’s BIG advantages is that it “amplifies” small DNA samples</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But this is also a potential weakness:  PCR amplifies DNA at target loci from ANY source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Minute initial DNA contamination ALSO amplified =&gt; strong fingerprint lines!</a:t>
            </a:r>
          </a:p>
          <a:p>
            <a:pPr>
              <a:tabLst>
                <a:tab pos="457200" algn="l"/>
              </a:tabLst>
              <a:defRPr sz="12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Instead, minute DNA contamination of earlier RFLP technique =&gt; ~ invisible fingerprint lines</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So not only must purity of PCR DNA samples be strictly “policed”</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in practice, PCR analysis must also begin as soon as possible after isolation of DNA</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These necessities led to much of the controversy over DNA analysis in 1990’s</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And to major investment/upgrades in DNA acquisition and testing procedures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72"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3473" name="Rectangle 2"/>
          <p:cNvSpPr txBox="1">
            <a:spLocks noGrp="1"/>
          </p:cNvSpPr>
          <p:nvPr>
            <p:ph type="title"/>
          </p:nvPr>
        </p:nvSpPr>
        <p:spPr>
          <a:xfrm>
            <a:off x="304800" y="76200"/>
            <a:ext cx="8534400" cy="838200"/>
          </a:xfrm>
          <a:prstGeom prst="rect">
            <a:avLst/>
          </a:prstGeom>
        </p:spPr>
        <p:txBody>
          <a:bodyPr/>
          <a:lstStyle>
            <a:lvl1pPr>
              <a:defRPr sz="2400"/>
            </a:lvl1pPr>
          </a:lstStyle>
          <a:p>
            <a:r>
              <a:t>Credits / Acknowledgements</a:t>
            </a:r>
          </a:p>
        </p:txBody>
      </p:sp>
      <p:sp>
        <p:nvSpPr>
          <p:cNvPr id="3474" name="Rectangle 3"/>
          <p:cNvSpPr txBox="1">
            <a:spLocks noGrp="1"/>
          </p:cNvSpPr>
          <p:nvPr>
            <p:ph type="body" idx="1"/>
          </p:nvPr>
        </p:nvSpPr>
        <p:spPr>
          <a:xfrm>
            <a:off x="304800" y="990600"/>
            <a:ext cx="8534400" cy="5410200"/>
          </a:xfrm>
          <a:prstGeom prst="rect">
            <a:avLst/>
          </a:prstGeom>
        </p:spPr>
        <p:txBody>
          <a:bodyPr/>
          <a:lstStyle/>
          <a:p>
            <a:pPr>
              <a:spcBef>
                <a:spcPts val="300"/>
              </a:spcBef>
              <a:defRPr sz="1400">
                <a:latin typeface="+mn-lt"/>
                <a:ea typeface="+mn-ea"/>
                <a:cs typeface="+mn-cs"/>
                <a:sym typeface="Arial"/>
              </a:defRPr>
            </a:pPr>
            <a:r>
              <a:t>Funding for this class was obtained from the National Science Foundation (under their Nanoscience Undergraduate Education program).</a:t>
            </a:r>
          </a:p>
          <a:p>
            <a:pPr>
              <a:defRPr sz="1400">
                <a:latin typeface="+mn-lt"/>
                <a:ea typeface="+mn-ea"/>
                <a:cs typeface="+mn-cs"/>
                <a:sym typeface="Arial"/>
              </a:defRPr>
            </a:pPr>
            <a:endParaRPr/>
          </a:p>
          <a:p>
            <a:pPr>
              <a:spcBef>
                <a:spcPts val="300"/>
              </a:spcBef>
              <a:defRPr sz="1400">
                <a:latin typeface="+mn-lt"/>
                <a:ea typeface="+mn-ea"/>
                <a:cs typeface="+mn-cs"/>
                <a:sym typeface="Arial"/>
              </a:defRPr>
            </a:pPr>
            <a:r>
              <a:t>This set of notes was authored by John C. Bean who also created all figures not explicitly credited above.  </a:t>
            </a:r>
          </a:p>
          <a:p>
            <a:pPr>
              <a:defRPr sz="1400">
                <a:latin typeface="+mn-lt"/>
                <a:ea typeface="+mn-ea"/>
                <a:cs typeface="+mn-cs"/>
                <a:sym typeface="Arial"/>
              </a:defRPr>
            </a:pPr>
            <a:endParaRPr/>
          </a:p>
          <a:p>
            <a:pPr>
              <a:defRPr sz="1400">
                <a:latin typeface="+mn-lt"/>
                <a:ea typeface="+mn-ea"/>
                <a:cs typeface="+mn-cs"/>
                <a:sym typeface="Arial"/>
              </a:defRPr>
            </a:pPr>
            <a:endParaRPr/>
          </a:p>
          <a:p>
            <a:pPr algn="ctr">
              <a:defRPr sz="1400" u="sng">
                <a:latin typeface="+mn-lt"/>
                <a:ea typeface="+mn-ea"/>
                <a:cs typeface="+mn-cs"/>
                <a:sym typeface="Arial"/>
              </a:defRPr>
            </a:pPr>
            <a:endParaRPr/>
          </a:p>
          <a:p>
            <a:pPr algn="ctr">
              <a:defRPr sz="1400" u="sng">
                <a:latin typeface="+mn-lt"/>
                <a:ea typeface="+mn-ea"/>
                <a:cs typeface="+mn-cs"/>
                <a:sym typeface="Arial"/>
              </a:defRPr>
            </a:pPr>
            <a:endParaRPr/>
          </a:p>
          <a:p>
            <a:pPr algn="ctr">
              <a:defRPr sz="1400" u="sng">
                <a:latin typeface="+mn-lt"/>
                <a:ea typeface="+mn-ea"/>
                <a:cs typeface="+mn-cs"/>
                <a:sym typeface="Arial"/>
              </a:defRPr>
            </a:pPr>
            <a:endParaRPr/>
          </a:p>
          <a:p>
            <a:pPr algn="ctr">
              <a:spcBef>
                <a:spcPts val="300"/>
              </a:spcBef>
              <a:defRPr sz="1400">
                <a:solidFill>
                  <a:srgbClr val="FF3300"/>
                </a:solidFill>
                <a:latin typeface="+mn-lt"/>
                <a:ea typeface="+mn-ea"/>
                <a:cs typeface="+mn-cs"/>
                <a:sym typeface="Arial"/>
              </a:defRPr>
            </a:pPr>
            <a:r>
              <a:t>Copyright John C. Bean</a:t>
            </a:r>
            <a:endParaRPr u="sng"/>
          </a:p>
          <a:p>
            <a:pPr algn="ctr">
              <a:defRPr sz="800" u="sng">
                <a:latin typeface="+mn-lt"/>
                <a:ea typeface="+mn-ea"/>
                <a:cs typeface="+mn-cs"/>
                <a:sym typeface="Arial"/>
              </a:defRPr>
            </a:pPr>
            <a:endParaRPr/>
          </a:p>
          <a:p>
            <a:pPr algn="ctr">
              <a:spcBef>
                <a:spcPts val="200"/>
              </a:spcBef>
              <a:defRPr sz="1200">
                <a:latin typeface="+mn-lt"/>
                <a:ea typeface="+mn-ea"/>
                <a:cs typeface="+mn-cs"/>
                <a:sym typeface="Arial"/>
              </a:defRPr>
            </a:pPr>
            <a:r>
              <a:t>(However, permission is granted for use by individual instructors in non-profit academic institutions)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 name="Rectangle 3"/>
          <p:cNvSpPr txBox="1">
            <a:spLocks noGrp="1"/>
          </p:cNvSpPr>
          <p:nvPr>
            <p:ph type="body" idx="1"/>
          </p:nvPr>
        </p:nvSpPr>
        <p:spPr>
          <a:xfrm>
            <a:off x="152400" y="304800"/>
            <a:ext cx="8839201" cy="6697613"/>
          </a:xfrm>
          <a:prstGeom prst="rect">
            <a:avLst/>
          </a:prstGeom>
        </p:spPr>
        <p:txBody>
          <a:bodyPr/>
          <a:lstStyle/>
          <a:p>
            <a:pPr>
              <a:spcBef>
                <a:spcPts val="300"/>
              </a:spcBef>
              <a:tabLst>
                <a:tab pos="457200" algn="l"/>
              </a:tabLst>
              <a:defRPr sz="1600">
                <a:latin typeface="+mn-lt"/>
                <a:ea typeface="+mn-ea"/>
                <a:cs typeface="+mn-cs"/>
                <a:sym typeface="Arial"/>
              </a:defRPr>
            </a:pPr>
            <a:r>
              <a:t>Based on a really clever trick bacteria developed for fighting off viral attacks: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You’ve probably heard that viruses commandeer cell mechanisms to replicate their DNA</a:t>
            </a:r>
          </a:p>
          <a:p>
            <a:pPr>
              <a:tabLst>
                <a:tab pos="457200" algn="l"/>
              </a:tabLst>
              <a:defRPr sz="16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Some bacteria combat this by never using a certain short base sequence in their own DNA</a:t>
            </a:r>
          </a:p>
          <a:p>
            <a:pPr>
              <a:spcBef>
                <a:spcPts val="200"/>
              </a:spcBef>
              <a:tabLst>
                <a:tab pos="457200" algn="l"/>
              </a:tabLst>
              <a:defRPr sz="1000">
                <a:latin typeface="+mn-lt"/>
                <a:ea typeface="+mn-ea"/>
                <a:cs typeface="+mn-cs"/>
                <a:sym typeface="Arial"/>
              </a:defRPr>
            </a:pPr>
            <a:r>
              <a:t>	</a:t>
            </a:r>
            <a:endParaRPr sz="1200"/>
          </a:p>
          <a:p>
            <a:pPr>
              <a:spcBef>
                <a:spcPts val="300"/>
              </a:spcBef>
              <a:tabLst>
                <a:tab pos="457200" algn="l"/>
              </a:tabLst>
              <a:defRPr sz="1600">
                <a:latin typeface="+mn-lt"/>
                <a:ea typeface="+mn-ea"/>
                <a:cs typeface="+mn-cs"/>
                <a:sym typeface="Arial"/>
              </a:defRPr>
            </a:pPr>
            <a:r>
              <a:t>	Then create a </a:t>
            </a:r>
            <a:r>
              <a:rPr b="1">
                <a:solidFill>
                  <a:srgbClr val="FFCC00"/>
                </a:solidFill>
              </a:rPr>
              <a:t>restriction enzyme</a:t>
            </a:r>
            <a:r>
              <a:t> that will cut any DNA at that sequence</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For instance, “HaeIII” separates DNA in middle of GC GC CG CG sequence (only!):</a:t>
            </a: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600">
                <a:latin typeface="+mn-lt"/>
                <a:ea typeface="+mn-ea"/>
                <a:cs typeface="+mn-cs"/>
                <a:sym typeface="Arial"/>
              </a:defRPr>
            </a:pPr>
            <a:endParaRPr/>
          </a:p>
          <a:p>
            <a:pPr>
              <a:tabLst>
                <a:tab pos="457200" algn="l"/>
              </a:tabLst>
              <a:defRPr sz="1100">
                <a:latin typeface="+mn-lt"/>
                <a:ea typeface="+mn-ea"/>
                <a:cs typeface="+mn-cs"/>
                <a:sym typeface="Arial"/>
              </a:defRPr>
            </a:pPr>
            <a:endParaRPr/>
          </a:p>
          <a:p>
            <a:pPr algn="ctr">
              <a:spcBef>
                <a:spcPts val="300"/>
              </a:spcBef>
              <a:tabLst>
                <a:tab pos="457200" algn="l"/>
              </a:tabLst>
              <a:defRPr sz="1600" b="1">
                <a:solidFill>
                  <a:srgbClr val="FBCC16"/>
                </a:solidFill>
                <a:latin typeface="+mn-lt"/>
                <a:ea typeface="+mn-ea"/>
                <a:cs typeface="+mn-cs"/>
                <a:sym typeface="Arial"/>
              </a:defRPr>
            </a:pPr>
            <a:r>
              <a:t>Where virus uses this sequence =&gt; its DNA is immediately sliced and diced!</a:t>
            </a:r>
          </a:p>
          <a:p>
            <a:pPr algn="ctr">
              <a:tabLst>
                <a:tab pos="457200" algn="l"/>
              </a:tabLst>
              <a:defRPr sz="1600">
                <a:latin typeface="+mn-lt"/>
                <a:ea typeface="+mn-ea"/>
                <a:cs typeface="+mn-cs"/>
                <a:sym typeface="Arial"/>
              </a:defRPr>
            </a:pPr>
            <a:endParaRPr/>
          </a:p>
          <a:p>
            <a:pPr>
              <a:spcBef>
                <a:spcPts val="300"/>
              </a:spcBef>
              <a:tabLst>
                <a:tab pos="457200" algn="l"/>
              </a:tabLst>
              <a:defRPr sz="1600" b="1">
                <a:latin typeface="+mn-lt"/>
                <a:ea typeface="+mn-ea"/>
                <a:cs typeface="+mn-cs"/>
                <a:sym typeface="Arial"/>
              </a:defRPr>
            </a:pPr>
            <a:r>
              <a:t>Question: </a:t>
            </a:r>
            <a:r>
              <a:rPr b="0"/>
              <a:t>Isn't </a:t>
            </a:r>
            <a:r>
              <a:t>never</a:t>
            </a:r>
            <a:r>
              <a:rPr b="0"/>
              <a:t> using a certain four base sequence a big handicap?</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No:  DNA uses a three base sequence ("codon") to specify an amino acid =&gt; protein</a:t>
            </a:r>
          </a:p>
          <a:p>
            <a:pPr>
              <a:tabLst>
                <a:tab pos="457200" algn="l"/>
              </a:tabLst>
              <a:defRPr sz="10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sz="1400"/>
              <a:t>(4 choices) x (4 choices) x (4 choices) = 64 codes, but life only uses 20 different amino acids</a:t>
            </a:r>
          </a:p>
          <a:p>
            <a:pPr>
              <a:tabLst>
                <a:tab pos="457200" algn="l"/>
              </a:tabLst>
              <a:defRPr sz="900">
                <a:latin typeface="+mn-lt"/>
                <a:ea typeface="+mn-ea"/>
                <a:cs typeface="+mn-cs"/>
                <a:sym typeface="Arial"/>
              </a:defRPr>
            </a:pPr>
            <a:endParaRPr/>
          </a:p>
          <a:p>
            <a:pPr>
              <a:spcBef>
                <a:spcPts val="300"/>
              </a:spcBef>
              <a:tabLst>
                <a:tab pos="457200" algn="l"/>
              </a:tabLst>
              <a:defRPr sz="1600">
                <a:latin typeface="+mn-lt"/>
                <a:ea typeface="+mn-ea"/>
                <a:cs typeface="+mn-cs"/>
                <a:sym typeface="Arial"/>
              </a:defRPr>
            </a:pPr>
            <a:r>
              <a:t>		</a:t>
            </a:r>
            <a:r>
              <a:rPr sz="1400"/>
              <a:t>So have at least three available codes for each amino acid, so giving up one = No problem!</a:t>
            </a:r>
          </a:p>
        </p:txBody>
      </p:sp>
      <p:pic>
        <p:nvPicPr>
          <p:cNvPr id="128" name="Picture 4" descr="Picture 4"/>
          <p:cNvPicPr>
            <a:picLocks noChangeAspect="1"/>
          </p:cNvPicPr>
          <p:nvPr/>
        </p:nvPicPr>
        <p:blipFill>
          <a:blip r:embed="rId2">
            <a:extLst/>
          </a:blip>
          <a:stretch>
            <a:fillRect/>
          </a:stretch>
        </p:blipFill>
        <p:spPr>
          <a:xfrm>
            <a:off x="2857500" y="2664012"/>
            <a:ext cx="3398894" cy="1363476"/>
          </a:xfrm>
          <a:prstGeom prst="rect">
            <a:avLst/>
          </a:prstGeom>
          <a:ln w="12700">
            <a:miter lim="400000"/>
          </a:ln>
        </p:spPr>
      </p:pic>
      <p:sp>
        <p:nvSpPr>
          <p:cNvPr id="129" name="Rectangle 5"/>
          <p:cNvSpPr txBox="1"/>
          <p:nvPr/>
        </p:nvSpPr>
        <p:spPr>
          <a:xfrm>
            <a:off x="6553200" y="3200400"/>
            <a:ext cx="2590800" cy="4836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spcBef>
                <a:spcPts val="200"/>
              </a:spcBef>
              <a:defRPr sz="1200" b="0">
                <a:solidFill>
                  <a:srgbClr val="FFFFFF"/>
                </a:solidFill>
                <a:effectLst>
                  <a:outerShdw blurRad="38100" dist="38100" dir="2700000" rotWithShape="0">
                    <a:srgbClr val="000000"/>
                  </a:outerShdw>
                </a:effectLst>
              </a:defRPr>
            </a:pPr>
            <a:r>
              <a:t>(from World of the Cell</a:t>
            </a:r>
            <a:endParaRPr>
              <a:solidFill>
                <a:srgbClr val="CC3300"/>
              </a:solidFill>
            </a:endParaRPr>
          </a:p>
          <a:p>
            <a:pPr>
              <a:spcBef>
                <a:spcPts val="200"/>
              </a:spcBef>
              <a:defRPr sz="1200" b="0">
                <a:solidFill>
                  <a:srgbClr val="FFFFFF"/>
                </a:solidFill>
                <a:effectLst>
                  <a:outerShdw blurRad="38100" dist="38100" dir="2700000" rotWithShape="0">
                    <a:srgbClr val="000000"/>
                  </a:outerShdw>
                </a:effectLst>
              </a:defRPr>
            </a:pPr>
            <a:r>
              <a:t>figure 14B-1)</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32" name="Rectangle 2"/>
          <p:cNvSpPr txBox="1">
            <a:spLocks noGrp="1"/>
          </p:cNvSpPr>
          <p:nvPr>
            <p:ph type="title"/>
          </p:nvPr>
        </p:nvSpPr>
        <p:spPr>
          <a:xfrm>
            <a:off x="304800" y="76200"/>
            <a:ext cx="8534400" cy="838200"/>
          </a:xfrm>
          <a:prstGeom prst="rect">
            <a:avLst/>
          </a:prstGeom>
        </p:spPr>
        <p:txBody>
          <a:bodyPr/>
          <a:lstStyle>
            <a:lvl1pPr>
              <a:defRPr sz="2400"/>
            </a:lvl1pPr>
          </a:lstStyle>
          <a:p>
            <a:r>
              <a:t>Such a simple base sequence also likely in human genome:</a:t>
            </a:r>
          </a:p>
        </p:txBody>
      </p:sp>
      <p:sp>
        <p:nvSpPr>
          <p:cNvPr id="133" name="Rectangle 4"/>
          <p:cNvSpPr txBox="1"/>
          <p:nvPr/>
        </p:nvSpPr>
        <p:spPr>
          <a:xfrm>
            <a:off x="304800" y="1066800"/>
            <a:ext cx="8458200" cy="48107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In fact, would expect any four base sequence to occur MANY times in 1 meter of our DNA</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But exceedingly unlikely to occur at identical places in DNA of two individuals</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400"/>
              </a:spcBef>
              <a:defRPr sz="1800" b="0">
                <a:solidFill>
                  <a:srgbClr val="FFFFFF"/>
                </a:solidFill>
                <a:effectLst>
                  <a:outerShdw blurRad="38100" dist="38100" dir="2700000" rotWithShape="0">
                    <a:srgbClr val="000000"/>
                  </a:outerShdw>
                </a:effectLst>
                <a:latin typeface="+mn-lt"/>
                <a:ea typeface="+mn-ea"/>
                <a:cs typeface="+mn-cs"/>
                <a:sym typeface="Arial"/>
              </a:defRPr>
            </a:pPr>
            <a:r>
              <a:t>Providing basis for RFLP DNA fingerprinting:</a:t>
            </a:r>
            <a:endParaRPr sz="1600"/>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	1) Treat human DNA with such a restriction enzyme</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		DNA will be cut at every point where restriction sequence occurs</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			Creating </a:t>
            </a:r>
            <a:r>
              <a:rPr b="1">
                <a:solidFill>
                  <a:srgbClr val="FFCC00"/>
                </a:solidFill>
              </a:rPr>
              <a:t>restriction fragments</a:t>
            </a: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	2) Separate various length segments produced (a.k.a. </a:t>
            </a:r>
            <a:r>
              <a:rPr b="1">
                <a:solidFill>
                  <a:srgbClr val="FFCC00"/>
                </a:solidFill>
              </a:rPr>
              <a:t>length polymorphisms</a:t>
            </a:r>
            <a:r>
              <a:t>)</a:t>
            </a:r>
            <a:endParaRPr>
              <a:solidFill>
                <a:srgbClr val="CC3300"/>
              </a:solidFill>
            </a:endParaRPr>
          </a:p>
          <a:p>
            <a:pPr algn="l">
              <a:spcBef>
                <a:spcPts val="600"/>
              </a:spcBef>
              <a:defRPr sz="1600" b="0">
                <a:solidFill>
                  <a:srgbClr val="FFFFFF"/>
                </a:solidFill>
                <a:effectLst>
                  <a:outerShdw blurRad="38100" dist="38100" dir="2700000" rotWithShape="0">
                    <a:srgbClr val="000000"/>
                  </a:outerShdw>
                </a:effectLst>
                <a:latin typeface="+mn-lt"/>
                <a:ea typeface="+mn-ea"/>
                <a:cs typeface="+mn-cs"/>
                <a:sym typeface="Arial"/>
              </a:defRPr>
            </a:pPr>
            <a:endParaRPr/>
          </a:p>
          <a:p>
            <a: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pPr>
            <a:r>
              <a:t>	3) Compare differences in fragment lengths between individuals</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36" name="Rectangle 2"/>
          <p:cNvSpPr txBox="1">
            <a:spLocks noGrp="1"/>
          </p:cNvSpPr>
          <p:nvPr>
            <p:ph type="title"/>
          </p:nvPr>
        </p:nvSpPr>
        <p:spPr>
          <a:xfrm>
            <a:off x="304800" y="200025"/>
            <a:ext cx="8534400" cy="457200"/>
          </a:xfrm>
          <a:prstGeom prst="rect">
            <a:avLst/>
          </a:prstGeom>
        </p:spPr>
        <p:txBody>
          <a:bodyPr/>
          <a:lstStyle>
            <a:lvl1pPr>
              <a:defRPr sz="2400"/>
            </a:lvl1pPr>
          </a:lstStyle>
          <a:p>
            <a:r>
              <a:t>How to separate different length fragments of DNA?</a:t>
            </a:r>
          </a:p>
        </p:txBody>
      </p:sp>
      <p:sp>
        <p:nvSpPr>
          <p:cNvPr id="137" name="Rectangle 3"/>
          <p:cNvSpPr txBox="1">
            <a:spLocks noGrp="1"/>
          </p:cNvSpPr>
          <p:nvPr>
            <p:ph type="body" idx="1"/>
          </p:nvPr>
        </p:nvSpPr>
        <p:spPr>
          <a:xfrm>
            <a:off x="228600" y="903287"/>
            <a:ext cx="8686800" cy="5769869"/>
          </a:xfrm>
          <a:prstGeom prst="rect">
            <a:avLst/>
          </a:prstGeom>
        </p:spPr>
        <p:txBody>
          <a:bodyPr/>
          <a:lstStyle/>
          <a:p>
            <a:pPr>
              <a:defRPr>
                <a:latin typeface="+mn-lt"/>
                <a:ea typeface="+mn-ea"/>
                <a:cs typeface="+mn-cs"/>
                <a:sym typeface="Arial"/>
              </a:defRPr>
            </a:pPr>
            <a:r>
              <a:t>Gel Electrophoresis: </a:t>
            </a:r>
          </a:p>
          <a:p>
            <a:pPr>
              <a:defRPr sz="1000">
                <a:latin typeface="+mn-lt"/>
                <a:ea typeface="+mn-ea"/>
                <a:cs typeface="+mn-cs"/>
                <a:sym typeface="Arial"/>
              </a:defRPr>
            </a:pPr>
            <a:endParaRPr/>
          </a:p>
          <a:p>
            <a:pPr>
              <a:spcBef>
                <a:spcPts val="300"/>
              </a:spcBef>
              <a:defRPr sz="1600">
                <a:latin typeface="+mn-lt"/>
                <a:ea typeface="+mn-ea"/>
                <a:cs typeface="+mn-cs"/>
                <a:sym typeface="Arial"/>
              </a:defRPr>
            </a:pPr>
            <a:r>
              <a:t>	Start by making a “gel” = Mesh of organic polymers + Water</a:t>
            </a:r>
          </a:p>
          <a:p>
            <a:pPr>
              <a:defRPr sz="1000">
                <a:latin typeface="+mn-lt"/>
                <a:ea typeface="+mn-ea"/>
                <a:cs typeface="+mn-cs"/>
                <a:sym typeface="Arial"/>
              </a:defRPr>
            </a:pPr>
            <a:endParaRPr/>
          </a:p>
          <a:p>
            <a:pPr>
              <a:spcBef>
                <a:spcPts val="300"/>
              </a:spcBef>
              <a:defRPr sz="1600">
                <a:latin typeface="+mn-lt"/>
                <a:ea typeface="+mn-ea"/>
                <a:cs typeface="+mn-cs"/>
                <a:sym typeface="Arial"/>
              </a:defRPr>
            </a:pPr>
            <a:r>
              <a:t>	Most commonly used polymer is </a:t>
            </a:r>
            <a:r>
              <a:rPr>
                <a:solidFill>
                  <a:srgbClr val="FFCC00"/>
                </a:solidFill>
              </a:rPr>
              <a:t>agarose</a:t>
            </a:r>
            <a:r>
              <a:t> (derived from seaweed):</a:t>
            </a:r>
          </a:p>
          <a:p>
            <a:pPr>
              <a:defRPr sz="1600">
                <a:latin typeface="+mn-lt"/>
                <a:ea typeface="+mn-ea"/>
                <a:cs typeface="+mn-cs"/>
                <a:sym typeface="Arial"/>
              </a:defRPr>
            </a:pPr>
            <a:endParaRPr/>
          </a:p>
          <a:p>
            <a:pPr>
              <a:defRPr sz="1400">
                <a:latin typeface="+mn-lt"/>
                <a:ea typeface="+mn-ea"/>
                <a:cs typeface="+mn-cs"/>
                <a:sym typeface="Arial"/>
              </a:defRPr>
            </a:pPr>
            <a:endParaRPr/>
          </a:p>
          <a:p>
            <a:pPr>
              <a:spcBef>
                <a:spcPts val="200"/>
              </a:spcBef>
              <a:defRPr sz="900">
                <a:latin typeface="+mn-lt"/>
                <a:ea typeface="+mn-ea"/>
                <a:cs typeface="+mn-cs"/>
                <a:sym typeface="Arial"/>
              </a:defRPr>
            </a:pPr>
            <a:r>
              <a:t>	</a:t>
            </a:r>
            <a:endParaRPr sz="700"/>
          </a:p>
          <a:p>
            <a:pPr>
              <a:spcBef>
                <a:spcPts val="300"/>
              </a:spcBef>
              <a:defRPr sz="1600">
                <a:latin typeface="+mn-lt"/>
                <a:ea typeface="+mn-ea"/>
                <a:cs typeface="+mn-cs"/>
                <a:sym typeface="Arial"/>
              </a:defRPr>
            </a:pPr>
            <a:r>
              <a:t>	          Repeating units of:</a:t>
            </a:r>
          </a:p>
          <a:p>
            <a:pPr>
              <a:defRPr sz="1600">
                <a:latin typeface="+mn-lt"/>
                <a:ea typeface="+mn-ea"/>
                <a:cs typeface="+mn-cs"/>
                <a:sym typeface="Arial"/>
              </a:defRPr>
            </a:pPr>
            <a:endParaRPr/>
          </a:p>
          <a:p>
            <a:pPr>
              <a:defRPr sz="1600">
                <a:latin typeface="+mn-lt"/>
                <a:ea typeface="+mn-ea"/>
                <a:cs typeface="+mn-cs"/>
                <a:sym typeface="Arial"/>
              </a:defRPr>
            </a:pPr>
            <a:endParaRPr/>
          </a:p>
          <a:p>
            <a:pPr>
              <a:defRPr sz="2400">
                <a:latin typeface="+mn-lt"/>
                <a:ea typeface="+mn-ea"/>
                <a:cs typeface="+mn-cs"/>
                <a:sym typeface="Arial"/>
              </a:defRPr>
            </a:pPr>
            <a:endParaRPr/>
          </a:p>
          <a:p>
            <a:pPr>
              <a:spcBef>
                <a:spcPts val="300"/>
              </a:spcBef>
              <a:defRPr sz="1600">
                <a:latin typeface="+mn-lt"/>
                <a:ea typeface="+mn-ea"/>
                <a:cs typeface="+mn-cs"/>
                <a:sym typeface="Arial"/>
              </a:defRPr>
            </a:pPr>
            <a:r>
              <a:t>	Makes a mesh through which DNA fragments can migrate</a:t>
            </a:r>
          </a:p>
          <a:p>
            <a:pPr>
              <a:defRPr sz="1000">
                <a:latin typeface="+mn-lt"/>
                <a:ea typeface="+mn-ea"/>
                <a:cs typeface="+mn-cs"/>
                <a:sym typeface="Arial"/>
              </a:defRPr>
            </a:pPr>
            <a:endParaRPr/>
          </a:p>
          <a:p>
            <a:pPr>
              <a:spcBef>
                <a:spcPts val="300"/>
              </a:spcBef>
              <a:defRPr sz="1600">
                <a:latin typeface="+mn-lt"/>
                <a:ea typeface="+mn-ea"/>
                <a:cs typeface="+mn-cs"/>
                <a:sym typeface="Arial"/>
              </a:defRPr>
            </a:pPr>
            <a:r>
              <a:t>		Shorter DNA fragments can move more easily through this mesh</a:t>
            </a:r>
          </a:p>
          <a:p>
            <a:pPr>
              <a:defRPr sz="1000">
                <a:latin typeface="+mn-lt"/>
                <a:ea typeface="+mn-ea"/>
                <a:cs typeface="+mn-cs"/>
                <a:sym typeface="Arial"/>
              </a:defRPr>
            </a:pPr>
            <a:endParaRPr/>
          </a:p>
          <a:p>
            <a:pPr>
              <a:spcBef>
                <a:spcPts val="300"/>
              </a:spcBef>
              <a:defRPr sz="1600">
                <a:latin typeface="+mn-lt"/>
                <a:ea typeface="+mn-ea"/>
                <a:cs typeface="+mn-cs"/>
                <a:sym typeface="Arial"/>
              </a:defRPr>
            </a:pPr>
            <a:r>
              <a:t>		Migration rates can be changed by altering agarose concentration</a:t>
            </a:r>
          </a:p>
          <a:p>
            <a:pPr>
              <a:defRPr sz="1200">
                <a:latin typeface="+mn-lt"/>
                <a:ea typeface="+mn-ea"/>
                <a:cs typeface="+mn-cs"/>
                <a:sym typeface="Arial"/>
              </a:defRPr>
            </a:pPr>
            <a:endParaRPr/>
          </a:p>
          <a:p>
            <a:pPr>
              <a:spcBef>
                <a:spcPts val="300"/>
              </a:spcBef>
              <a:defRPr sz="1600">
                <a:latin typeface="+mn-lt"/>
                <a:ea typeface="+mn-ea"/>
                <a:cs typeface="+mn-cs"/>
                <a:sym typeface="Arial"/>
              </a:defRPr>
            </a:pPr>
            <a:r>
              <a:t>			More agarose =&gt; smaller pores =&gt; slower migration</a:t>
            </a:r>
          </a:p>
        </p:txBody>
      </p:sp>
      <p:pic>
        <p:nvPicPr>
          <p:cNvPr id="138" name="Picture 12" descr="Picture 12"/>
          <p:cNvPicPr>
            <a:picLocks noChangeAspect="1"/>
          </p:cNvPicPr>
          <p:nvPr/>
        </p:nvPicPr>
        <p:blipFill>
          <a:blip r:embed="rId2">
            <a:extLst/>
          </a:blip>
          <a:stretch>
            <a:fillRect/>
          </a:stretch>
        </p:blipFill>
        <p:spPr>
          <a:xfrm>
            <a:off x="3886200" y="2503488"/>
            <a:ext cx="3505200" cy="1535113"/>
          </a:xfrm>
          <a:prstGeom prst="rect">
            <a:avLst/>
          </a:prstGeom>
          <a:ln w="12700">
            <a:miter lim="400000"/>
          </a:ln>
        </p:spPr>
      </p:pic>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sp>
        <p:nvSpPr>
          <p:cNvPr id="141" name="Rectangle 2"/>
          <p:cNvSpPr txBox="1">
            <a:spLocks noGrp="1"/>
          </p:cNvSpPr>
          <p:nvPr>
            <p:ph type="title"/>
          </p:nvPr>
        </p:nvSpPr>
        <p:spPr>
          <a:xfrm>
            <a:off x="304800" y="95250"/>
            <a:ext cx="8534400" cy="457200"/>
          </a:xfrm>
          <a:prstGeom prst="rect">
            <a:avLst/>
          </a:prstGeom>
        </p:spPr>
        <p:txBody>
          <a:bodyPr/>
          <a:lstStyle/>
          <a:p>
            <a:pPr>
              <a:defRPr sz="2400"/>
            </a:pPr>
            <a:r>
              <a:t>But then </a:t>
            </a:r>
            <a:r>
              <a:rPr u="sng"/>
              <a:t>drive</a:t>
            </a:r>
            <a:r>
              <a:t> migration by applying an electric field:</a:t>
            </a:r>
          </a:p>
        </p:txBody>
      </p:sp>
      <p:sp>
        <p:nvSpPr>
          <p:cNvPr id="142" name="Rectangle 3"/>
          <p:cNvSpPr txBox="1">
            <a:spLocks noGrp="1"/>
          </p:cNvSpPr>
          <p:nvPr>
            <p:ph type="body" idx="1"/>
          </p:nvPr>
        </p:nvSpPr>
        <p:spPr>
          <a:xfrm>
            <a:off x="228600" y="685800"/>
            <a:ext cx="8686800" cy="3512195"/>
          </a:xfrm>
          <a:prstGeom prst="rect">
            <a:avLst/>
          </a:prstGeom>
        </p:spPr>
        <p:txBody>
          <a:bodyPr/>
          <a:lstStyle/>
          <a:p>
            <a:pPr>
              <a:spcBef>
                <a:spcPts val="300"/>
              </a:spcBef>
              <a:defRPr sz="1600">
                <a:latin typeface="+mn-lt"/>
                <a:ea typeface="+mn-ea"/>
                <a:cs typeface="+mn-cs"/>
                <a:sym typeface="Arial"/>
              </a:defRPr>
            </a:pPr>
            <a:r>
              <a:t>Exploit fact that charged phosphate backbone units give DNA fragments net negative charge: </a:t>
            </a:r>
          </a:p>
          <a:p>
            <a:pPr>
              <a:defRPr sz="1600">
                <a:latin typeface="+mn-lt"/>
                <a:ea typeface="+mn-ea"/>
                <a:cs typeface="+mn-cs"/>
                <a:sym typeface="Arial"/>
              </a:defRPr>
            </a:pPr>
            <a:endParaRPr/>
          </a:p>
          <a:p>
            <a:pPr>
              <a:defRPr sz="1600">
                <a:latin typeface="+mn-lt"/>
                <a:ea typeface="+mn-ea"/>
                <a:cs typeface="+mn-cs"/>
                <a:sym typeface="Arial"/>
              </a:defRPr>
            </a:pPr>
            <a:endParaRPr/>
          </a:p>
          <a:p>
            <a:pPr>
              <a:defRPr sz="1600">
                <a:latin typeface="+mn-lt"/>
                <a:ea typeface="+mn-ea"/>
                <a:cs typeface="+mn-cs"/>
                <a:sym typeface="Arial"/>
              </a:defRPr>
            </a:pPr>
            <a:endParaRPr/>
          </a:p>
          <a:p>
            <a:pPr>
              <a:defRPr sz="1600">
                <a:latin typeface="+mn-lt"/>
                <a:ea typeface="+mn-ea"/>
                <a:cs typeface="+mn-cs"/>
                <a:sym typeface="Arial"/>
              </a:defRPr>
            </a:pPr>
            <a:endParaRPr/>
          </a:p>
          <a:p>
            <a:pPr>
              <a:defRPr sz="1600">
                <a:latin typeface="+mn-lt"/>
                <a:ea typeface="+mn-ea"/>
                <a:cs typeface="+mn-cs"/>
                <a:sym typeface="Arial"/>
              </a:defRPr>
            </a:pPr>
            <a:endParaRPr/>
          </a:p>
          <a:p>
            <a:pPr>
              <a:defRPr sz="900">
                <a:latin typeface="+mn-lt"/>
                <a:ea typeface="+mn-ea"/>
                <a:cs typeface="+mn-cs"/>
                <a:sym typeface="Arial"/>
              </a:defRPr>
            </a:pPr>
            <a:endParaRPr/>
          </a:p>
          <a:p>
            <a:pPr>
              <a:spcBef>
                <a:spcPts val="300"/>
              </a:spcBef>
              <a:defRPr sz="1600">
                <a:latin typeface="+mn-lt"/>
                <a:ea typeface="+mn-ea"/>
                <a:cs typeface="+mn-cs"/>
                <a:sym typeface="Arial"/>
              </a:defRPr>
            </a:pPr>
            <a:r>
              <a:t>Insert DNA segments into channels, positive voltage then draws them through gel</a:t>
            </a:r>
          </a:p>
          <a:p>
            <a:pPr>
              <a:defRPr sz="1000">
                <a:latin typeface="+mn-lt"/>
                <a:ea typeface="+mn-ea"/>
                <a:cs typeface="+mn-cs"/>
                <a:sym typeface="Arial"/>
              </a:defRPr>
            </a:pPr>
            <a:endParaRPr/>
          </a:p>
          <a:p>
            <a:pPr>
              <a:spcBef>
                <a:spcPts val="300"/>
              </a:spcBef>
              <a:defRPr sz="1600">
                <a:latin typeface="+mn-lt"/>
                <a:ea typeface="+mn-ea"/>
                <a:cs typeface="+mn-cs"/>
                <a:sym typeface="Arial"/>
              </a:defRPr>
            </a:pPr>
            <a:r>
              <a:t>			With shorter DNA fragments racing ahead:</a:t>
            </a:r>
          </a:p>
        </p:txBody>
      </p:sp>
      <p:grpSp>
        <p:nvGrpSpPr>
          <p:cNvPr id="146" name="Group 8"/>
          <p:cNvGrpSpPr/>
          <p:nvPr/>
        </p:nvGrpSpPr>
        <p:grpSpPr>
          <a:xfrm>
            <a:off x="838199" y="3581400"/>
            <a:ext cx="7476844" cy="2743200"/>
            <a:chOff x="0" y="0"/>
            <a:chExt cx="7476842" cy="2743200"/>
          </a:xfrm>
        </p:grpSpPr>
        <p:pic>
          <p:nvPicPr>
            <p:cNvPr id="143" name="Picture 4" descr="Picture 4"/>
            <p:cNvPicPr>
              <a:picLocks noChangeAspect="1"/>
            </p:cNvPicPr>
            <p:nvPr/>
          </p:nvPicPr>
          <p:blipFill>
            <a:blip r:embed="rId2">
              <a:extLst/>
            </a:blip>
            <a:srcRect r="53061"/>
            <a:stretch>
              <a:fillRect/>
            </a:stretch>
          </p:blipFill>
          <p:spPr>
            <a:xfrm>
              <a:off x="-1" y="0"/>
              <a:ext cx="1735750" cy="2743200"/>
            </a:xfrm>
            <a:prstGeom prst="rect">
              <a:avLst/>
            </a:prstGeom>
            <a:ln w="12700" cap="flat">
              <a:noFill/>
              <a:miter lim="400000"/>
            </a:ln>
            <a:effectLst/>
          </p:spPr>
        </p:pic>
        <p:pic>
          <p:nvPicPr>
            <p:cNvPr id="144" name="Picture 5" descr="Picture 5"/>
            <p:cNvPicPr>
              <a:picLocks noChangeAspect="1"/>
            </p:cNvPicPr>
            <p:nvPr/>
          </p:nvPicPr>
          <p:blipFill>
            <a:blip r:embed="rId3">
              <a:extLst/>
            </a:blip>
            <a:srcRect/>
            <a:stretch>
              <a:fillRect/>
            </a:stretch>
          </p:blipFill>
          <p:spPr>
            <a:xfrm>
              <a:off x="3622430" y="496030"/>
              <a:ext cx="3854413" cy="2245667"/>
            </a:xfrm>
            <a:prstGeom prst="rect">
              <a:avLst/>
            </a:prstGeom>
            <a:ln w="12700" cap="flat">
              <a:noFill/>
              <a:miter lim="400000"/>
            </a:ln>
            <a:effectLst/>
          </p:spPr>
        </p:pic>
        <p:pic>
          <p:nvPicPr>
            <p:cNvPr id="145" name="Picture 6" descr="Picture 6"/>
            <p:cNvPicPr>
              <a:picLocks noChangeAspect="1"/>
            </p:cNvPicPr>
            <p:nvPr/>
          </p:nvPicPr>
          <p:blipFill>
            <a:blip r:embed="rId2">
              <a:extLst/>
            </a:blip>
            <a:srcRect l="48979" t="18411"/>
            <a:stretch>
              <a:fillRect/>
            </a:stretch>
          </p:blipFill>
          <p:spPr>
            <a:xfrm>
              <a:off x="1735748" y="505049"/>
              <a:ext cx="1886683" cy="2236648"/>
            </a:xfrm>
            <a:prstGeom prst="rect">
              <a:avLst/>
            </a:prstGeom>
            <a:ln w="12700" cap="flat">
              <a:noFill/>
              <a:miter lim="400000"/>
            </a:ln>
            <a:effectLst/>
          </p:spPr>
        </p:pic>
      </p:grpSp>
      <p:sp>
        <p:nvSpPr>
          <p:cNvPr id="147" name="Rectangle 7"/>
          <p:cNvSpPr txBox="1"/>
          <p:nvPr/>
        </p:nvSpPr>
        <p:spPr>
          <a:xfrm>
            <a:off x="5334000" y="3751262"/>
            <a:ext cx="3657600"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spcBef>
                <a:spcPts val="200"/>
              </a:spcBef>
              <a:defRPr sz="1200" b="0">
                <a:solidFill>
                  <a:srgbClr val="FFFFFF"/>
                </a:solidFill>
                <a:effectLst>
                  <a:outerShdw blurRad="38100" dist="38100" dir="2700000" rotWithShape="0">
                    <a:srgbClr val="000000"/>
                  </a:outerShdw>
                </a:effectLst>
              </a:defRPr>
            </a:lvl1pPr>
          </a:lstStyle>
          <a:p>
            <a:r>
              <a:t>(from World of the Cell, figure 14.12)</a:t>
            </a:r>
          </a:p>
        </p:txBody>
      </p:sp>
      <p:grpSp>
        <p:nvGrpSpPr>
          <p:cNvPr id="194" name="Group 138"/>
          <p:cNvGrpSpPr/>
          <p:nvPr/>
        </p:nvGrpSpPr>
        <p:grpSpPr>
          <a:xfrm>
            <a:off x="3629025" y="1066799"/>
            <a:ext cx="1781175" cy="1416051"/>
            <a:chOff x="0" y="0"/>
            <a:chExt cx="1781175" cy="1416050"/>
          </a:xfrm>
        </p:grpSpPr>
        <p:sp>
          <p:nvSpPr>
            <p:cNvPr id="148" name="Oval 59"/>
            <p:cNvSpPr/>
            <p:nvPr/>
          </p:nvSpPr>
          <p:spPr>
            <a:xfrm>
              <a:off x="933450" y="496887"/>
              <a:ext cx="76200" cy="76201"/>
            </a:xfrm>
            <a:prstGeom prst="ellipse">
              <a:avLst/>
            </a:prstGeom>
            <a:solidFill>
              <a:srgbClr val="00CCFF"/>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49" name="Oval 60"/>
            <p:cNvSpPr/>
            <p:nvPr/>
          </p:nvSpPr>
          <p:spPr>
            <a:xfrm>
              <a:off x="804862" y="496887"/>
              <a:ext cx="76201" cy="76201"/>
            </a:xfrm>
            <a:prstGeom prst="ellipse">
              <a:avLst/>
            </a:prstGeom>
            <a:solidFill>
              <a:srgbClr val="00CCFF"/>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0" name="Text Box 65"/>
            <p:cNvSpPr txBox="1"/>
            <p:nvPr/>
          </p:nvSpPr>
          <p:spPr>
            <a:xfrm>
              <a:off x="685800" y="0"/>
              <a:ext cx="419100" cy="396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CC3300"/>
                  </a:solidFill>
                </a:defRPr>
              </a:lvl1pPr>
            </a:lstStyle>
            <a:p>
              <a:r>
                <a:t>O</a:t>
              </a:r>
            </a:p>
          </p:txBody>
        </p:sp>
        <p:sp>
          <p:nvSpPr>
            <p:cNvPr id="151" name="Oval 66"/>
            <p:cNvSpPr/>
            <p:nvPr/>
          </p:nvSpPr>
          <p:spPr>
            <a:xfrm>
              <a:off x="933450" y="344487"/>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2" name="Oval 68"/>
            <p:cNvSpPr/>
            <p:nvPr/>
          </p:nvSpPr>
          <p:spPr>
            <a:xfrm>
              <a:off x="809625" y="342900"/>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3" name="Oval 70"/>
            <p:cNvSpPr/>
            <p:nvPr/>
          </p:nvSpPr>
          <p:spPr>
            <a:xfrm>
              <a:off x="695325" y="96837"/>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4" name="Oval 71"/>
            <p:cNvSpPr/>
            <p:nvPr/>
          </p:nvSpPr>
          <p:spPr>
            <a:xfrm>
              <a:off x="690562" y="225425"/>
              <a:ext cx="76201"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5" name="Text Box 72"/>
            <p:cNvSpPr txBox="1"/>
            <p:nvPr/>
          </p:nvSpPr>
          <p:spPr>
            <a:xfrm>
              <a:off x="695325" y="866775"/>
              <a:ext cx="419100" cy="3962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CC3300"/>
                  </a:solidFill>
                </a:defRPr>
              </a:lvl1pPr>
            </a:lstStyle>
            <a:p>
              <a:r>
                <a:t>O</a:t>
              </a:r>
            </a:p>
          </p:txBody>
        </p:sp>
        <p:sp>
          <p:nvSpPr>
            <p:cNvPr id="156" name="Oval 73"/>
            <p:cNvSpPr/>
            <p:nvPr/>
          </p:nvSpPr>
          <p:spPr>
            <a:xfrm>
              <a:off x="952500" y="1230312"/>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7" name="Text Box 80"/>
            <p:cNvSpPr txBox="1"/>
            <p:nvPr/>
          </p:nvSpPr>
          <p:spPr>
            <a:xfrm>
              <a:off x="0" y="496887"/>
              <a:ext cx="419100"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969696"/>
                  </a:solidFill>
                </a:defRPr>
              </a:lvl1pPr>
            </a:lstStyle>
            <a:p>
              <a:r>
                <a:t>C</a:t>
              </a:r>
            </a:p>
          </p:txBody>
        </p:sp>
        <p:sp>
          <p:nvSpPr>
            <p:cNvPr id="158" name="Oval 82"/>
            <p:cNvSpPr/>
            <p:nvPr/>
          </p:nvSpPr>
          <p:spPr>
            <a:xfrm>
              <a:off x="28575" y="725487"/>
              <a:ext cx="76200"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59" name="Oval 83"/>
            <p:cNvSpPr/>
            <p:nvPr/>
          </p:nvSpPr>
          <p:spPr>
            <a:xfrm>
              <a:off x="233362" y="844550"/>
              <a:ext cx="76201" cy="76200"/>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60" name="Oval 84"/>
            <p:cNvSpPr/>
            <p:nvPr/>
          </p:nvSpPr>
          <p:spPr>
            <a:xfrm>
              <a:off x="142875" y="496887"/>
              <a:ext cx="76200"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61" name="Text Box 85"/>
            <p:cNvSpPr txBox="1"/>
            <p:nvPr/>
          </p:nvSpPr>
          <p:spPr>
            <a:xfrm>
              <a:off x="1362075" y="496887"/>
              <a:ext cx="419100"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969696"/>
                  </a:solidFill>
                </a:defRPr>
              </a:lvl1pPr>
            </a:lstStyle>
            <a:p>
              <a:r>
                <a:t>C</a:t>
              </a:r>
            </a:p>
          </p:txBody>
        </p:sp>
        <p:sp>
          <p:nvSpPr>
            <p:cNvPr id="162" name="Oval 86"/>
            <p:cNvSpPr/>
            <p:nvPr/>
          </p:nvSpPr>
          <p:spPr>
            <a:xfrm>
              <a:off x="1695450" y="611187"/>
              <a:ext cx="76200"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63" name="Oval 88"/>
            <p:cNvSpPr/>
            <p:nvPr/>
          </p:nvSpPr>
          <p:spPr>
            <a:xfrm>
              <a:off x="1590675" y="849312"/>
              <a:ext cx="76200"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64" name="Oval 89"/>
            <p:cNvSpPr/>
            <p:nvPr/>
          </p:nvSpPr>
          <p:spPr>
            <a:xfrm>
              <a:off x="1490662" y="506412"/>
              <a:ext cx="76201"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65" name="Text Box 90"/>
            <p:cNvSpPr txBox="1"/>
            <p:nvPr/>
          </p:nvSpPr>
          <p:spPr>
            <a:xfrm>
              <a:off x="347662" y="506412"/>
              <a:ext cx="419101"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CC3300"/>
                  </a:solidFill>
                </a:defRPr>
              </a:lvl1pPr>
            </a:lstStyle>
            <a:p>
              <a:r>
                <a:t>O</a:t>
              </a:r>
            </a:p>
          </p:txBody>
        </p:sp>
        <p:sp>
          <p:nvSpPr>
            <p:cNvPr id="166" name="Text Box 98"/>
            <p:cNvSpPr txBox="1"/>
            <p:nvPr/>
          </p:nvSpPr>
          <p:spPr>
            <a:xfrm>
              <a:off x="1028700" y="496887"/>
              <a:ext cx="419100"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CC3300"/>
                  </a:solidFill>
                </a:defRPr>
              </a:lvl1pPr>
            </a:lstStyle>
            <a:p>
              <a:r>
                <a:t>O</a:t>
              </a:r>
            </a:p>
          </p:txBody>
        </p:sp>
        <p:sp>
          <p:nvSpPr>
            <p:cNvPr id="167" name="Oval 105"/>
            <p:cNvSpPr/>
            <p:nvPr/>
          </p:nvSpPr>
          <p:spPr>
            <a:xfrm>
              <a:off x="814387" y="1230312"/>
              <a:ext cx="76201" cy="76201"/>
            </a:xfrm>
            <a:prstGeom prst="ellipse">
              <a:avLst/>
            </a:prstGeom>
            <a:solidFill>
              <a:srgbClr val="FFCC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68" name="Line 106"/>
            <p:cNvSpPr/>
            <p:nvPr/>
          </p:nvSpPr>
          <p:spPr>
            <a:xfrm>
              <a:off x="647700" y="1416050"/>
              <a:ext cx="228601" cy="0"/>
            </a:xfrm>
            <a:prstGeom prst="line">
              <a:avLst/>
            </a:prstGeom>
            <a:noFill/>
            <a:ln w="57150" cap="flat">
              <a:solidFill>
                <a:srgbClr val="FFCC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69" name="Text Box 107"/>
            <p:cNvSpPr txBox="1"/>
            <p:nvPr/>
          </p:nvSpPr>
          <p:spPr>
            <a:xfrm>
              <a:off x="685800" y="496887"/>
              <a:ext cx="419100" cy="396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wrap="square" lIns="45719" tIns="45719" rIns="45719" bIns="45719" numCol="1" anchor="t">
              <a:spAutoFit/>
            </a:bodyPr>
            <a:lstStyle>
              <a:lvl1pPr>
                <a:spcBef>
                  <a:spcPts val="1200"/>
                </a:spcBef>
                <a:defRPr sz="2000">
                  <a:solidFill>
                    <a:srgbClr val="66FFFF"/>
                  </a:solidFill>
                </a:defRPr>
              </a:lvl1pPr>
            </a:lstStyle>
            <a:p>
              <a:r>
                <a:t>P</a:t>
              </a:r>
            </a:p>
          </p:txBody>
        </p:sp>
        <p:sp>
          <p:nvSpPr>
            <p:cNvPr id="170" name="Oval 110"/>
            <p:cNvSpPr/>
            <p:nvPr/>
          </p:nvSpPr>
          <p:spPr>
            <a:xfrm>
              <a:off x="1028700" y="611187"/>
              <a:ext cx="76200" cy="76201"/>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1" name="Oval 111"/>
            <p:cNvSpPr/>
            <p:nvPr/>
          </p:nvSpPr>
          <p:spPr>
            <a:xfrm>
              <a:off x="1028700" y="73977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2" name="Oval 112"/>
            <p:cNvSpPr/>
            <p:nvPr/>
          </p:nvSpPr>
          <p:spPr>
            <a:xfrm>
              <a:off x="695325" y="611187"/>
              <a:ext cx="76200" cy="76201"/>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3" name="Oval 113"/>
            <p:cNvSpPr/>
            <p:nvPr/>
          </p:nvSpPr>
          <p:spPr>
            <a:xfrm>
              <a:off x="695325" y="73977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4" name="Oval 116"/>
            <p:cNvSpPr/>
            <p:nvPr/>
          </p:nvSpPr>
          <p:spPr>
            <a:xfrm>
              <a:off x="923925" y="849312"/>
              <a:ext cx="76200" cy="76201"/>
            </a:xfrm>
            <a:prstGeom prst="ellipse">
              <a:avLst/>
            </a:prstGeom>
            <a:solidFill>
              <a:srgbClr val="66FFFF"/>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5" name="Oval 117"/>
            <p:cNvSpPr/>
            <p:nvPr/>
          </p:nvSpPr>
          <p:spPr>
            <a:xfrm>
              <a:off x="800100" y="84772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6" name="Oval 118"/>
            <p:cNvSpPr/>
            <p:nvPr/>
          </p:nvSpPr>
          <p:spPr>
            <a:xfrm>
              <a:off x="571500" y="506412"/>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7" name="Oval 119"/>
            <p:cNvSpPr/>
            <p:nvPr/>
          </p:nvSpPr>
          <p:spPr>
            <a:xfrm>
              <a:off x="447675" y="50482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8" name="Oval 120"/>
            <p:cNvSpPr/>
            <p:nvPr/>
          </p:nvSpPr>
          <p:spPr>
            <a:xfrm>
              <a:off x="1257300" y="49847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79" name="Oval 121"/>
            <p:cNvSpPr/>
            <p:nvPr/>
          </p:nvSpPr>
          <p:spPr>
            <a:xfrm>
              <a:off x="1133475" y="496887"/>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0" name="Oval 122"/>
            <p:cNvSpPr/>
            <p:nvPr/>
          </p:nvSpPr>
          <p:spPr>
            <a:xfrm>
              <a:off x="571500" y="844550"/>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1" name="Oval 123"/>
            <p:cNvSpPr/>
            <p:nvPr/>
          </p:nvSpPr>
          <p:spPr>
            <a:xfrm>
              <a:off x="447675" y="842962"/>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2" name="Oval 125"/>
            <p:cNvSpPr/>
            <p:nvPr/>
          </p:nvSpPr>
          <p:spPr>
            <a:xfrm>
              <a:off x="1266825" y="850900"/>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3" name="Oval 126"/>
            <p:cNvSpPr/>
            <p:nvPr/>
          </p:nvSpPr>
          <p:spPr>
            <a:xfrm>
              <a:off x="1143000" y="849312"/>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4" name="Oval 127"/>
            <p:cNvSpPr/>
            <p:nvPr/>
          </p:nvSpPr>
          <p:spPr>
            <a:xfrm>
              <a:off x="704850" y="96837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5" name="Oval 128"/>
            <p:cNvSpPr/>
            <p:nvPr/>
          </p:nvSpPr>
          <p:spPr>
            <a:xfrm>
              <a:off x="704850" y="1096962"/>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6" name="Oval 129"/>
            <p:cNvSpPr/>
            <p:nvPr/>
          </p:nvSpPr>
          <p:spPr>
            <a:xfrm>
              <a:off x="1023937" y="968375"/>
              <a:ext cx="76201"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7" name="Oval 130"/>
            <p:cNvSpPr/>
            <p:nvPr/>
          </p:nvSpPr>
          <p:spPr>
            <a:xfrm>
              <a:off x="1023937" y="1096962"/>
              <a:ext cx="76201"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8" name="Oval 131"/>
            <p:cNvSpPr/>
            <p:nvPr/>
          </p:nvSpPr>
          <p:spPr>
            <a:xfrm>
              <a:off x="342900" y="611187"/>
              <a:ext cx="76200"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89" name="Oval 132"/>
            <p:cNvSpPr/>
            <p:nvPr/>
          </p:nvSpPr>
          <p:spPr>
            <a:xfrm>
              <a:off x="342900" y="73977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90" name="Oval 133"/>
            <p:cNvSpPr/>
            <p:nvPr/>
          </p:nvSpPr>
          <p:spPr>
            <a:xfrm>
              <a:off x="1381125" y="601662"/>
              <a:ext cx="76200" cy="76201"/>
            </a:xfrm>
            <a:prstGeom prst="ellipse">
              <a:avLst/>
            </a:prstGeom>
            <a:solidFill>
              <a:srgbClr val="969696"/>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91" name="Oval 134"/>
            <p:cNvSpPr/>
            <p:nvPr/>
          </p:nvSpPr>
          <p:spPr>
            <a:xfrm>
              <a:off x="1381125" y="730250"/>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92" name="Oval 135"/>
            <p:cNvSpPr/>
            <p:nvPr/>
          </p:nvSpPr>
          <p:spPr>
            <a:xfrm>
              <a:off x="1009650" y="96837"/>
              <a:ext cx="76200" cy="76201"/>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93" name="Oval 136"/>
            <p:cNvSpPr/>
            <p:nvPr/>
          </p:nvSpPr>
          <p:spPr>
            <a:xfrm>
              <a:off x="1019175" y="225425"/>
              <a:ext cx="76200" cy="76200"/>
            </a:xfrm>
            <a:prstGeom prst="ellipse">
              <a:avLst/>
            </a:prstGeom>
            <a:solidFill>
              <a:srgbClr val="CC3300"/>
            </a:solidFill>
            <a:ln w="127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gr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 name="Rectangle 5"/>
          <p:cNvSpPr txBox="1"/>
          <p:nvPr/>
        </p:nvSpPr>
        <p:spPr>
          <a:xfrm>
            <a:off x="304800" y="6457220"/>
            <a:ext cx="8534400"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nchor="b">
            <a:spAutoFit/>
          </a:bodyPr>
          <a:lstStyle>
            <a:lvl1pPr>
              <a:spcBef>
                <a:spcPts val="0"/>
              </a:spcBef>
              <a:defRPr sz="1200" b="0" i="1">
                <a:solidFill>
                  <a:srgbClr val="E5FFFF"/>
                </a:solidFill>
                <a:effectLst>
                  <a:outerShdw blurRad="38100" dist="38100" dir="2700000" rotWithShape="0">
                    <a:srgbClr val="000000"/>
                  </a:outerShdw>
                </a:effectLst>
                <a:latin typeface="+mn-lt"/>
                <a:ea typeface="+mn-ea"/>
                <a:cs typeface="+mn-cs"/>
                <a:sym typeface="Arial"/>
              </a:defRPr>
            </a:lvl1pPr>
          </a:lstStyle>
          <a:p>
            <a:r>
              <a:t>A Hands-on Introduction to Nanoscience: WeCanFigureThisOut.org/NANO/Nano_home.htm</a:t>
            </a:r>
          </a:p>
        </p:txBody>
      </p:sp>
      <p:grpSp>
        <p:nvGrpSpPr>
          <p:cNvPr id="220" name="Group 3"/>
          <p:cNvGrpSpPr/>
          <p:nvPr/>
        </p:nvGrpSpPr>
        <p:grpSpPr>
          <a:xfrm>
            <a:off x="1484647" y="1646766"/>
            <a:ext cx="5468879" cy="1583268"/>
            <a:chOff x="0" y="0"/>
            <a:chExt cx="5468878" cy="1583266"/>
          </a:xfrm>
        </p:grpSpPr>
        <p:sp>
          <p:nvSpPr>
            <p:cNvPr id="197" name="Freeform 4"/>
            <p:cNvSpPr/>
            <p:nvPr/>
          </p:nvSpPr>
          <p:spPr>
            <a:xfrm>
              <a:off x="0" y="0"/>
              <a:ext cx="5468879" cy="1583267"/>
            </a:xfrm>
            <a:custGeom>
              <a:avLst/>
              <a:gdLst/>
              <a:ahLst/>
              <a:cxnLst>
                <a:cxn ang="0">
                  <a:pos x="wd2" y="hd2"/>
                </a:cxn>
                <a:cxn ang="5400000">
                  <a:pos x="wd2" y="hd2"/>
                </a:cxn>
                <a:cxn ang="10800000">
                  <a:pos x="wd2" y="hd2"/>
                </a:cxn>
                <a:cxn ang="16200000">
                  <a:pos x="wd2" y="hd2"/>
                </a:cxn>
              </a:cxnLst>
              <a:rect l="0" t="0" r="r" b="b"/>
              <a:pathLst>
                <a:path w="20670" h="20400" extrusionOk="0">
                  <a:moveTo>
                    <a:pt x="1090" y="480"/>
                  </a:moveTo>
                  <a:cubicBezTo>
                    <a:pt x="4400" y="480"/>
                    <a:pt x="7709" y="480"/>
                    <a:pt x="10777" y="480"/>
                  </a:cubicBezTo>
                  <a:cubicBezTo>
                    <a:pt x="13844" y="480"/>
                    <a:pt x="18041" y="-600"/>
                    <a:pt x="19494" y="480"/>
                  </a:cubicBezTo>
                  <a:cubicBezTo>
                    <a:pt x="20947" y="1560"/>
                    <a:pt x="21173" y="5880"/>
                    <a:pt x="19494" y="6960"/>
                  </a:cubicBezTo>
                  <a:cubicBezTo>
                    <a:pt x="17815" y="8040"/>
                    <a:pt x="12488" y="6960"/>
                    <a:pt x="9421" y="6960"/>
                  </a:cubicBezTo>
                  <a:cubicBezTo>
                    <a:pt x="6353" y="6960"/>
                    <a:pt x="2479" y="5880"/>
                    <a:pt x="1090" y="6960"/>
                  </a:cubicBezTo>
                  <a:cubicBezTo>
                    <a:pt x="-298" y="8040"/>
                    <a:pt x="-427" y="12360"/>
                    <a:pt x="1090" y="13440"/>
                  </a:cubicBezTo>
                  <a:cubicBezTo>
                    <a:pt x="2608" y="14520"/>
                    <a:pt x="7128" y="13440"/>
                    <a:pt x="10195" y="13440"/>
                  </a:cubicBezTo>
                  <a:cubicBezTo>
                    <a:pt x="13263" y="13440"/>
                    <a:pt x="17944" y="12360"/>
                    <a:pt x="19494" y="13440"/>
                  </a:cubicBezTo>
                  <a:cubicBezTo>
                    <a:pt x="21044" y="14520"/>
                    <a:pt x="21044" y="18840"/>
                    <a:pt x="19494" y="19920"/>
                  </a:cubicBezTo>
                  <a:cubicBezTo>
                    <a:pt x="17944" y="21000"/>
                    <a:pt x="13263" y="19920"/>
                    <a:pt x="10195" y="19920"/>
                  </a:cubicBezTo>
                  <a:cubicBezTo>
                    <a:pt x="7128" y="19920"/>
                    <a:pt x="4109" y="19920"/>
                    <a:pt x="1090" y="19920"/>
                  </a:cubicBezTo>
                </a:path>
              </a:pathLst>
            </a:custGeom>
            <a:noFill/>
            <a:ln w="38100" cap="flat">
              <a:solidFill>
                <a:srgbClr val="FFFFFF"/>
              </a:solidFill>
              <a:prstDash val="solid"/>
              <a:round/>
            </a:ln>
            <a:effectLst/>
          </p:spPr>
          <p:txBody>
            <a:bodyPr wrap="square" lIns="45719" tIns="45719" rIns="45719" bIns="45719" numCol="1" anchor="ctr">
              <a:noAutofit/>
            </a:bodyPr>
            <a:lstStyle/>
            <a:p>
              <a:pPr>
                <a:defRPr>
                  <a:solidFill>
                    <a:srgbClr val="CC3300"/>
                  </a:solidFill>
                </a:defRPr>
              </a:pPr>
              <a:endParaRPr/>
            </a:p>
          </p:txBody>
        </p:sp>
        <p:sp>
          <p:nvSpPr>
            <p:cNvPr id="198" name="Line 5"/>
            <p:cNvSpPr/>
            <p:nvPr/>
          </p:nvSpPr>
          <p:spPr>
            <a:xfrm>
              <a:off x="860809" y="35348"/>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199" name="Line 6"/>
            <p:cNvSpPr/>
            <p:nvPr/>
          </p:nvSpPr>
          <p:spPr>
            <a:xfrm>
              <a:off x="1373365" y="32490"/>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0" name="Line 7"/>
            <p:cNvSpPr/>
            <p:nvPr/>
          </p:nvSpPr>
          <p:spPr>
            <a:xfrm>
              <a:off x="2295966" y="32490"/>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1" name="Line 8"/>
            <p:cNvSpPr/>
            <p:nvPr/>
          </p:nvSpPr>
          <p:spPr>
            <a:xfrm>
              <a:off x="2859778" y="35348"/>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2" name="Line 9"/>
            <p:cNvSpPr/>
            <p:nvPr/>
          </p:nvSpPr>
          <p:spPr>
            <a:xfrm>
              <a:off x="4858746" y="3915"/>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3" name="Line 10"/>
            <p:cNvSpPr/>
            <p:nvPr/>
          </p:nvSpPr>
          <p:spPr>
            <a:xfrm>
              <a:off x="5468474" y="251565"/>
              <a:ext cx="1" cy="9144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4" name="Line 11"/>
            <p:cNvSpPr/>
            <p:nvPr/>
          </p:nvSpPr>
          <p:spPr>
            <a:xfrm>
              <a:off x="4653724" y="1572683"/>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5" name="Line 12"/>
            <p:cNvSpPr/>
            <p:nvPr/>
          </p:nvSpPr>
          <p:spPr>
            <a:xfrm>
              <a:off x="4448701" y="579225"/>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6" name="Line 13"/>
            <p:cNvSpPr/>
            <p:nvPr/>
          </p:nvSpPr>
          <p:spPr>
            <a:xfrm>
              <a:off x="4756235" y="1004993"/>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7" name="Line 14"/>
            <p:cNvSpPr/>
            <p:nvPr/>
          </p:nvSpPr>
          <p:spPr>
            <a:xfrm flipV="1">
              <a:off x="148570" y="546840"/>
              <a:ext cx="102512" cy="4572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8" name="Line 15"/>
            <p:cNvSpPr/>
            <p:nvPr/>
          </p:nvSpPr>
          <p:spPr>
            <a:xfrm>
              <a:off x="1270854" y="506835"/>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09" name="Line 16"/>
            <p:cNvSpPr/>
            <p:nvPr/>
          </p:nvSpPr>
          <p:spPr>
            <a:xfrm>
              <a:off x="2193455" y="536363"/>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0" name="Line 17"/>
            <p:cNvSpPr/>
            <p:nvPr/>
          </p:nvSpPr>
          <p:spPr>
            <a:xfrm>
              <a:off x="3423589" y="557318"/>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1" name="Line 18"/>
            <p:cNvSpPr/>
            <p:nvPr/>
          </p:nvSpPr>
          <p:spPr>
            <a:xfrm>
              <a:off x="655786" y="1069763"/>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2" name="Line 19"/>
            <p:cNvSpPr/>
            <p:nvPr/>
          </p:nvSpPr>
          <p:spPr>
            <a:xfrm>
              <a:off x="2962289" y="1033568"/>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3" name="Line 20"/>
            <p:cNvSpPr/>
            <p:nvPr/>
          </p:nvSpPr>
          <p:spPr>
            <a:xfrm>
              <a:off x="3987401" y="1572683"/>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4" name="Line 21"/>
            <p:cNvSpPr/>
            <p:nvPr/>
          </p:nvSpPr>
          <p:spPr>
            <a:xfrm>
              <a:off x="3679867" y="569700"/>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5" name="Line 22"/>
            <p:cNvSpPr/>
            <p:nvPr/>
          </p:nvSpPr>
          <p:spPr>
            <a:xfrm>
              <a:off x="3474845" y="1026900"/>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6" name="Line 23"/>
            <p:cNvSpPr/>
            <p:nvPr/>
          </p:nvSpPr>
          <p:spPr>
            <a:xfrm>
              <a:off x="2193455" y="1544108"/>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7" name="Line 24"/>
            <p:cNvSpPr/>
            <p:nvPr/>
          </p:nvSpPr>
          <p:spPr>
            <a:xfrm>
              <a:off x="1322109" y="1548870"/>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8" name="Line 25"/>
            <p:cNvSpPr/>
            <p:nvPr/>
          </p:nvSpPr>
          <p:spPr>
            <a:xfrm>
              <a:off x="4551213" y="1007850"/>
              <a:ext cx="102512" cy="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19" name="Line 26"/>
            <p:cNvSpPr/>
            <p:nvPr/>
          </p:nvSpPr>
          <p:spPr>
            <a:xfrm flipV="1">
              <a:off x="5417219" y="1317413"/>
              <a:ext cx="51256" cy="91441"/>
            </a:xfrm>
            <a:prstGeom prst="line">
              <a:avLst/>
            </a:prstGeom>
            <a:noFill/>
            <a:ln w="57150" cap="flat">
              <a:solidFill>
                <a:srgbClr val="FF0000"/>
              </a:solidFill>
              <a:prstDash val="solid"/>
              <a:round/>
            </a:ln>
            <a:effectLst/>
          </p:spPr>
          <p:txBody>
            <a:bodyPr wrap="square" lIns="45719" tIns="45719" rIns="45719" bIns="45719" numCol="1" anchor="t">
              <a:noAutofit/>
            </a:bodyPr>
            <a:lstStyle/>
            <a:p>
              <a:pPr>
                <a:defRPr>
                  <a:solidFill>
                    <a:srgbClr val="FFFFFF"/>
                  </a:solidFill>
                </a:defRPr>
              </a:pPr>
              <a:endParaRPr/>
            </a:p>
          </p:txBody>
        </p:sp>
      </p:grpSp>
      <p:grpSp>
        <p:nvGrpSpPr>
          <p:cNvPr id="236" name="Group 43"/>
          <p:cNvGrpSpPr/>
          <p:nvPr/>
        </p:nvGrpSpPr>
        <p:grpSpPr>
          <a:xfrm>
            <a:off x="2895599" y="4343400"/>
            <a:ext cx="3352801" cy="1600200"/>
            <a:chOff x="0" y="0"/>
            <a:chExt cx="3352799" cy="1600200"/>
          </a:xfrm>
        </p:grpSpPr>
        <p:sp>
          <p:nvSpPr>
            <p:cNvPr id="221" name="Line 27"/>
            <p:cNvSpPr/>
            <p:nvPr/>
          </p:nvSpPr>
          <p:spPr>
            <a:xfrm>
              <a:off x="588210" y="0"/>
              <a:ext cx="1882274"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2" name="Line 28"/>
            <p:cNvSpPr/>
            <p:nvPr/>
          </p:nvSpPr>
          <p:spPr>
            <a:xfrm>
              <a:off x="1411705" y="114300"/>
              <a:ext cx="294106"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3" name="Line 29"/>
            <p:cNvSpPr/>
            <p:nvPr/>
          </p:nvSpPr>
          <p:spPr>
            <a:xfrm>
              <a:off x="1058778" y="228600"/>
              <a:ext cx="1058779"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4" name="Line 30"/>
            <p:cNvSpPr/>
            <p:nvPr/>
          </p:nvSpPr>
          <p:spPr>
            <a:xfrm>
              <a:off x="705852" y="342900"/>
              <a:ext cx="1646990"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5" name="Line 31"/>
            <p:cNvSpPr/>
            <p:nvPr/>
          </p:nvSpPr>
          <p:spPr>
            <a:xfrm>
              <a:off x="999957" y="457200"/>
              <a:ext cx="1117601"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6" name="Line 32"/>
            <p:cNvSpPr/>
            <p:nvPr/>
          </p:nvSpPr>
          <p:spPr>
            <a:xfrm>
              <a:off x="1470526" y="571500"/>
              <a:ext cx="176464"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7" name="Line 33"/>
            <p:cNvSpPr/>
            <p:nvPr/>
          </p:nvSpPr>
          <p:spPr>
            <a:xfrm>
              <a:off x="-1" y="685800"/>
              <a:ext cx="3117517"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8" name="Line 34"/>
            <p:cNvSpPr/>
            <p:nvPr/>
          </p:nvSpPr>
          <p:spPr>
            <a:xfrm>
              <a:off x="1294063" y="800100"/>
              <a:ext cx="529390"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29" name="Line 35"/>
            <p:cNvSpPr/>
            <p:nvPr/>
          </p:nvSpPr>
          <p:spPr>
            <a:xfrm>
              <a:off x="1235242" y="914400"/>
              <a:ext cx="764674"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0" name="Line 36"/>
            <p:cNvSpPr/>
            <p:nvPr/>
          </p:nvSpPr>
          <p:spPr>
            <a:xfrm>
              <a:off x="294105" y="1028700"/>
              <a:ext cx="2588127"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1" name="Line 37"/>
            <p:cNvSpPr/>
            <p:nvPr/>
          </p:nvSpPr>
          <p:spPr>
            <a:xfrm>
              <a:off x="470568" y="1257300"/>
              <a:ext cx="2235201"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2" name="Line 38"/>
            <p:cNvSpPr/>
            <p:nvPr/>
          </p:nvSpPr>
          <p:spPr>
            <a:xfrm>
              <a:off x="1352884" y="1371600"/>
              <a:ext cx="470569"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3" name="Line 39"/>
            <p:cNvSpPr/>
            <p:nvPr/>
          </p:nvSpPr>
          <p:spPr>
            <a:xfrm>
              <a:off x="1529347" y="1485900"/>
              <a:ext cx="58822"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4" name="Line 40"/>
            <p:cNvSpPr/>
            <p:nvPr/>
          </p:nvSpPr>
          <p:spPr>
            <a:xfrm>
              <a:off x="58821" y="1600200"/>
              <a:ext cx="3293979"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sp>
          <p:nvSpPr>
            <p:cNvPr id="235" name="Line 41"/>
            <p:cNvSpPr/>
            <p:nvPr/>
          </p:nvSpPr>
          <p:spPr>
            <a:xfrm>
              <a:off x="999957" y="1143000"/>
              <a:ext cx="1176422" cy="0"/>
            </a:xfrm>
            <a:prstGeom prst="line">
              <a:avLst/>
            </a:prstGeom>
            <a:noFill/>
            <a:ln w="38100" cap="flat">
              <a:solidFill>
                <a:srgbClr val="FFFFFF"/>
              </a:solidFill>
              <a:prstDash val="solid"/>
              <a:round/>
            </a:ln>
            <a:effectLst/>
          </p:spPr>
          <p:txBody>
            <a:bodyPr wrap="square" lIns="45719" tIns="45719" rIns="45719" bIns="45719" numCol="1" anchor="t">
              <a:noAutofit/>
            </a:bodyPr>
            <a:lstStyle/>
            <a:p>
              <a:pPr>
                <a:defRPr>
                  <a:solidFill>
                    <a:srgbClr val="FFFFFF"/>
                  </a:solidFill>
                </a:defRPr>
              </a:pPr>
              <a:endParaRPr/>
            </a:p>
          </p:txBody>
        </p:sp>
      </p:grpSp>
      <p:sp>
        <p:nvSpPr>
          <p:cNvPr id="237" name="Rectangle 42"/>
          <p:cNvSpPr txBox="1"/>
          <p:nvPr/>
        </p:nvSpPr>
        <p:spPr>
          <a:xfrm>
            <a:off x="152400" y="3505200"/>
            <a:ext cx="8610600"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lvl1pPr>
          </a:lstStyle>
          <a:p>
            <a:r>
              <a:t>Yielding DNA restriction fragment length assortment something like this:</a:t>
            </a:r>
          </a:p>
        </p:txBody>
      </p:sp>
      <p:sp>
        <p:nvSpPr>
          <p:cNvPr id="238" name="Rectangle 44"/>
          <p:cNvSpPr txBox="1">
            <a:spLocks noGrp="1"/>
          </p:cNvSpPr>
          <p:nvPr>
            <p:ph type="title"/>
          </p:nvPr>
        </p:nvSpPr>
        <p:spPr>
          <a:xfrm>
            <a:off x="304800" y="76200"/>
            <a:ext cx="8534400" cy="838200"/>
          </a:xfrm>
          <a:prstGeom prst="rect">
            <a:avLst/>
          </a:prstGeom>
        </p:spPr>
        <p:txBody>
          <a:bodyPr/>
          <a:lstStyle>
            <a:lvl1pPr>
              <a:defRPr sz="2400"/>
            </a:lvl1pPr>
          </a:lstStyle>
          <a:p>
            <a:r>
              <a:t>Would work fine with moderate number of restriction sites</a:t>
            </a:r>
          </a:p>
        </p:txBody>
      </p:sp>
      <p:sp>
        <p:nvSpPr>
          <p:cNvPr id="239" name="Rectangle 45"/>
          <p:cNvSpPr txBox="1"/>
          <p:nvPr/>
        </p:nvSpPr>
        <p:spPr>
          <a:xfrm>
            <a:off x="228600" y="1066800"/>
            <a:ext cx="8610600" cy="3133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val="1"/>
            </a:ext>
          </a:extLst>
        </p:spPr>
        <p:txBody>
          <a:bodyPr lIns="45719" rIns="45719">
            <a:spAutoFit/>
          </a:bodyPr>
          <a:lstStyle>
            <a:lvl1pPr algn="l">
              <a:spcBef>
                <a:spcPts val="300"/>
              </a:spcBef>
              <a:defRPr sz="1600" b="0">
                <a:solidFill>
                  <a:srgbClr val="FFFFFF"/>
                </a:solidFill>
                <a:effectLst>
                  <a:outerShdw blurRad="38100" dist="38100" dir="2700000" rotWithShape="0">
                    <a:srgbClr val="000000"/>
                  </a:outerShdw>
                </a:effectLst>
                <a:latin typeface="+mn-lt"/>
                <a:ea typeface="+mn-ea"/>
                <a:cs typeface="+mn-cs"/>
                <a:sym typeface="Arial"/>
              </a:defRPr>
            </a:lvl1pPr>
          </a:lstStyle>
          <a:p>
            <a:r>
              <a:t>Representation of entire length of genome (with selected restriction sites indicated in red):</a:t>
            </a:r>
          </a:p>
        </p:txBody>
      </p:sp>
    </p:spTree>
  </p:cSld>
  <p:clrMapOvr>
    <a:masterClrMapping/>
  </p:clrMapOvr>
  <mc:AlternateContent>
    <mc:Choice xmlns:mc="http://schemas.openxmlformats.org/markup-compatibility/2006" xmlns:p14="http://schemas.microsoft.com/office/powerpoint/2010/main" xmlns:a14="http://schemas.microsoft.com/office/drawing/2010/main" xmlns:m="http://schemas.openxmlformats.org/officeDocument/2006/math" xmlns:p="http://schemas.openxmlformats.org/presentationml/2006/main" xmlns:r="http://schemas.openxmlformats.org/officeDocument/2006/relationships" xmlns:a="http://schemas.openxmlformats.org/drawingml/2006/main" xmlns="" Requires="p14">
      <p:transition spd="med" advClick="1" p14:dur="1000">
        <p:wipe dir="r"/>
      </p:transition>
    </mc:Choice>
    <mc:Fallback>
      <p:transition spd="med">
        <p:fade/>
      </p:transition>
    </mc:Fallback>
  </mc:AlternateContent>
</p:sld>
</file>

<file path=ppt/theme/theme1.xml><?xml version="1.0" encoding="utf-8"?>
<a:theme xmlns:a="http://schemas.openxmlformats.org/drawingml/2006/main" name="Lecture 1 - What is Nanoscience">
  <a:themeElements>
    <a:clrScheme name="Custom 50">
      <a:dk1>
        <a:srgbClr val="003366"/>
      </a:dk1>
      <a:lt1>
        <a:srgbClr val="666666"/>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20FF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ecture 1 - What is Nanoscience">
  <a:themeElements>
    <a:clrScheme name="Lecture 1 - What is Nanoscience">
      <a:dk1>
        <a:srgbClr val="000000"/>
      </a:dk1>
      <a:lt1>
        <a:srgbClr val="FFFFFF"/>
      </a:lt1>
      <a:dk2>
        <a:srgbClr val="A7A7A7"/>
      </a:dk2>
      <a:lt2>
        <a:srgbClr val="535353"/>
      </a:lt2>
      <a:accent1>
        <a:srgbClr val="009999"/>
      </a:accent1>
      <a:accent2>
        <a:srgbClr val="336699"/>
      </a:accent2>
      <a:accent3>
        <a:srgbClr val="ACB3C1"/>
      </a:accent3>
      <a:accent4>
        <a:srgbClr val="DADADA"/>
      </a:accent4>
      <a:accent5>
        <a:srgbClr val="AACACA"/>
      </a:accent5>
      <a:accent6>
        <a:srgbClr val="2D5C8A"/>
      </a:accent6>
      <a:hlink>
        <a:srgbClr val="0000FF"/>
      </a:hlink>
      <a:folHlink>
        <a:srgbClr val="FF00FF"/>
      </a:folHlink>
    </a:clrScheme>
    <a:fontScheme name="Lecture 1 - What is Nanoscience">
      <a:majorFont>
        <a:latin typeface="Helvetica"/>
        <a:ea typeface="Helvetica"/>
        <a:cs typeface="Helvetica"/>
      </a:majorFont>
      <a:minorFont>
        <a:latin typeface="Arial"/>
        <a:ea typeface="Arial"/>
        <a:cs typeface="Arial"/>
      </a:minorFont>
    </a:fontScheme>
    <a:fmtScheme name="Lecture 1 - What is Nanoscie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1600"/>
          </a:spcBef>
          <a:spcAft>
            <a:spcPts val="0"/>
          </a:spcAft>
          <a:buClrTx/>
          <a:buSzTx/>
          <a:buFontTx/>
          <a:buNone/>
          <a:tabLst/>
          <a:defRPr kumimoji="0" sz="2800" b="1" i="0" u="none" strike="noStrike" cap="none" spc="0" normalizeH="0" baseline="0">
            <a:ln>
              <a:noFill/>
            </a:ln>
            <a:solidFill>
              <a:srgbClr val="003366"/>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5259</Words>
  <Application>Microsoft Macintosh PowerPoint</Application>
  <PresentationFormat>On-screen Show (4:3)</PresentationFormat>
  <Paragraphs>749</Paragraphs>
  <Slides>48</Slides>
  <Notes>0</Notes>
  <HiddenSlides>0</HiddenSlides>
  <MMClips>0</MMClips>
  <ScaleCrop>false</ScaleCrop>
  <HeadingPairs>
    <vt:vector size="4" baseType="variant">
      <vt:variant>
        <vt:lpstr>Design Template</vt:lpstr>
      </vt:variant>
      <vt:variant>
        <vt:i4>1</vt:i4>
      </vt:variant>
      <vt:variant>
        <vt:lpstr>Slide Titles</vt:lpstr>
      </vt:variant>
      <vt:variant>
        <vt:i4>48</vt:i4>
      </vt:variant>
    </vt:vector>
  </HeadingPairs>
  <TitlesOfParts>
    <vt:vector size="49" baseType="lpstr">
      <vt:lpstr>Lecture 1 - What is Nanoscience</vt:lpstr>
      <vt:lpstr>DNA Fingerprinting</vt:lpstr>
      <vt:lpstr>Sources:</vt:lpstr>
      <vt:lpstr>There are two common types of DNA fingerprinting:</vt:lpstr>
      <vt:lpstr>DNA fingerprinting based on   Restriction Fragment Length Polymorphism  (RFLP)</vt:lpstr>
      <vt:lpstr>Slide 5</vt:lpstr>
      <vt:lpstr>Such a simple base sequence also likely in human genome:</vt:lpstr>
      <vt:lpstr>How to separate different length fragments of DNA?</vt:lpstr>
      <vt:lpstr>But then drive migration by applying an electric field:</vt:lpstr>
      <vt:lpstr>Would work fine with moderate number of restriction sites</vt:lpstr>
      <vt:lpstr>After electrophoresis and staining:</vt:lpstr>
      <vt:lpstr>In fact are likely to be huge number of restriction sites!</vt:lpstr>
      <vt:lpstr>Rescue process by adding one more step:</vt:lpstr>
      <vt:lpstr>Shortcomings of RFLP Fingerprinting?</vt:lpstr>
      <vt:lpstr>DNA fingerprinting based on   Polymerase Chain Reaction  (PCR)</vt:lpstr>
      <vt:lpstr>Slide 15</vt:lpstr>
      <vt:lpstr>Similarity &amp; dissimilarity of human DNA</vt:lpstr>
      <vt:lpstr>Organization of genome (at least during cell division)</vt:lpstr>
      <vt:lpstr>Relevance (or irrelevance) to PCR DNA fingerprinting:</vt:lpstr>
      <vt:lpstr>Leading to a bit more necessary terminology:</vt:lpstr>
      <vt:lpstr>With implications:</vt:lpstr>
      <vt:lpstr>But this leads to a relevant question:</vt:lpstr>
      <vt:lpstr>Inner workings of one DNA recombination process:</vt:lpstr>
      <vt:lpstr>Plus even weirder schemes:</vt:lpstr>
      <vt:lpstr>Relevance to PCR DNA fingerprinting?</vt:lpstr>
      <vt:lpstr>Time out: Does this all begin to sound a little disorganized?</vt:lpstr>
      <vt:lpstr>Impact on DNA structure:</vt:lpstr>
      <vt:lpstr>Types of markers?</vt:lpstr>
      <vt:lpstr>Differences &amp; similarities of tandem repeat markers:</vt:lpstr>
      <vt:lpstr>13 "Loci" recorded by FBI "Combined DNA Information System" (CODIS)</vt:lpstr>
      <vt:lpstr>Problem:</vt:lpstr>
      <vt:lpstr>Targeting tandem repeat segments using the polymerase chain reaction:</vt:lpstr>
      <vt:lpstr>Slide 32</vt:lpstr>
      <vt:lpstr>Slide 33</vt:lpstr>
      <vt:lpstr>Slide 34</vt:lpstr>
      <vt:lpstr>Slide 35</vt:lpstr>
      <vt:lpstr>Slide 36</vt:lpstr>
      <vt:lpstr>Slide 37</vt:lpstr>
      <vt:lpstr>Oversimplification Number One:</vt:lpstr>
      <vt:lpstr>Oversimplification Number Two:</vt:lpstr>
      <vt:lpstr>But returning to the central points  PCR process accomplishes TWO things:</vt:lpstr>
      <vt:lpstr>Then just apply electrophoresis to separate:</vt:lpstr>
      <vt:lpstr>Comparison between individuals?</vt:lpstr>
      <vt:lpstr>1:18 chance of match?  Does not compute!</vt:lpstr>
      <vt:lpstr>So CODIS 13 locus PCR DNA fingerprints are infallible?</vt:lpstr>
      <vt:lpstr>So to fake CODIS result:</vt:lpstr>
      <vt:lpstr>"FBI overstated forensic hair matches in nearly all trials before 2000"  Washington Post – 19 April 2015</vt:lpstr>
      <vt:lpstr>Leading to final topic of weaknesses in PCR fingerprinting:</vt:lpstr>
      <vt:lpstr>Credits / 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Fingerprinting</dc:title>
  <cp:lastModifiedBy>John Bean</cp:lastModifiedBy>
  <cp:revision>1</cp:revision>
  <dcterms:created xsi:type="dcterms:W3CDTF">2019-03-04T19:47:21Z</dcterms:created>
  <dcterms:modified xsi:type="dcterms:W3CDTF">2019-03-04T19:49:06Z</dcterms:modified>
</cp:coreProperties>
</file>