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i="0" cap="all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800"/>
            </a:lvl1pPr>
            <a:lvl2pPr marL="790575" indent="-333375">
              <a:spcBef>
                <a:spcPts val="600"/>
              </a:spcBef>
              <a:buClr>
                <a:srgbClr val="00CCFF"/>
              </a:buClr>
              <a:defRPr sz="2800"/>
            </a:lvl2pPr>
            <a:lvl3pPr marL="1234439" indent="-320039">
              <a:spcBef>
                <a:spcPts val="600"/>
              </a:spcBef>
              <a:buClr>
                <a:srgbClr val="00CCFF"/>
              </a:buClr>
              <a:defRPr sz="2800"/>
            </a:lvl3pPr>
            <a:lvl4pPr marL="1727200" indent="-355600">
              <a:spcBef>
                <a:spcPts val="600"/>
              </a:spcBef>
              <a:buClr>
                <a:srgbClr val="00CCFF"/>
              </a:buClr>
              <a:defRPr sz="2800"/>
            </a:lvl4pPr>
            <a:lvl5pPr marL="2184400" indent="-355600">
              <a:spcBef>
                <a:spcPts val="600"/>
              </a:spcBef>
              <a:buClr>
                <a:srgbClr val="00CCFF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661307" marR="0" indent="-20410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1049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600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0574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514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29718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429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3886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eCanFigureThisOut.org/VL/Nanocarbon.htm/" TargetMode="External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VL/Nanocarbon.ht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Shared/Johns_organic_chemistry_cheat_sheet.pdf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t>Self-Assembly of Organic Molecules</a:t>
            </a:r>
          </a:p>
        </p:txBody>
      </p:sp>
      <p:sp>
        <p:nvSpPr>
          <p:cNvPr id="11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5672733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Last week we discussed basic forms of self-assembly such as crystal growth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But these cannot create the complexity required for full blown nanotechnology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However, nature provides solution:  Organic Chemistry + Molecular Biology = "life"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(Subjects of this and the lecture to follow)</a:t>
            </a:r>
            <a:endParaRPr sz="1800"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80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Classes on organic chemistry spend endless time on memorizing lists of </a:t>
            </a:r>
          </a:p>
          <a:p>
            <a:pPr>
              <a:defRPr sz="5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chemical names or on hundreds of alternate synthesis procedures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 didn't want to be organic chemist myself,</a:t>
            </a:r>
          </a:p>
          <a:p>
            <a:pPr>
              <a:defRPr sz="5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but I did have a long and successful collaboration with organic chemists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80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Experience that led me to an understanding of how to exploit organic chemistry</a:t>
            </a:r>
          </a:p>
          <a:p>
            <a:pPr>
              <a:defRPr sz="5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via collaboration  -  an understanding I now want to share with you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t>Nature ultimately uses both possibilities</a:t>
            </a:r>
          </a:p>
        </p:txBody>
      </p:sp>
      <p:sp>
        <p:nvSpPr>
          <p:cNvPr id="20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5845858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for organic chemistry (~ first few rows of periodic table) =&gt; Possibility 2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Nature just adds enlarged versions of s an p waves: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One set of orbitals in		Next set of orbitals in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narrow part of box:		wider part of box: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New expanded set of 8 electron waves largely avoid earlier (lower energy versions)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because outer electron structure is similar, new set acts similarly =&gt;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D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PERIODIC TABLE </a:t>
            </a:r>
            <a:r>
              <a:rPr b="0">
                <a:solidFill>
                  <a:srgbClr val="FFFFFF"/>
                </a:solidFill>
              </a:rPr>
              <a:t>with repeated rows of 8 atoms.  </a:t>
            </a:r>
            <a:r>
              <a:t>But what about first row?  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Tiny p orbitals are too close to other electron clouds =&gt; too energetic =&gt; deleted</a:t>
            </a:r>
          </a:p>
        </p:txBody>
      </p:sp>
      <p:pic>
        <p:nvPicPr>
          <p:cNvPr id="20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7311" y="2647941"/>
            <a:ext cx="1030289" cy="1012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4600" y="1733541"/>
            <a:ext cx="2667000" cy="2541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0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Leading to my "standing wave" version of the Periodic Table</a:t>
            </a:r>
          </a:p>
        </p:txBody>
      </p:sp>
      <p:sp>
        <p:nvSpPr>
          <p:cNvPr id="206" name="Rectangle 19"/>
          <p:cNvSpPr txBox="1"/>
          <p:nvPr/>
        </p:nvSpPr>
        <p:spPr>
          <a:xfrm>
            <a:off x="304800" y="990600"/>
            <a:ext cx="8534400" cy="5085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Modified "Periodic Table" that leaves out atoms in middle part:</a:t>
            </a: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After the first (lone) energy level (→ H and He) we get</a:t>
            </a:r>
          </a:p>
          <a:p>
            <a:pPr algn="l"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tight groups of four energy levels (capable of holding 8 electrons) </a:t>
            </a:r>
            <a:r>
              <a:rPr sz="1600"/>
              <a:t>		</a:t>
            </a:r>
          </a:p>
        </p:txBody>
      </p:sp>
      <p:grpSp>
        <p:nvGrpSpPr>
          <p:cNvPr id="222" name="Group 20"/>
          <p:cNvGrpSpPr/>
          <p:nvPr/>
        </p:nvGrpSpPr>
        <p:grpSpPr>
          <a:xfrm>
            <a:off x="152400" y="2514599"/>
            <a:ext cx="3395663" cy="2327276"/>
            <a:chOff x="0" y="0"/>
            <a:chExt cx="3395662" cy="2327275"/>
          </a:xfrm>
        </p:grpSpPr>
        <p:sp>
          <p:nvSpPr>
            <p:cNvPr id="207" name="Freeform 21"/>
            <p:cNvSpPr/>
            <p:nvPr/>
          </p:nvSpPr>
          <p:spPr>
            <a:xfrm>
              <a:off x="0" y="-1"/>
              <a:ext cx="1287463" cy="229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8" y="133"/>
                    <a:pt x="1137" y="267"/>
                    <a:pt x="2274" y="800"/>
                  </a:cubicBezTo>
                  <a:cubicBezTo>
                    <a:pt x="3411" y="1333"/>
                    <a:pt x="5684" y="2533"/>
                    <a:pt x="6821" y="3200"/>
                  </a:cubicBezTo>
                  <a:cubicBezTo>
                    <a:pt x="7958" y="3867"/>
                    <a:pt x="8147" y="4133"/>
                    <a:pt x="9095" y="4800"/>
                  </a:cubicBezTo>
                  <a:cubicBezTo>
                    <a:pt x="10042" y="5467"/>
                    <a:pt x="11368" y="6267"/>
                    <a:pt x="12505" y="7200"/>
                  </a:cubicBezTo>
                  <a:cubicBezTo>
                    <a:pt x="13642" y="8133"/>
                    <a:pt x="14968" y="9333"/>
                    <a:pt x="15916" y="10400"/>
                  </a:cubicBezTo>
                  <a:cubicBezTo>
                    <a:pt x="16863" y="11467"/>
                    <a:pt x="17432" y="12267"/>
                    <a:pt x="18189" y="13600"/>
                  </a:cubicBezTo>
                  <a:cubicBezTo>
                    <a:pt x="18947" y="14933"/>
                    <a:pt x="19895" y="17067"/>
                    <a:pt x="20463" y="18400"/>
                  </a:cubicBezTo>
                  <a:cubicBezTo>
                    <a:pt x="21032" y="19733"/>
                    <a:pt x="21411" y="21067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Freeform 22"/>
            <p:cNvSpPr/>
            <p:nvPr/>
          </p:nvSpPr>
          <p:spPr>
            <a:xfrm flipH="1">
              <a:off x="2176462" y="31749"/>
              <a:ext cx="1219201" cy="229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8" y="133"/>
                    <a:pt x="1137" y="267"/>
                    <a:pt x="2274" y="800"/>
                  </a:cubicBezTo>
                  <a:cubicBezTo>
                    <a:pt x="3411" y="1333"/>
                    <a:pt x="5684" y="2533"/>
                    <a:pt x="6821" y="3200"/>
                  </a:cubicBezTo>
                  <a:cubicBezTo>
                    <a:pt x="7958" y="3867"/>
                    <a:pt x="8147" y="4133"/>
                    <a:pt x="9095" y="4800"/>
                  </a:cubicBezTo>
                  <a:cubicBezTo>
                    <a:pt x="10042" y="5467"/>
                    <a:pt x="11368" y="6267"/>
                    <a:pt x="12505" y="7200"/>
                  </a:cubicBezTo>
                  <a:cubicBezTo>
                    <a:pt x="13642" y="8133"/>
                    <a:pt x="14968" y="9333"/>
                    <a:pt x="15916" y="10400"/>
                  </a:cubicBezTo>
                  <a:cubicBezTo>
                    <a:pt x="16863" y="11467"/>
                    <a:pt x="17432" y="12267"/>
                    <a:pt x="18189" y="13600"/>
                  </a:cubicBezTo>
                  <a:cubicBezTo>
                    <a:pt x="18947" y="14933"/>
                    <a:pt x="19895" y="17067"/>
                    <a:pt x="20463" y="18400"/>
                  </a:cubicBezTo>
                  <a:cubicBezTo>
                    <a:pt x="21032" y="19733"/>
                    <a:pt x="21411" y="21067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9" name="Line 23"/>
            <p:cNvSpPr/>
            <p:nvPr/>
          </p:nvSpPr>
          <p:spPr>
            <a:xfrm>
              <a:off x="1262062" y="2060575"/>
              <a:ext cx="914401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0" name="Line 24"/>
            <p:cNvSpPr/>
            <p:nvPr/>
          </p:nvSpPr>
          <p:spPr>
            <a:xfrm>
              <a:off x="1238250" y="2012950"/>
              <a:ext cx="990601" cy="0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" name="Line 25"/>
            <p:cNvSpPr/>
            <p:nvPr/>
          </p:nvSpPr>
          <p:spPr>
            <a:xfrm>
              <a:off x="1238250" y="1974850"/>
              <a:ext cx="990601" cy="0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" name="Line 26"/>
            <p:cNvSpPr/>
            <p:nvPr/>
          </p:nvSpPr>
          <p:spPr>
            <a:xfrm>
              <a:off x="1243012" y="1936750"/>
              <a:ext cx="990601" cy="0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3" name="Line 27"/>
            <p:cNvSpPr/>
            <p:nvPr/>
          </p:nvSpPr>
          <p:spPr>
            <a:xfrm>
              <a:off x="1109662" y="1557020"/>
              <a:ext cx="121920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4" name="Line 28"/>
            <p:cNvSpPr/>
            <p:nvPr/>
          </p:nvSpPr>
          <p:spPr>
            <a:xfrm>
              <a:off x="1109662" y="1503362"/>
              <a:ext cx="1219201" cy="1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5" name="Line 29"/>
            <p:cNvSpPr/>
            <p:nvPr/>
          </p:nvSpPr>
          <p:spPr>
            <a:xfrm>
              <a:off x="1109662" y="1460500"/>
              <a:ext cx="1219201" cy="0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6" name="Line 30"/>
            <p:cNvSpPr/>
            <p:nvPr/>
          </p:nvSpPr>
          <p:spPr>
            <a:xfrm>
              <a:off x="1081087" y="1418907"/>
              <a:ext cx="1295401" cy="1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7" name="Line 31"/>
            <p:cNvSpPr/>
            <p:nvPr/>
          </p:nvSpPr>
          <p:spPr>
            <a:xfrm>
              <a:off x="652462" y="642620"/>
              <a:ext cx="213360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8" name="Line 32"/>
            <p:cNvSpPr/>
            <p:nvPr/>
          </p:nvSpPr>
          <p:spPr>
            <a:xfrm>
              <a:off x="614362" y="590232"/>
              <a:ext cx="2209801" cy="1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9" name="Line 33"/>
            <p:cNvSpPr/>
            <p:nvPr/>
          </p:nvSpPr>
          <p:spPr>
            <a:xfrm>
              <a:off x="576262" y="541337"/>
              <a:ext cx="2286001" cy="1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0" name="Line 34"/>
            <p:cNvSpPr/>
            <p:nvPr/>
          </p:nvSpPr>
          <p:spPr>
            <a:xfrm>
              <a:off x="576262" y="493712"/>
              <a:ext cx="2286001" cy="1"/>
            </a:xfrm>
            <a:prstGeom prst="line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1" name="Line 35"/>
            <p:cNvSpPr/>
            <p:nvPr/>
          </p:nvSpPr>
          <p:spPr>
            <a:xfrm>
              <a:off x="1333500" y="2286000"/>
              <a:ext cx="762001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23" name="Picture 36" descr="Picture 36"/>
          <p:cNvPicPr>
            <a:picLocks noChangeAspect="1"/>
          </p:cNvPicPr>
          <p:nvPr/>
        </p:nvPicPr>
        <p:blipFill>
          <a:blip r:embed="rId2">
            <a:extLst/>
          </a:blip>
          <a:srcRect l="6000" t="9111" r="83000" b="25110"/>
          <a:stretch>
            <a:fillRect/>
          </a:stretch>
        </p:blipFill>
        <p:spPr>
          <a:xfrm>
            <a:off x="4876799" y="2209800"/>
            <a:ext cx="838202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icture 37" descr="Picture 37"/>
          <p:cNvPicPr>
            <a:picLocks noChangeAspect="1"/>
          </p:cNvPicPr>
          <p:nvPr/>
        </p:nvPicPr>
        <p:blipFill>
          <a:blip r:embed="rId2">
            <a:extLst/>
          </a:blip>
          <a:srcRect l="67999" t="9111" r="1999" b="25110"/>
          <a:stretch>
            <a:fillRect/>
          </a:stretch>
        </p:blipFill>
        <p:spPr>
          <a:xfrm>
            <a:off x="5943600" y="2209800"/>
            <a:ext cx="2286000" cy="2819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Line 38"/>
          <p:cNvSpPr/>
          <p:nvPr/>
        </p:nvSpPr>
        <p:spPr>
          <a:xfrm>
            <a:off x="2590800" y="4800600"/>
            <a:ext cx="12192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Line 39"/>
          <p:cNvSpPr/>
          <p:nvPr/>
        </p:nvSpPr>
        <p:spPr>
          <a:xfrm flipV="1">
            <a:off x="3810000" y="1828799"/>
            <a:ext cx="0" cy="29718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Line 40"/>
          <p:cNvSpPr/>
          <p:nvPr/>
        </p:nvSpPr>
        <p:spPr>
          <a:xfrm>
            <a:off x="3810000" y="1828800"/>
            <a:ext cx="41910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Line 41"/>
          <p:cNvSpPr/>
          <p:nvPr/>
        </p:nvSpPr>
        <p:spPr>
          <a:xfrm>
            <a:off x="5181600" y="1828800"/>
            <a:ext cx="0" cy="381001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Line 42"/>
          <p:cNvSpPr/>
          <p:nvPr/>
        </p:nvSpPr>
        <p:spPr>
          <a:xfrm>
            <a:off x="8001000" y="1828800"/>
            <a:ext cx="0" cy="381001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" name="Line 43"/>
          <p:cNvSpPr/>
          <p:nvPr/>
        </p:nvSpPr>
        <p:spPr>
          <a:xfrm>
            <a:off x="2514600" y="4495800"/>
            <a:ext cx="16002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1" name="Line 44"/>
          <p:cNvSpPr/>
          <p:nvPr/>
        </p:nvSpPr>
        <p:spPr>
          <a:xfrm flipV="1">
            <a:off x="4114800" y="2971799"/>
            <a:ext cx="0" cy="15240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Line 45"/>
          <p:cNvSpPr/>
          <p:nvPr/>
        </p:nvSpPr>
        <p:spPr>
          <a:xfrm>
            <a:off x="4114800" y="2971800"/>
            <a:ext cx="609601" cy="0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3" name="Line 46"/>
          <p:cNvSpPr/>
          <p:nvPr/>
        </p:nvSpPr>
        <p:spPr>
          <a:xfrm>
            <a:off x="2667000" y="3962400"/>
            <a:ext cx="17526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" name="Line 47"/>
          <p:cNvSpPr/>
          <p:nvPr/>
        </p:nvSpPr>
        <p:spPr>
          <a:xfrm flipV="1">
            <a:off x="4419600" y="3352799"/>
            <a:ext cx="0" cy="6096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5" name="Line 48"/>
          <p:cNvSpPr/>
          <p:nvPr/>
        </p:nvSpPr>
        <p:spPr>
          <a:xfrm>
            <a:off x="4419600" y="3352800"/>
            <a:ext cx="304801" cy="0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ine"/>
          <p:cNvSpPr/>
          <p:nvPr/>
        </p:nvSpPr>
        <p:spPr>
          <a:xfrm>
            <a:off x="7742078" y="4114800"/>
            <a:ext cx="422146" cy="0"/>
          </a:xfrm>
          <a:prstGeom prst="line">
            <a:avLst/>
          </a:prstGeom>
          <a:ln w="635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Line"/>
          <p:cNvSpPr/>
          <p:nvPr/>
        </p:nvSpPr>
        <p:spPr>
          <a:xfrm>
            <a:off x="7132478" y="4114799"/>
            <a:ext cx="422146" cy="1"/>
          </a:xfrm>
          <a:prstGeom prst="line">
            <a:avLst/>
          </a:prstGeom>
          <a:ln w="635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" name="Line"/>
          <p:cNvSpPr/>
          <p:nvPr/>
        </p:nvSpPr>
        <p:spPr>
          <a:xfrm>
            <a:off x="2362199" y="4201512"/>
            <a:ext cx="422147" cy="1"/>
          </a:xfrm>
          <a:prstGeom prst="line">
            <a:avLst/>
          </a:prstGeom>
          <a:ln w="635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0" name="Rectangle 2"/>
          <p:cNvSpPr txBox="1">
            <a:spLocks noGrp="1"/>
          </p:cNvSpPr>
          <p:nvPr>
            <p:ph type="title"/>
          </p:nvPr>
        </p:nvSpPr>
        <p:spPr>
          <a:xfrm>
            <a:off x="228600" y="88900"/>
            <a:ext cx="8763000" cy="1130301"/>
          </a:xfrm>
          <a:prstGeom prst="rect">
            <a:avLst/>
          </a:prstGeom>
        </p:spPr>
        <p:txBody>
          <a:bodyPr/>
          <a:lstStyle/>
          <a:p>
            <a:r>
              <a:t>Now, before continuing, we must answer a BIG QUESTION:  </a:t>
            </a:r>
            <a:br/>
            <a:r>
              <a:rPr sz="800"/>
              <a:t/>
            </a:r>
            <a:br>
              <a:rPr sz="800"/>
            </a:br>
            <a:r>
              <a:t>Why does "organic" chemistry = </a:t>
            </a:r>
            <a:r>
              <a:rPr u="sng"/>
              <a:t>carbon</a:t>
            </a:r>
            <a:r>
              <a:t> chemistry</a:t>
            </a:r>
          </a:p>
        </p:txBody>
      </p:sp>
      <p:sp>
        <p:nvSpPr>
          <p:cNvPr id="24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219199"/>
            <a:ext cx="8915400" cy="5445992"/>
          </a:xfrm>
          <a:prstGeom prst="rect">
            <a:avLst/>
          </a:prstGeom>
        </p:spPr>
        <p:txBody>
          <a:bodyPr/>
          <a:lstStyle/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Are we just being parochial?  Failing to see other "paths not taken" (on earth)?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D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Reasons why Carbon might indeed be special: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1) Carbon has four bonding (valence) electrons = </a:t>
            </a:r>
            <a:r>
              <a:rPr>
                <a:solidFill>
                  <a:srgbClr val="FFCD00"/>
                </a:solidFill>
              </a:rPr>
              <a:t>perfect number of bonds for 3D assembly</a:t>
            </a:r>
          </a:p>
          <a:p>
            <a:pPr>
              <a:defRPr sz="16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Bonds = electrons → which naturally repel on another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1 bond → line (1D):				2 bonds → chain (1D):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3 bonds w/ max separation → Plane (2D):	 	4 bonds w/ max separation → Tetrahedron (3D): 	</a:t>
            </a:r>
          </a:p>
        </p:txBody>
      </p:sp>
      <p:grpSp>
        <p:nvGrpSpPr>
          <p:cNvPr id="245" name="Group 20"/>
          <p:cNvGrpSpPr/>
          <p:nvPr/>
        </p:nvGrpSpPr>
        <p:grpSpPr>
          <a:xfrm>
            <a:off x="2133599" y="4038600"/>
            <a:ext cx="914402" cy="304800"/>
            <a:chOff x="0" y="0"/>
            <a:chExt cx="914400" cy="304800"/>
          </a:xfrm>
        </p:grpSpPr>
        <p:sp>
          <p:nvSpPr>
            <p:cNvPr id="242" name="Oval 21"/>
            <p:cNvSpPr/>
            <p:nvPr/>
          </p:nvSpPr>
          <p:spPr>
            <a:xfrm>
              <a:off x="203199" y="101599"/>
              <a:ext cx="121921" cy="1219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3" name="Oval 22"/>
            <p:cNvSpPr/>
            <p:nvPr/>
          </p:nvSpPr>
          <p:spPr>
            <a:xfrm>
              <a:off x="609600" y="0"/>
              <a:ext cx="304801" cy="3048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4" name="Oval 23"/>
            <p:cNvSpPr/>
            <p:nvPr/>
          </p:nvSpPr>
          <p:spPr>
            <a:xfrm>
              <a:off x="-1" y="0"/>
              <a:ext cx="304801" cy="3048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51" name="Group 24"/>
          <p:cNvGrpSpPr/>
          <p:nvPr/>
        </p:nvGrpSpPr>
        <p:grpSpPr>
          <a:xfrm>
            <a:off x="6934200" y="3962400"/>
            <a:ext cx="1447800" cy="304800"/>
            <a:chOff x="0" y="0"/>
            <a:chExt cx="1447799" cy="304800"/>
          </a:xfrm>
        </p:grpSpPr>
        <p:sp>
          <p:nvSpPr>
            <p:cNvPr id="246" name="Oval 25"/>
            <p:cNvSpPr/>
            <p:nvPr/>
          </p:nvSpPr>
          <p:spPr>
            <a:xfrm>
              <a:off x="193040" y="101599"/>
              <a:ext cx="115825" cy="1219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" name="Oval 26"/>
            <p:cNvSpPr/>
            <p:nvPr/>
          </p:nvSpPr>
          <p:spPr>
            <a:xfrm>
              <a:off x="772160" y="101599"/>
              <a:ext cx="115824" cy="12192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8" name="Oval 27"/>
            <p:cNvSpPr/>
            <p:nvPr/>
          </p:nvSpPr>
          <p:spPr>
            <a:xfrm>
              <a:off x="1158240" y="0"/>
              <a:ext cx="289560" cy="3048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9" name="Oval 28"/>
            <p:cNvSpPr/>
            <p:nvPr/>
          </p:nvSpPr>
          <p:spPr>
            <a:xfrm>
              <a:off x="579120" y="0"/>
              <a:ext cx="289560" cy="3048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0" name="Oval 29"/>
            <p:cNvSpPr/>
            <p:nvPr/>
          </p:nvSpPr>
          <p:spPr>
            <a:xfrm>
              <a:off x="0" y="0"/>
              <a:ext cx="289560" cy="3048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52" name="Picture 38" descr="Picture 38"/>
          <p:cNvPicPr>
            <a:picLocks noChangeAspect="1"/>
          </p:cNvPicPr>
          <p:nvPr/>
        </p:nvPicPr>
        <p:blipFill>
          <a:blip r:embed="rId2">
            <a:extLst/>
          </a:blip>
          <a:srcRect l="26249" t="21667" r="35000" b="14998"/>
          <a:stretch>
            <a:fillRect/>
          </a:stretch>
        </p:blipFill>
        <p:spPr>
          <a:xfrm>
            <a:off x="6172199" y="5105399"/>
            <a:ext cx="1119189" cy="13716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2" name="Group"/>
          <p:cNvGrpSpPr/>
          <p:nvPr/>
        </p:nvGrpSpPr>
        <p:grpSpPr>
          <a:xfrm>
            <a:off x="1631907" y="5275874"/>
            <a:ext cx="1104900" cy="990602"/>
            <a:chOff x="0" y="0"/>
            <a:chExt cx="1104899" cy="990600"/>
          </a:xfrm>
        </p:grpSpPr>
        <p:sp>
          <p:nvSpPr>
            <p:cNvPr id="253" name="Line"/>
            <p:cNvSpPr/>
            <p:nvPr/>
          </p:nvSpPr>
          <p:spPr>
            <a:xfrm flipV="1">
              <a:off x="40744" y="624058"/>
              <a:ext cx="517252" cy="316697"/>
            </a:xfrm>
            <a:prstGeom prst="line">
              <a:avLst/>
            </a:prstGeom>
            <a:noFill/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4" name="Line"/>
            <p:cNvSpPr/>
            <p:nvPr/>
          </p:nvSpPr>
          <p:spPr>
            <a:xfrm flipH="1" flipV="1">
              <a:off x="532595" y="636758"/>
              <a:ext cx="543189" cy="268414"/>
            </a:xfrm>
            <a:prstGeom prst="line">
              <a:avLst/>
            </a:prstGeom>
            <a:noFill/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5" name="Line"/>
            <p:cNvSpPr/>
            <p:nvPr/>
          </p:nvSpPr>
          <p:spPr>
            <a:xfrm flipV="1">
              <a:off x="545295" y="154158"/>
              <a:ext cx="1" cy="427426"/>
            </a:xfrm>
            <a:prstGeom prst="line">
              <a:avLst/>
            </a:prstGeom>
            <a:noFill/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6" name="Oval 6"/>
            <p:cNvSpPr/>
            <p:nvPr/>
          </p:nvSpPr>
          <p:spPr>
            <a:xfrm>
              <a:off x="488196" y="484094"/>
              <a:ext cx="108489" cy="107577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7" name="Oval 7"/>
            <p:cNvSpPr/>
            <p:nvPr/>
          </p:nvSpPr>
          <p:spPr>
            <a:xfrm>
              <a:off x="524359" y="591670"/>
              <a:ext cx="108489" cy="107577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8" name="Oval 9"/>
            <p:cNvSpPr/>
            <p:nvPr/>
          </p:nvSpPr>
          <p:spPr>
            <a:xfrm>
              <a:off x="406830" y="0"/>
              <a:ext cx="271221" cy="268943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9" name="Oval 10"/>
            <p:cNvSpPr/>
            <p:nvPr/>
          </p:nvSpPr>
          <p:spPr>
            <a:xfrm>
              <a:off x="406830" y="484094"/>
              <a:ext cx="271221" cy="268943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0" name="Oval 11"/>
            <p:cNvSpPr/>
            <p:nvPr/>
          </p:nvSpPr>
          <p:spPr>
            <a:xfrm>
              <a:off x="0" y="712694"/>
              <a:ext cx="271221" cy="268943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1" name="Oval 12"/>
            <p:cNvSpPr/>
            <p:nvPr/>
          </p:nvSpPr>
          <p:spPr>
            <a:xfrm>
              <a:off x="833679" y="721658"/>
              <a:ext cx="271221" cy="268943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6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But ALL Column IV atoms have four bonding electrons!</a:t>
            </a:r>
            <a:br/>
            <a:endParaRPr/>
          </a:p>
        </p:txBody>
      </p:sp>
      <p:sp>
        <p:nvSpPr>
          <p:cNvPr id="266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990600"/>
            <a:ext cx="8915400" cy="1905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So, as suggested by Sci-Fi, why couldn't "organic" life be based on Silicon?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Covalent Bonds = Pairs of electrons, coupled by magnetic "spin"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Strength of magnetic paring increases with distance over which the pair overlaps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Carbon is at the TOP of periodic table's Column IV → Smallest nucleus</a:t>
            </a:r>
          </a:p>
        </p:txBody>
      </p:sp>
      <p:pic>
        <p:nvPicPr>
          <p:cNvPr id="267" name="Picture 24" descr="Picture 24"/>
          <p:cNvPicPr>
            <a:picLocks noChangeAspect="1"/>
          </p:cNvPicPr>
          <p:nvPr/>
        </p:nvPicPr>
        <p:blipFill>
          <a:blip r:embed="rId2">
            <a:extLst/>
          </a:blip>
          <a:srcRect l="6250" t="31667" b="28334"/>
          <a:stretch>
            <a:fillRect/>
          </a:stretch>
        </p:blipFill>
        <p:spPr>
          <a:xfrm>
            <a:off x="1142999" y="2971800"/>
            <a:ext cx="6466975" cy="20701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Rectangle 25"/>
          <p:cNvSpPr txBox="1"/>
          <p:nvPr/>
        </p:nvSpPr>
        <p:spPr>
          <a:xfrm>
            <a:off x="152400" y="5105400"/>
            <a:ext cx="8839200" cy="874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Carbon Nucleus	Nucleus + electrons		C - C pair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Small core → S</a:t>
            </a:r>
            <a:r>
              <a:rPr>
                <a:solidFill>
                  <a:srgbClr val="FFCD00"/>
                </a:solidFill>
              </a:rPr>
              <a:t>nuggle </a:t>
            </a:r>
            <a:r>
              <a:t>closely → Long overlap → SHORT (1.54 A) STRONG (3.6 eV) bond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7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As compared to silicon:</a:t>
            </a:r>
          </a:p>
        </p:txBody>
      </p:sp>
      <p:sp>
        <p:nvSpPr>
          <p:cNvPr id="272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914400"/>
            <a:ext cx="8534400" cy="17526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Much larger core (14/6 times more protons, neutrons, electrons):</a:t>
            </a:r>
          </a:p>
        </p:txBody>
      </p:sp>
      <p:pic>
        <p:nvPicPr>
          <p:cNvPr id="27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6250" t="23334" b="25000"/>
          <a:stretch>
            <a:fillRect/>
          </a:stretch>
        </p:blipFill>
        <p:spPr>
          <a:xfrm>
            <a:off x="1905000" y="1676399"/>
            <a:ext cx="5410200" cy="223679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Rectangle 6"/>
          <p:cNvSpPr txBox="1"/>
          <p:nvPr/>
        </p:nvSpPr>
        <p:spPr>
          <a:xfrm>
            <a:off x="304800" y="3962400"/>
            <a:ext cx="8839200" cy="1976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sz="1400"/>
              <a:t>Silicon Nucleus	Nucleus + electrons	      Si - Si pair</a:t>
            </a:r>
          </a:p>
          <a:p>
            <a:pPr algn="l"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600" b="0">
                <a:solidFill>
                  <a:srgbClr val="FF993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Much bigger separation:  2.35 A (versus carbon's 1.54 A)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sz="16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And </a:t>
            </a:r>
            <a:r>
              <a:rPr u="sng"/>
              <a:t>WEAKER</a:t>
            </a:r>
            <a:r>
              <a:t> bond:  2.3 eV (versus carbon's 3.6 eV)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7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And compare non-self bonding energies:</a:t>
            </a:r>
          </a:p>
        </p:txBody>
      </p:sp>
      <p:sp>
        <p:nvSpPr>
          <p:cNvPr id="278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304800" y="904217"/>
            <a:ext cx="8534401" cy="175260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Bond energies in units of eV  (1 kcal/mole = 0.04336 eV):</a:t>
            </a:r>
          </a:p>
        </p:txBody>
      </p:sp>
      <p:sp>
        <p:nvSpPr>
          <p:cNvPr id="279" name="Rectangle 5"/>
          <p:cNvSpPr txBox="1"/>
          <p:nvPr/>
        </p:nvSpPr>
        <p:spPr>
          <a:xfrm>
            <a:off x="152400" y="4191000"/>
            <a:ext cx="8915400" cy="1995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Row 3) C-C bonds are stronger than most </a:t>
            </a:r>
            <a:r>
              <a:rPr>
                <a:solidFill>
                  <a:srgbClr val="FF0066"/>
                </a:solidFill>
              </a:rPr>
              <a:t>C-X</a:t>
            </a:r>
            <a:r>
              <a:t> bonds (big exceptions are bonds to </a:t>
            </a:r>
            <a:r>
              <a:rPr>
                <a:solidFill>
                  <a:srgbClr val="30FF61"/>
                </a:solidFill>
              </a:rPr>
              <a:t>H &amp; F</a:t>
            </a:r>
            <a:r>
              <a:t>)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Row 10) Si-Si bonds are MUCH weaker than ALL </a:t>
            </a:r>
            <a:r>
              <a:rPr>
                <a:solidFill>
                  <a:srgbClr val="30FF61"/>
                </a:solidFill>
              </a:rPr>
              <a:t>Si-X</a:t>
            </a:r>
            <a:r>
              <a:t> bonds in table!!</a:t>
            </a:r>
          </a:p>
          <a:p>
            <a:pPr algn="l">
              <a:spcBef>
                <a:spcPts val="400"/>
              </a:spcBef>
              <a:defRPr sz="1600">
                <a:solidFill>
                  <a:srgbClr val="FF993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Silicon very much WANTS to bond with something OTHER than itself 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sz="16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Carbon PREFERS to bond with itself =&gt; C chains, rings . . . = ”Organic" chemistry</a:t>
            </a:r>
          </a:p>
        </p:txBody>
      </p:sp>
      <p:pic>
        <p:nvPicPr>
          <p:cNvPr id="28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1295400"/>
            <a:ext cx="5791200" cy="2778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So now let's explore carbon bonding more deeply:</a:t>
            </a:r>
          </a:p>
        </p:txBody>
      </p:sp>
      <p:sp>
        <p:nvSpPr>
          <p:cNvPr id="28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638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In Periodic Table's 1st row, all atoms </a:t>
            </a:r>
            <a:r>
              <a:rPr b="1"/>
              <a:t>could</a:t>
            </a:r>
            <a:r>
              <a:t> support two electron standing waves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Beyond first row, all atoms </a:t>
            </a:r>
            <a:r>
              <a:rPr b="1"/>
              <a:t>could </a:t>
            </a:r>
            <a:r>
              <a:t>support full set of 8 electron standing waves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they won't add electrons above number of charge-balancing nuclear protons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In order to add </a:t>
            </a:r>
            <a:r>
              <a:rPr b="1"/>
              <a:t>BOTH</a:t>
            </a:r>
            <a:r>
              <a:t> electrons and protons =&gt; They must bond to another atom</a:t>
            </a:r>
          </a:p>
          <a:p>
            <a:pPr>
              <a:defRPr sz="2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As implemented in first row of periodic table by hydrogen: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Or, using the surprisingly powerful </a:t>
            </a:r>
            <a:r>
              <a:rPr b="1">
                <a:solidFill>
                  <a:srgbClr val="FFCD00"/>
                </a:solidFill>
              </a:rPr>
              <a:t>Lewis Representation</a:t>
            </a:r>
            <a:r>
              <a:t>: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Core of atom (nucleus + inner non-bonding electrons) = Atom's letter symbol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Bonding electrons = dots  (max of 2 for H/He, max of 8 for other atoms)</a:t>
            </a:r>
            <a:endParaRPr sz="180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Reaction of hydrogen bonding then becomes</a:t>
            </a:r>
          </a:p>
        </p:txBody>
      </p:sp>
      <p:grpSp>
        <p:nvGrpSpPr>
          <p:cNvPr id="295" name="Group 16"/>
          <p:cNvGrpSpPr/>
          <p:nvPr/>
        </p:nvGrpSpPr>
        <p:grpSpPr>
          <a:xfrm>
            <a:off x="6400800" y="3581400"/>
            <a:ext cx="1371600" cy="457200"/>
            <a:chOff x="0" y="0"/>
            <a:chExt cx="1371600" cy="457200"/>
          </a:xfrm>
        </p:grpSpPr>
        <p:sp>
          <p:nvSpPr>
            <p:cNvPr id="284" name="Oval 5"/>
            <p:cNvSpPr/>
            <p:nvPr/>
          </p:nvSpPr>
          <p:spPr>
            <a:xfrm>
              <a:off x="152400" y="0"/>
              <a:ext cx="1066800" cy="457200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88" name="Group 6"/>
            <p:cNvGrpSpPr/>
            <p:nvPr/>
          </p:nvGrpSpPr>
          <p:grpSpPr>
            <a:xfrm>
              <a:off x="990600" y="50800"/>
              <a:ext cx="381000" cy="381000"/>
              <a:chOff x="0" y="0"/>
              <a:chExt cx="381000" cy="381000"/>
            </a:xfrm>
          </p:grpSpPr>
          <p:sp>
            <p:nvSpPr>
              <p:cNvPr id="285" name="Oval 7"/>
              <p:cNvSpPr/>
              <p:nvPr/>
            </p:nvSpPr>
            <p:spPr>
              <a:xfrm>
                <a:off x="0" y="0"/>
                <a:ext cx="381000" cy="381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6" name="Line 8"/>
              <p:cNvSpPr/>
              <p:nvPr/>
            </p:nvSpPr>
            <p:spPr>
              <a:xfrm>
                <a:off x="76200" y="184150"/>
                <a:ext cx="228601" cy="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7" name="Line 9"/>
              <p:cNvSpPr/>
              <p:nvPr/>
            </p:nvSpPr>
            <p:spPr>
              <a:xfrm flipH="1">
                <a:off x="190499" y="76200"/>
                <a:ext cx="1" cy="2286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92" name="Group 10"/>
            <p:cNvGrpSpPr/>
            <p:nvPr/>
          </p:nvGrpSpPr>
          <p:grpSpPr>
            <a:xfrm>
              <a:off x="0" y="25400"/>
              <a:ext cx="381000" cy="381000"/>
              <a:chOff x="0" y="0"/>
              <a:chExt cx="381000" cy="381000"/>
            </a:xfrm>
          </p:grpSpPr>
          <p:sp>
            <p:nvSpPr>
              <p:cNvPr id="289" name="Oval 11"/>
              <p:cNvSpPr/>
              <p:nvPr/>
            </p:nvSpPr>
            <p:spPr>
              <a:xfrm>
                <a:off x="0" y="0"/>
                <a:ext cx="381000" cy="381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0" name="Line 12"/>
              <p:cNvSpPr/>
              <p:nvPr/>
            </p:nvSpPr>
            <p:spPr>
              <a:xfrm>
                <a:off x="76200" y="184150"/>
                <a:ext cx="228601" cy="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1" name="Line 13"/>
              <p:cNvSpPr/>
              <p:nvPr/>
            </p:nvSpPr>
            <p:spPr>
              <a:xfrm flipH="1">
                <a:off x="190499" y="76200"/>
                <a:ext cx="1" cy="2286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93" name="Line 14"/>
            <p:cNvSpPr/>
            <p:nvPr/>
          </p:nvSpPr>
          <p:spPr>
            <a:xfrm>
              <a:off x="563562" y="152399"/>
              <a:ext cx="274638" cy="1589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4" name="Line 15"/>
            <p:cNvSpPr/>
            <p:nvPr/>
          </p:nvSpPr>
          <p:spPr>
            <a:xfrm>
              <a:off x="563562" y="304799"/>
              <a:ext cx="274638" cy="1589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12" name="Group 42"/>
          <p:cNvGrpSpPr/>
          <p:nvPr/>
        </p:nvGrpSpPr>
        <p:grpSpPr>
          <a:xfrm>
            <a:off x="5257800" y="5867399"/>
            <a:ext cx="3276600" cy="537529"/>
            <a:chOff x="0" y="0"/>
            <a:chExt cx="3276600" cy="537527"/>
          </a:xfrm>
        </p:grpSpPr>
        <p:grpSp>
          <p:nvGrpSpPr>
            <p:cNvPr id="298" name="Group 20"/>
            <p:cNvGrpSpPr/>
            <p:nvPr/>
          </p:nvGrpSpPr>
          <p:grpSpPr>
            <a:xfrm>
              <a:off x="0" y="-1"/>
              <a:ext cx="457200" cy="523242"/>
              <a:chOff x="0" y="0"/>
              <a:chExt cx="457200" cy="523240"/>
            </a:xfrm>
          </p:grpSpPr>
          <p:sp>
            <p:nvSpPr>
              <p:cNvPr id="296" name="Oval 21"/>
              <p:cNvSpPr/>
              <p:nvPr/>
            </p:nvSpPr>
            <p:spPr>
              <a:xfrm>
                <a:off x="0" y="304800"/>
                <a:ext cx="76200" cy="762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7" name="Text Box 22"/>
              <p:cNvSpPr txBox="1"/>
              <p:nvPr/>
            </p:nvSpPr>
            <p:spPr>
              <a:xfrm>
                <a:off x="38100" y="0"/>
                <a:ext cx="419100" cy="523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</p:grpSp>
        <p:grpSp>
          <p:nvGrpSpPr>
            <p:cNvPr id="301" name="Group 23"/>
            <p:cNvGrpSpPr/>
            <p:nvPr/>
          </p:nvGrpSpPr>
          <p:grpSpPr>
            <a:xfrm>
              <a:off x="1066800" y="-1"/>
              <a:ext cx="457200" cy="523242"/>
              <a:chOff x="0" y="0"/>
              <a:chExt cx="457200" cy="523240"/>
            </a:xfrm>
          </p:grpSpPr>
          <p:sp>
            <p:nvSpPr>
              <p:cNvPr id="299" name="Oval 24"/>
              <p:cNvSpPr/>
              <p:nvPr/>
            </p:nvSpPr>
            <p:spPr>
              <a:xfrm>
                <a:off x="0" y="304800"/>
                <a:ext cx="76200" cy="762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0" name="Text Box 25"/>
              <p:cNvSpPr txBox="1"/>
              <p:nvPr/>
            </p:nvSpPr>
            <p:spPr>
              <a:xfrm>
                <a:off x="38100" y="0"/>
                <a:ext cx="419100" cy="523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</p:grpSp>
        <p:grpSp>
          <p:nvGrpSpPr>
            <p:cNvPr id="304" name="Group 29"/>
            <p:cNvGrpSpPr/>
            <p:nvPr/>
          </p:nvGrpSpPr>
          <p:grpSpPr>
            <a:xfrm>
              <a:off x="609600" y="114300"/>
              <a:ext cx="304801" cy="304801"/>
              <a:chOff x="0" y="0"/>
              <a:chExt cx="304800" cy="304800"/>
            </a:xfrm>
          </p:grpSpPr>
          <p:sp>
            <p:nvSpPr>
              <p:cNvPr id="302" name="Line 27"/>
              <p:cNvSpPr/>
              <p:nvPr/>
            </p:nvSpPr>
            <p:spPr>
              <a:xfrm>
                <a:off x="0" y="152400"/>
                <a:ext cx="304801" cy="0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3" name="Line 28"/>
              <p:cNvSpPr/>
              <p:nvPr/>
            </p:nvSpPr>
            <p:spPr>
              <a:xfrm flipV="1">
                <a:off x="152400" y="-1"/>
                <a:ext cx="1" cy="30480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05" name="Line 30"/>
            <p:cNvSpPr/>
            <p:nvPr/>
          </p:nvSpPr>
          <p:spPr>
            <a:xfrm>
              <a:off x="1676400" y="279400"/>
              <a:ext cx="457201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11" name="Group 39"/>
            <p:cNvGrpSpPr/>
            <p:nvPr/>
          </p:nvGrpSpPr>
          <p:grpSpPr>
            <a:xfrm>
              <a:off x="2400300" y="14287"/>
              <a:ext cx="876300" cy="523241"/>
              <a:chOff x="0" y="0"/>
              <a:chExt cx="876300" cy="523240"/>
            </a:xfrm>
          </p:grpSpPr>
          <p:sp>
            <p:nvSpPr>
              <p:cNvPr id="306" name="Oval 32"/>
              <p:cNvSpPr/>
              <p:nvPr/>
            </p:nvSpPr>
            <p:spPr>
              <a:xfrm>
                <a:off x="419100" y="138112"/>
                <a:ext cx="76200" cy="762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7" name="Text Box 33"/>
              <p:cNvSpPr txBox="1"/>
              <p:nvPr/>
            </p:nvSpPr>
            <p:spPr>
              <a:xfrm>
                <a:off x="0" y="0"/>
                <a:ext cx="419100" cy="523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grpSp>
            <p:nvGrpSpPr>
              <p:cNvPr id="310" name="Group 34"/>
              <p:cNvGrpSpPr/>
              <p:nvPr/>
            </p:nvGrpSpPr>
            <p:grpSpPr>
              <a:xfrm>
                <a:off x="419100" y="-1"/>
                <a:ext cx="457200" cy="523242"/>
                <a:chOff x="0" y="0"/>
                <a:chExt cx="457200" cy="523240"/>
              </a:xfrm>
            </p:grpSpPr>
            <p:sp>
              <p:nvSpPr>
                <p:cNvPr id="308" name="Oval 35"/>
                <p:cNvSpPr/>
                <p:nvPr/>
              </p:nvSpPr>
              <p:spPr>
                <a:xfrm>
                  <a:off x="0" y="304800"/>
                  <a:ext cx="76200" cy="76201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9" name="Text Box 36"/>
                <p:cNvSpPr txBox="1"/>
                <p:nvPr/>
              </p:nvSpPr>
              <p:spPr>
                <a:xfrm>
                  <a:off x="38100" y="0"/>
                  <a:ext cx="419100" cy="523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spcBef>
                      <a:spcPts val="1600"/>
                    </a:spcBef>
                    <a:defRPr sz="2800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t>H</a:t>
                  </a:r>
                </a:p>
              </p:txBody>
            </p:sp>
          </p:grp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15" name="Rectangle 1027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763000" cy="4035639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- Number of bonding (valence) electrons = Column number = number of dots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- Atoms in right section have max of eight closely spaced energy levels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- Electrons like to pair   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Eight possible electrons + pairing → 4 likely bond directions</a:t>
            </a:r>
          </a:p>
        </p:txBody>
      </p:sp>
      <p:sp>
        <p:nvSpPr>
          <p:cNvPr id="316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Extending Lewis representation to other atoms:</a:t>
            </a:r>
          </a:p>
        </p:txBody>
      </p:sp>
      <p:grpSp>
        <p:nvGrpSpPr>
          <p:cNvPr id="322" name="Group 1117"/>
          <p:cNvGrpSpPr/>
          <p:nvPr/>
        </p:nvGrpSpPr>
        <p:grpSpPr>
          <a:xfrm>
            <a:off x="3733800" y="3124199"/>
            <a:ext cx="533400" cy="533401"/>
            <a:chOff x="0" y="0"/>
            <a:chExt cx="533400" cy="533400"/>
          </a:xfrm>
        </p:grpSpPr>
        <p:sp>
          <p:nvSpPr>
            <p:cNvPr id="317" name="Text Box 1029"/>
            <p:cNvSpPr txBox="1"/>
            <p:nvPr/>
          </p:nvSpPr>
          <p:spPr>
            <a:xfrm>
              <a:off x="38100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318" name="Oval 1030"/>
            <p:cNvSpPr/>
            <p:nvPr/>
          </p:nvSpPr>
          <p:spPr>
            <a:xfrm>
              <a:off x="457200" y="1524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9" name="Oval 1031"/>
            <p:cNvSpPr/>
            <p:nvPr/>
          </p:nvSpPr>
          <p:spPr>
            <a:xfrm>
              <a:off x="0" y="3048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0" name="Oval 1032"/>
            <p:cNvSpPr/>
            <p:nvPr/>
          </p:nvSpPr>
          <p:spPr>
            <a:xfrm>
              <a:off x="292100" y="4572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1" name="Oval 1033"/>
            <p:cNvSpPr/>
            <p:nvPr/>
          </p:nvSpPr>
          <p:spPr>
            <a:xfrm>
              <a:off x="152400" y="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25" name="Group 1034"/>
          <p:cNvGrpSpPr/>
          <p:nvPr/>
        </p:nvGrpSpPr>
        <p:grpSpPr>
          <a:xfrm>
            <a:off x="1752600" y="3124200"/>
            <a:ext cx="457200" cy="523241"/>
            <a:chOff x="0" y="0"/>
            <a:chExt cx="457200" cy="523240"/>
          </a:xfrm>
        </p:grpSpPr>
        <p:sp>
          <p:nvSpPr>
            <p:cNvPr id="323" name="Oval 1035"/>
            <p:cNvSpPr/>
            <p:nvPr/>
          </p:nvSpPr>
          <p:spPr>
            <a:xfrm>
              <a:off x="0" y="304800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4" name="Text Box 1036"/>
            <p:cNvSpPr txBox="1"/>
            <p:nvPr/>
          </p:nvSpPr>
          <p:spPr>
            <a:xfrm>
              <a:off x="38100" y="0"/>
              <a:ext cx="4191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</p:grpSp>
      <p:grpSp>
        <p:nvGrpSpPr>
          <p:cNvPr id="334" name="Group 1064"/>
          <p:cNvGrpSpPr/>
          <p:nvPr/>
        </p:nvGrpSpPr>
        <p:grpSpPr>
          <a:xfrm>
            <a:off x="5562600" y="3124199"/>
            <a:ext cx="533400" cy="533401"/>
            <a:chOff x="0" y="0"/>
            <a:chExt cx="533400" cy="533400"/>
          </a:xfrm>
        </p:grpSpPr>
        <p:sp>
          <p:nvSpPr>
            <p:cNvPr id="326" name="Text Box 1065"/>
            <p:cNvSpPr txBox="1"/>
            <p:nvPr/>
          </p:nvSpPr>
          <p:spPr>
            <a:xfrm>
              <a:off x="38100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327" name="Oval 1066"/>
            <p:cNvSpPr/>
            <p:nvPr/>
          </p:nvSpPr>
          <p:spPr>
            <a:xfrm>
              <a:off x="304800" y="4572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8" name="Oval 1067"/>
            <p:cNvSpPr/>
            <p:nvPr/>
          </p:nvSpPr>
          <p:spPr>
            <a:xfrm>
              <a:off x="457200" y="3048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9" name="Oval 1068"/>
            <p:cNvSpPr/>
            <p:nvPr/>
          </p:nvSpPr>
          <p:spPr>
            <a:xfrm>
              <a:off x="152400" y="127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0" name="Oval 1069"/>
            <p:cNvSpPr/>
            <p:nvPr/>
          </p:nvSpPr>
          <p:spPr>
            <a:xfrm>
              <a:off x="457200" y="1524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33" name="Group 1070"/>
            <p:cNvGrpSpPr/>
            <p:nvPr/>
          </p:nvGrpSpPr>
          <p:grpSpPr>
            <a:xfrm>
              <a:off x="0" y="152400"/>
              <a:ext cx="76200" cy="228600"/>
              <a:chOff x="0" y="0"/>
              <a:chExt cx="76200" cy="228600"/>
            </a:xfrm>
          </p:grpSpPr>
          <p:sp>
            <p:nvSpPr>
              <p:cNvPr id="331" name="Oval 1071"/>
              <p:cNvSpPr/>
              <p:nvPr/>
            </p:nvSpPr>
            <p:spPr>
              <a:xfrm>
                <a:off x="0" y="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2" name="Oval 1072"/>
              <p:cNvSpPr/>
              <p:nvPr/>
            </p:nvSpPr>
            <p:spPr>
              <a:xfrm>
                <a:off x="0" y="15240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341" name="Group 1073"/>
          <p:cNvGrpSpPr/>
          <p:nvPr/>
        </p:nvGrpSpPr>
        <p:grpSpPr>
          <a:xfrm>
            <a:off x="4648200" y="3124199"/>
            <a:ext cx="533400" cy="533401"/>
            <a:chOff x="0" y="0"/>
            <a:chExt cx="533400" cy="533400"/>
          </a:xfrm>
        </p:grpSpPr>
        <p:sp>
          <p:nvSpPr>
            <p:cNvPr id="335" name="Text Box 1074"/>
            <p:cNvSpPr txBox="1"/>
            <p:nvPr/>
          </p:nvSpPr>
          <p:spPr>
            <a:xfrm>
              <a:off x="38100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00CCFF"/>
                  </a:solidFill>
                </a:defRPr>
              </a:lvl1pPr>
            </a:lstStyle>
            <a:p>
              <a:r>
                <a:t>N</a:t>
              </a:r>
            </a:p>
          </p:txBody>
        </p:sp>
        <p:sp>
          <p:nvSpPr>
            <p:cNvPr id="336" name="Oval 1075"/>
            <p:cNvSpPr/>
            <p:nvPr/>
          </p:nvSpPr>
          <p:spPr>
            <a:xfrm>
              <a:off x="304800" y="0"/>
              <a:ext cx="76200" cy="76200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7" name="Oval 1076"/>
            <p:cNvSpPr/>
            <p:nvPr/>
          </p:nvSpPr>
          <p:spPr>
            <a:xfrm>
              <a:off x="152400" y="0"/>
              <a:ext cx="76200" cy="76200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8" name="Oval 1077"/>
            <p:cNvSpPr/>
            <p:nvPr/>
          </p:nvSpPr>
          <p:spPr>
            <a:xfrm>
              <a:off x="457200" y="152400"/>
              <a:ext cx="76200" cy="76200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9" name="Oval 1078"/>
            <p:cNvSpPr/>
            <p:nvPr/>
          </p:nvSpPr>
          <p:spPr>
            <a:xfrm>
              <a:off x="0" y="152400"/>
              <a:ext cx="76200" cy="76200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0" name="Oval 1079"/>
            <p:cNvSpPr/>
            <p:nvPr/>
          </p:nvSpPr>
          <p:spPr>
            <a:xfrm>
              <a:off x="304800" y="457200"/>
              <a:ext cx="76200" cy="76200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51" name="Group 1090"/>
          <p:cNvGrpSpPr/>
          <p:nvPr/>
        </p:nvGrpSpPr>
        <p:grpSpPr>
          <a:xfrm>
            <a:off x="6477000" y="3124199"/>
            <a:ext cx="533400" cy="533401"/>
            <a:chOff x="0" y="0"/>
            <a:chExt cx="533400" cy="533400"/>
          </a:xfrm>
        </p:grpSpPr>
        <p:sp>
          <p:nvSpPr>
            <p:cNvPr id="342" name="Text Box 1081"/>
            <p:cNvSpPr txBox="1"/>
            <p:nvPr/>
          </p:nvSpPr>
          <p:spPr>
            <a:xfrm>
              <a:off x="38100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CC00"/>
                  </a:solidFill>
                </a:defRPr>
              </a:lvl1pPr>
            </a:lstStyle>
            <a:p>
              <a:r>
                <a:t>F</a:t>
              </a:r>
            </a:p>
          </p:txBody>
        </p:sp>
        <p:sp>
          <p:nvSpPr>
            <p:cNvPr id="343" name="Oval 1082"/>
            <p:cNvSpPr/>
            <p:nvPr/>
          </p:nvSpPr>
          <p:spPr>
            <a:xfrm>
              <a:off x="304800" y="457200"/>
              <a:ext cx="76200" cy="76200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4" name="Oval 1083"/>
            <p:cNvSpPr/>
            <p:nvPr/>
          </p:nvSpPr>
          <p:spPr>
            <a:xfrm>
              <a:off x="457200" y="304800"/>
              <a:ext cx="76200" cy="76200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5" name="Oval 1084"/>
            <p:cNvSpPr/>
            <p:nvPr/>
          </p:nvSpPr>
          <p:spPr>
            <a:xfrm>
              <a:off x="152400" y="12700"/>
              <a:ext cx="76200" cy="76200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6" name="Oval 1085"/>
            <p:cNvSpPr/>
            <p:nvPr/>
          </p:nvSpPr>
          <p:spPr>
            <a:xfrm>
              <a:off x="457200" y="152400"/>
              <a:ext cx="76200" cy="76200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49" name="Group 1086"/>
            <p:cNvGrpSpPr/>
            <p:nvPr/>
          </p:nvGrpSpPr>
          <p:grpSpPr>
            <a:xfrm>
              <a:off x="0" y="152400"/>
              <a:ext cx="76200" cy="228600"/>
              <a:chOff x="0" y="0"/>
              <a:chExt cx="76200" cy="228600"/>
            </a:xfrm>
          </p:grpSpPr>
          <p:sp>
            <p:nvSpPr>
              <p:cNvPr id="347" name="Oval 1087"/>
              <p:cNvSpPr/>
              <p:nvPr/>
            </p:nvSpPr>
            <p:spPr>
              <a:xfrm>
                <a:off x="0" y="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8" name="Oval 1088"/>
              <p:cNvSpPr/>
              <p:nvPr/>
            </p:nvSpPr>
            <p:spPr>
              <a:xfrm>
                <a:off x="0" y="15240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50" name="Oval 1089"/>
            <p:cNvSpPr/>
            <p:nvPr/>
          </p:nvSpPr>
          <p:spPr>
            <a:xfrm>
              <a:off x="304800" y="0"/>
              <a:ext cx="76200" cy="76200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56" name="Group 1106"/>
          <p:cNvGrpSpPr/>
          <p:nvPr/>
        </p:nvGrpSpPr>
        <p:grpSpPr>
          <a:xfrm>
            <a:off x="2819400" y="3124199"/>
            <a:ext cx="533400" cy="523242"/>
            <a:chOff x="0" y="0"/>
            <a:chExt cx="533400" cy="523240"/>
          </a:xfrm>
        </p:grpSpPr>
        <p:sp>
          <p:nvSpPr>
            <p:cNvPr id="352" name="Text Box 1092"/>
            <p:cNvSpPr txBox="1"/>
            <p:nvPr/>
          </p:nvSpPr>
          <p:spPr>
            <a:xfrm>
              <a:off x="38100" y="0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00CC99"/>
                  </a:solidFill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353" name="Oval 1093"/>
            <p:cNvSpPr/>
            <p:nvPr/>
          </p:nvSpPr>
          <p:spPr>
            <a:xfrm>
              <a:off x="457200" y="152400"/>
              <a:ext cx="76200" cy="762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4" name="Oval 1094"/>
            <p:cNvSpPr/>
            <p:nvPr/>
          </p:nvSpPr>
          <p:spPr>
            <a:xfrm>
              <a:off x="0" y="304800"/>
              <a:ext cx="76200" cy="762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5" name="Oval 1096"/>
            <p:cNvSpPr/>
            <p:nvPr/>
          </p:nvSpPr>
          <p:spPr>
            <a:xfrm>
              <a:off x="152400" y="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357" name="Picture 1061" descr="Picture 1061"/>
          <p:cNvPicPr>
            <a:picLocks noChangeAspect="1"/>
          </p:cNvPicPr>
          <p:nvPr/>
        </p:nvPicPr>
        <p:blipFill>
          <a:blip r:embed="rId2">
            <a:extLst/>
          </a:blip>
          <a:srcRect l="6000" t="9111" r="83000" b="71333"/>
          <a:stretch>
            <a:fillRect/>
          </a:stretch>
        </p:blipFill>
        <p:spPr>
          <a:xfrm>
            <a:off x="1523999" y="4190999"/>
            <a:ext cx="1371602" cy="137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Picture 1062" descr="Picture 1062"/>
          <p:cNvPicPr>
            <a:picLocks noChangeAspect="1"/>
          </p:cNvPicPr>
          <p:nvPr/>
        </p:nvPicPr>
        <p:blipFill>
          <a:blip r:embed="rId2">
            <a:extLst/>
          </a:blip>
          <a:srcRect l="67999" t="10887" r="1999" b="71334"/>
          <a:stretch>
            <a:fillRect/>
          </a:stretch>
        </p:blipFill>
        <p:spPr>
          <a:xfrm>
            <a:off x="3276600" y="4318000"/>
            <a:ext cx="3733800" cy="1244600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Text Box 1098"/>
          <p:cNvSpPr txBox="1"/>
          <p:nvPr/>
        </p:nvSpPr>
        <p:spPr>
          <a:xfrm>
            <a:off x="1803400" y="4038599"/>
            <a:ext cx="457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t>I</a:t>
            </a:r>
          </a:p>
        </p:txBody>
      </p:sp>
      <p:sp>
        <p:nvSpPr>
          <p:cNvPr id="360" name="Text Box 1099"/>
          <p:cNvSpPr txBox="1"/>
          <p:nvPr/>
        </p:nvSpPr>
        <p:spPr>
          <a:xfrm>
            <a:off x="2362200" y="4648199"/>
            <a:ext cx="457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t>II</a:t>
            </a:r>
          </a:p>
        </p:txBody>
      </p:sp>
      <p:sp>
        <p:nvSpPr>
          <p:cNvPr id="361" name="Text Box 1100"/>
          <p:cNvSpPr txBox="1"/>
          <p:nvPr/>
        </p:nvSpPr>
        <p:spPr>
          <a:xfrm>
            <a:off x="3251200" y="4648199"/>
            <a:ext cx="5334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t>III</a:t>
            </a:r>
          </a:p>
        </p:txBody>
      </p:sp>
      <p:sp>
        <p:nvSpPr>
          <p:cNvPr id="362" name="Text Box 1101"/>
          <p:cNvSpPr txBox="1"/>
          <p:nvPr/>
        </p:nvSpPr>
        <p:spPr>
          <a:xfrm>
            <a:off x="3886200" y="4648199"/>
            <a:ext cx="457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t>IV</a:t>
            </a:r>
          </a:p>
        </p:txBody>
      </p:sp>
      <p:sp>
        <p:nvSpPr>
          <p:cNvPr id="363" name="Text Box 1102"/>
          <p:cNvSpPr txBox="1"/>
          <p:nvPr/>
        </p:nvSpPr>
        <p:spPr>
          <a:xfrm>
            <a:off x="4521200" y="4662487"/>
            <a:ext cx="457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t>V</a:t>
            </a:r>
          </a:p>
        </p:txBody>
      </p:sp>
      <p:sp>
        <p:nvSpPr>
          <p:cNvPr id="364" name="Text Box 1103"/>
          <p:cNvSpPr txBox="1"/>
          <p:nvPr/>
        </p:nvSpPr>
        <p:spPr>
          <a:xfrm>
            <a:off x="5156200" y="4648199"/>
            <a:ext cx="457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t>VI</a:t>
            </a:r>
          </a:p>
        </p:txBody>
      </p:sp>
      <p:sp>
        <p:nvSpPr>
          <p:cNvPr id="365" name="Text Box 1104"/>
          <p:cNvSpPr txBox="1"/>
          <p:nvPr/>
        </p:nvSpPr>
        <p:spPr>
          <a:xfrm>
            <a:off x="5689600" y="4648199"/>
            <a:ext cx="6096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t>VII</a:t>
            </a:r>
          </a:p>
        </p:txBody>
      </p:sp>
      <p:sp>
        <p:nvSpPr>
          <p:cNvPr id="366" name="Text Box 1105"/>
          <p:cNvSpPr txBox="1"/>
          <p:nvPr/>
        </p:nvSpPr>
        <p:spPr>
          <a:xfrm>
            <a:off x="6248400" y="4038599"/>
            <a:ext cx="7620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t>VIII</a:t>
            </a:r>
          </a:p>
        </p:txBody>
      </p:sp>
      <p:sp>
        <p:nvSpPr>
          <p:cNvPr id="367" name="Line 1107"/>
          <p:cNvSpPr/>
          <p:nvPr/>
        </p:nvSpPr>
        <p:spPr>
          <a:xfrm>
            <a:off x="3124200" y="3810000"/>
            <a:ext cx="381001" cy="6858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8" name="Line 1108"/>
          <p:cNvSpPr/>
          <p:nvPr/>
        </p:nvSpPr>
        <p:spPr>
          <a:xfrm>
            <a:off x="4038600" y="3810000"/>
            <a:ext cx="76201" cy="6858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9" name="Line 1109"/>
          <p:cNvSpPr/>
          <p:nvPr/>
        </p:nvSpPr>
        <p:spPr>
          <a:xfrm flipH="1">
            <a:off x="4724399" y="3810000"/>
            <a:ext cx="152401" cy="6858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0" name="Line 1110"/>
          <p:cNvSpPr/>
          <p:nvPr/>
        </p:nvSpPr>
        <p:spPr>
          <a:xfrm flipV="1">
            <a:off x="5410200" y="3809999"/>
            <a:ext cx="304801" cy="6858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1" name="Line 1111"/>
          <p:cNvSpPr/>
          <p:nvPr/>
        </p:nvSpPr>
        <p:spPr>
          <a:xfrm flipV="1">
            <a:off x="6019800" y="3809999"/>
            <a:ext cx="457201" cy="6858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2" name="Line 1112"/>
          <p:cNvSpPr/>
          <p:nvPr/>
        </p:nvSpPr>
        <p:spPr>
          <a:xfrm>
            <a:off x="2007870" y="3733800"/>
            <a:ext cx="1" cy="2286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3" name="Rectangle 1114"/>
          <p:cNvSpPr txBox="1"/>
          <p:nvPr/>
        </p:nvSpPr>
        <p:spPr>
          <a:xfrm>
            <a:off x="1219200" y="5715000"/>
            <a:ext cx="6477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0" i="1">
                <a:solidFill>
                  <a:srgbClr val="FFCD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Note semi-standard color code used for atoms above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76" name="Rectangle 78"/>
          <p:cNvSpPr txBox="1"/>
          <p:nvPr/>
        </p:nvSpPr>
        <p:spPr>
          <a:xfrm>
            <a:off x="304800" y="2971800"/>
            <a:ext cx="8763000" cy="3030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What about carbon bonding with hydrogen?</a:t>
            </a: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+ 4	          =</a:t>
            </a:r>
          </a:p>
          <a:p>
            <a:pPr algn="l">
              <a:spcBef>
                <a:spcPts val="400"/>
              </a:spcBef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 i="1">
                <a:solidFill>
                  <a:srgbClr val="FFCD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Again, just spread an atom's electrons out, then pair them into bonds</a:t>
            </a:r>
          </a:p>
        </p:txBody>
      </p:sp>
      <p:sp>
        <p:nvSpPr>
          <p:cNvPr id="37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Start to do some chemistry with this "Lewis" notation:</a:t>
            </a:r>
          </a:p>
        </p:txBody>
      </p:sp>
      <p:sp>
        <p:nvSpPr>
          <p:cNvPr id="378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52400" y="838200"/>
            <a:ext cx="8763000" cy="2137472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For instance, how would Boron and Fluorine form a compound?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After first spreading Boron's electrons out in different directions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sz="2000" b="1"/>
              <a:t>+  3               =</a:t>
            </a:r>
            <a:r>
              <a:t>                            Only way all electrons pair!</a:t>
            </a:r>
          </a:p>
        </p:txBody>
      </p:sp>
      <p:grpSp>
        <p:nvGrpSpPr>
          <p:cNvPr id="381" name="Group 10"/>
          <p:cNvGrpSpPr/>
          <p:nvPr/>
        </p:nvGrpSpPr>
        <p:grpSpPr>
          <a:xfrm>
            <a:off x="2755900" y="4206875"/>
            <a:ext cx="457200" cy="523241"/>
            <a:chOff x="0" y="0"/>
            <a:chExt cx="457200" cy="523240"/>
          </a:xfrm>
        </p:grpSpPr>
        <p:sp>
          <p:nvSpPr>
            <p:cNvPr id="379" name="Oval 11"/>
            <p:cNvSpPr/>
            <p:nvPr/>
          </p:nvSpPr>
          <p:spPr>
            <a:xfrm>
              <a:off x="0" y="304800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0" name="Text Box 12"/>
            <p:cNvSpPr txBox="1"/>
            <p:nvPr/>
          </p:nvSpPr>
          <p:spPr>
            <a:xfrm>
              <a:off x="38100" y="0"/>
              <a:ext cx="4191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</p:grpSp>
      <p:grpSp>
        <p:nvGrpSpPr>
          <p:cNvPr id="386" name="Group 79"/>
          <p:cNvGrpSpPr/>
          <p:nvPr/>
        </p:nvGrpSpPr>
        <p:grpSpPr>
          <a:xfrm>
            <a:off x="1333500" y="2336799"/>
            <a:ext cx="533400" cy="523242"/>
            <a:chOff x="0" y="0"/>
            <a:chExt cx="533400" cy="523240"/>
          </a:xfrm>
        </p:grpSpPr>
        <p:sp>
          <p:nvSpPr>
            <p:cNvPr id="382" name="Text Box 80"/>
            <p:cNvSpPr txBox="1"/>
            <p:nvPr/>
          </p:nvSpPr>
          <p:spPr>
            <a:xfrm>
              <a:off x="38100" y="0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00CC99"/>
                  </a:solidFill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383" name="Oval 81"/>
            <p:cNvSpPr/>
            <p:nvPr/>
          </p:nvSpPr>
          <p:spPr>
            <a:xfrm>
              <a:off x="457200" y="152400"/>
              <a:ext cx="76200" cy="762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4" name="Oval 82"/>
            <p:cNvSpPr/>
            <p:nvPr/>
          </p:nvSpPr>
          <p:spPr>
            <a:xfrm>
              <a:off x="0" y="304800"/>
              <a:ext cx="76200" cy="762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5" name="Oval 83"/>
            <p:cNvSpPr/>
            <p:nvPr/>
          </p:nvSpPr>
          <p:spPr>
            <a:xfrm>
              <a:off x="152400" y="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96" name="Group 84"/>
          <p:cNvGrpSpPr/>
          <p:nvPr/>
        </p:nvGrpSpPr>
        <p:grpSpPr>
          <a:xfrm>
            <a:off x="2667000" y="2324099"/>
            <a:ext cx="533400" cy="533401"/>
            <a:chOff x="0" y="0"/>
            <a:chExt cx="533400" cy="533400"/>
          </a:xfrm>
        </p:grpSpPr>
        <p:sp>
          <p:nvSpPr>
            <p:cNvPr id="387" name="Text Box 85"/>
            <p:cNvSpPr txBox="1"/>
            <p:nvPr/>
          </p:nvSpPr>
          <p:spPr>
            <a:xfrm>
              <a:off x="38100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CC00"/>
                  </a:solidFill>
                </a:defRPr>
              </a:lvl1pPr>
            </a:lstStyle>
            <a:p>
              <a:r>
                <a:t>F</a:t>
              </a:r>
            </a:p>
          </p:txBody>
        </p:sp>
        <p:sp>
          <p:nvSpPr>
            <p:cNvPr id="388" name="Oval 86"/>
            <p:cNvSpPr/>
            <p:nvPr/>
          </p:nvSpPr>
          <p:spPr>
            <a:xfrm>
              <a:off x="304800" y="457200"/>
              <a:ext cx="76200" cy="76200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9" name="Oval 87"/>
            <p:cNvSpPr/>
            <p:nvPr/>
          </p:nvSpPr>
          <p:spPr>
            <a:xfrm>
              <a:off x="457200" y="304800"/>
              <a:ext cx="76200" cy="76200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0" name="Oval 88"/>
            <p:cNvSpPr/>
            <p:nvPr/>
          </p:nvSpPr>
          <p:spPr>
            <a:xfrm>
              <a:off x="152400" y="12700"/>
              <a:ext cx="76200" cy="76200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1" name="Oval 89"/>
            <p:cNvSpPr/>
            <p:nvPr/>
          </p:nvSpPr>
          <p:spPr>
            <a:xfrm>
              <a:off x="457200" y="152400"/>
              <a:ext cx="76200" cy="76200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94" name="Group 90"/>
            <p:cNvGrpSpPr/>
            <p:nvPr/>
          </p:nvGrpSpPr>
          <p:grpSpPr>
            <a:xfrm>
              <a:off x="0" y="152400"/>
              <a:ext cx="76200" cy="228600"/>
              <a:chOff x="0" y="0"/>
              <a:chExt cx="76200" cy="228600"/>
            </a:xfrm>
          </p:grpSpPr>
          <p:sp>
            <p:nvSpPr>
              <p:cNvPr id="392" name="Oval 91"/>
              <p:cNvSpPr/>
              <p:nvPr/>
            </p:nvSpPr>
            <p:spPr>
              <a:xfrm>
                <a:off x="0" y="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3" name="Oval 92"/>
              <p:cNvSpPr/>
              <p:nvPr/>
            </p:nvSpPr>
            <p:spPr>
              <a:xfrm>
                <a:off x="0" y="15240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95" name="Oval 93"/>
            <p:cNvSpPr/>
            <p:nvPr/>
          </p:nvSpPr>
          <p:spPr>
            <a:xfrm>
              <a:off x="304800" y="0"/>
              <a:ext cx="76200" cy="76200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31" name="Group 131"/>
          <p:cNvGrpSpPr/>
          <p:nvPr/>
        </p:nvGrpSpPr>
        <p:grpSpPr>
          <a:xfrm>
            <a:off x="3810000" y="1879599"/>
            <a:ext cx="1447800" cy="990601"/>
            <a:chOff x="0" y="0"/>
            <a:chExt cx="1447800" cy="990600"/>
          </a:xfrm>
        </p:grpSpPr>
        <p:grpSp>
          <p:nvGrpSpPr>
            <p:cNvPr id="401" name="Group 94"/>
            <p:cNvGrpSpPr/>
            <p:nvPr/>
          </p:nvGrpSpPr>
          <p:grpSpPr>
            <a:xfrm>
              <a:off x="457200" y="457199"/>
              <a:ext cx="533400" cy="523241"/>
              <a:chOff x="0" y="0"/>
              <a:chExt cx="533400" cy="523240"/>
            </a:xfrm>
          </p:grpSpPr>
          <p:sp>
            <p:nvSpPr>
              <p:cNvPr id="397" name="Text Box 95"/>
              <p:cNvSpPr txBox="1"/>
              <p:nvPr/>
            </p:nvSpPr>
            <p:spPr>
              <a:xfrm>
                <a:off x="38100" y="0"/>
                <a:ext cx="419100" cy="523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00CC99"/>
                    </a:solidFill>
                  </a:defRPr>
                </a:lvl1pPr>
              </a:lstStyle>
              <a:p>
                <a:r>
                  <a:t>B</a:t>
                </a:r>
              </a:p>
            </p:txBody>
          </p:sp>
          <p:sp>
            <p:nvSpPr>
              <p:cNvPr id="398" name="Oval 96"/>
              <p:cNvSpPr/>
              <p:nvPr/>
            </p:nvSpPr>
            <p:spPr>
              <a:xfrm>
                <a:off x="457200" y="152400"/>
                <a:ext cx="76200" cy="76201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9" name="Oval 97"/>
              <p:cNvSpPr/>
              <p:nvPr/>
            </p:nvSpPr>
            <p:spPr>
              <a:xfrm>
                <a:off x="0" y="304800"/>
                <a:ext cx="76200" cy="76201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0" name="Oval 98"/>
              <p:cNvSpPr/>
              <p:nvPr/>
            </p:nvSpPr>
            <p:spPr>
              <a:xfrm>
                <a:off x="152400" y="0"/>
                <a:ext cx="76200" cy="76201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10" name="Group 130"/>
            <p:cNvGrpSpPr/>
            <p:nvPr/>
          </p:nvGrpSpPr>
          <p:grpSpPr>
            <a:xfrm>
              <a:off x="914400" y="457199"/>
              <a:ext cx="533400" cy="533401"/>
              <a:chOff x="0" y="0"/>
              <a:chExt cx="533400" cy="533400"/>
            </a:xfrm>
          </p:grpSpPr>
          <p:sp>
            <p:nvSpPr>
              <p:cNvPr id="402" name="Text Box 100"/>
              <p:cNvSpPr txBox="1"/>
              <p:nvPr/>
            </p:nvSpPr>
            <p:spPr>
              <a:xfrm>
                <a:off x="38100" y="-1"/>
                <a:ext cx="419100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FFCC00"/>
                    </a:solidFill>
                  </a:defRPr>
                </a:lvl1pPr>
              </a:lstStyle>
              <a:p>
                <a:r>
                  <a:t>F</a:t>
                </a:r>
              </a:p>
            </p:txBody>
          </p:sp>
          <p:sp>
            <p:nvSpPr>
              <p:cNvPr id="403" name="Oval 101"/>
              <p:cNvSpPr/>
              <p:nvPr/>
            </p:nvSpPr>
            <p:spPr>
              <a:xfrm>
                <a:off x="304800" y="45720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4" name="Oval 102"/>
              <p:cNvSpPr/>
              <p:nvPr/>
            </p:nvSpPr>
            <p:spPr>
              <a:xfrm>
                <a:off x="457200" y="30480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5" name="Oval 103"/>
              <p:cNvSpPr/>
              <p:nvPr/>
            </p:nvSpPr>
            <p:spPr>
              <a:xfrm>
                <a:off x="152400" y="1270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6" name="Oval 104"/>
              <p:cNvSpPr/>
              <p:nvPr/>
            </p:nvSpPr>
            <p:spPr>
              <a:xfrm>
                <a:off x="457200" y="15240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7" name="Oval 106"/>
              <p:cNvSpPr/>
              <p:nvPr/>
            </p:nvSpPr>
            <p:spPr>
              <a:xfrm>
                <a:off x="0" y="30480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8" name="Oval 107"/>
              <p:cNvSpPr/>
              <p:nvPr/>
            </p:nvSpPr>
            <p:spPr>
              <a:xfrm>
                <a:off x="152400" y="45720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9" name="Oval 108"/>
              <p:cNvSpPr/>
              <p:nvPr/>
            </p:nvSpPr>
            <p:spPr>
              <a:xfrm>
                <a:off x="304800" y="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20" name="Group 109"/>
            <p:cNvGrpSpPr/>
            <p:nvPr/>
          </p:nvGrpSpPr>
          <p:grpSpPr>
            <a:xfrm>
              <a:off x="457200" y="-1"/>
              <a:ext cx="533400" cy="533401"/>
              <a:chOff x="0" y="0"/>
              <a:chExt cx="533400" cy="533400"/>
            </a:xfrm>
          </p:grpSpPr>
          <p:sp>
            <p:nvSpPr>
              <p:cNvPr id="411" name="Text Box 110"/>
              <p:cNvSpPr txBox="1"/>
              <p:nvPr/>
            </p:nvSpPr>
            <p:spPr>
              <a:xfrm>
                <a:off x="38100" y="-1"/>
                <a:ext cx="419100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FFCC00"/>
                    </a:solidFill>
                  </a:defRPr>
                </a:lvl1pPr>
              </a:lstStyle>
              <a:p>
                <a:r>
                  <a:t>F</a:t>
                </a:r>
              </a:p>
            </p:txBody>
          </p:sp>
          <p:sp>
            <p:nvSpPr>
              <p:cNvPr id="412" name="Oval 111"/>
              <p:cNvSpPr/>
              <p:nvPr/>
            </p:nvSpPr>
            <p:spPr>
              <a:xfrm>
                <a:off x="304800" y="45720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3" name="Oval 112"/>
              <p:cNvSpPr/>
              <p:nvPr/>
            </p:nvSpPr>
            <p:spPr>
              <a:xfrm>
                <a:off x="457200" y="30480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4" name="Oval 113"/>
              <p:cNvSpPr/>
              <p:nvPr/>
            </p:nvSpPr>
            <p:spPr>
              <a:xfrm>
                <a:off x="152400" y="1270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5" name="Oval 114"/>
              <p:cNvSpPr/>
              <p:nvPr/>
            </p:nvSpPr>
            <p:spPr>
              <a:xfrm>
                <a:off x="457200" y="15240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418" name="Group 115"/>
              <p:cNvGrpSpPr/>
              <p:nvPr/>
            </p:nvGrpSpPr>
            <p:grpSpPr>
              <a:xfrm>
                <a:off x="0" y="152400"/>
                <a:ext cx="76200" cy="228600"/>
                <a:chOff x="0" y="0"/>
                <a:chExt cx="76200" cy="228600"/>
              </a:xfrm>
            </p:grpSpPr>
            <p:sp>
              <p:nvSpPr>
                <p:cNvPr id="416" name="Oval 116"/>
                <p:cNvSpPr/>
                <p:nvPr/>
              </p:nvSpPr>
              <p:spPr>
                <a:xfrm>
                  <a:off x="0" y="0"/>
                  <a:ext cx="76200" cy="76200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17" name="Oval 117"/>
                <p:cNvSpPr/>
                <p:nvPr/>
              </p:nvSpPr>
              <p:spPr>
                <a:xfrm>
                  <a:off x="0" y="152400"/>
                  <a:ext cx="76200" cy="76200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419" name="Oval 118"/>
              <p:cNvSpPr/>
              <p:nvPr/>
            </p:nvSpPr>
            <p:spPr>
              <a:xfrm>
                <a:off x="304800" y="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30" name="Group 129"/>
            <p:cNvGrpSpPr/>
            <p:nvPr/>
          </p:nvGrpSpPr>
          <p:grpSpPr>
            <a:xfrm>
              <a:off x="0" y="457199"/>
              <a:ext cx="533400" cy="533401"/>
              <a:chOff x="0" y="0"/>
              <a:chExt cx="533400" cy="533400"/>
            </a:xfrm>
          </p:grpSpPr>
          <p:sp>
            <p:nvSpPr>
              <p:cNvPr id="421" name="Text Box 120"/>
              <p:cNvSpPr txBox="1"/>
              <p:nvPr/>
            </p:nvSpPr>
            <p:spPr>
              <a:xfrm>
                <a:off x="38100" y="-1"/>
                <a:ext cx="419100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FFCC00"/>
                    </a:solidFill>
                  </a:defRPr>
                </a:lvl1pPr>
              </a:lstStyle>
              <a:p>
                <a:r>
                  <a:t>F</a:t>
                </a:r>
              </a:p>
            </p:txBody>
          </p:sp>
          <p:sp>
            <p:nvSpPr>
              <p:cNvPr id="422" name="Oval 121"/>
              <p:cNvSpPr/>
              <p:nvPr/>
            </p:nvSpPr>
            <p:spPr>
              <a:xfrm>
                <a:off x="304800" y="45720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3" name="Oval 122"/>
              <p:cNvSpPr/>
              <p:nvPr/>
            </p:nvSpPr>
            <p:spPr>
              <a:xfrm>
                <a:off x="152400" y="45720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4" name="Oval 123"/>
              <p:cNvSpPr/>
              <p:nvPr/>
            </p:nvSpPr>
            <p:spPr>
              <a:xfrm>
                <a:off x="152400" y="1270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5" name="Oval 124"/>
              <p:cNvSpPr/>
              <p:nvPr/>
            </p:nvSpPr>
            <p:spPr>
              <a:xfrm>
                <a:off x="457200" y="15240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428" name="Group 125"/>
              <p:cNvGrpSpPr/>
              <p:nvPr/>
            </p:nvGrpSpPr>
            <p:grpSpPr>
              <a:xfrm>
                <a:off x="0" y="152400"/>
                <a:ext cx="76200" cy="228600"/>
                <a:chOff x="0" y="0"/>
                <a:chExt cx="76200" cy="228600"/>
              </a:xfrm>
            </p:grpSpPr>
            <p:sp>
              <p:nvSpPr>
                <p:cNvPr id="426" name="Oval 126"/>
                <p:cNvSpPr/>
                <p:nvPr/>
              </p:nvSpPr>
              <p:spPr>
                <a:xfrm>
                  <a:off x="0" y="0"/>
                  <a:ext cx="76200" cy="76200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427" name="Oval 127"/>
                <p:cNvSpPr/>
                <p:nvPr/>
              </p:nvSpPr>
              <p:spPr>
                <a:xfrm>
                  <a:off x="0" y="152400"/>
                  <a:ext cx="76200" cy="76200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429" name="Oval 128"/>
              <p:cNvSpPr/>
              <p:nvPr/>
            </p:nvSpPr>
            <p:spPr>
              <a:xfrm>
                <a:off x="304800" y="0"/>
                <a:ext cx="76200" cy="76200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437" name="Group 135"/>
          <p:cNvGrpSpPr/>
          <p:nvPr/>
        </p:nvGrpSpPr>
        <p:grpSpPr>
          <a:xfrm>
            <a:off x="1422400" y="4194174"/>
            <a:ext cx="533400" cy="533401"/>
            <a:chOff x="0" y="0"/>
            <a:chExt cx="533400" cy="533400"/>
          </a:xfrm>
        </p:grpSpPr>
        <p:sp>
          <p:nvSpPr>
            <p:cNvPr id="432" name="Text Box 136"/>
            <p:cNvSpPr txBox="1"/>
            <p:nvPr/>
          </p:nvSpPr>
          <p:spPr>
            <a:xfrm>
              <a:off x="38100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433" name="Oval 137"/>
            <p:cNvSpPr/>
            <p:nvPr/>
          </p:nvSpPr>
          <p:spPr>
            <a:xfrm>
              <a:off x="457200" y="1524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4" name="Oval 138"/>
            <p:cNvSpPr/>
            <p:nvPr/>
          </p:nvSpPr>
          <p:spPr>
            <a:xfrm>
              <a:off x="0" y="3048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5" name="Oval 139"/>
            <p:cNvSpPr/>
            <p:nvPr/>
          </p:nvSpPr>
          <p:spPr>
            <a:xfrm>
              <a:off x="292100" y="4572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6" name="Oval 140"/>
            <p:cNvSpPr/>
            <p:nvPr/>
          </p:nvSpPr>
          <p:spPr>
            <a:xfrm>
              <a:off x="152400" y="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52" name="Group 147"/>
          <p:cNvGrpSpPr/>
          <p:nvPr/>
        </p:nvGrpSpPr>
        <p:grpSpPr>
          <a:xfrm>
            <a:off x="4241800" y="3698874"/>
            <a:ext cx="1333500" cy="1575754"/>
            <a:chOff x="0" y="0"/>
            <a:chExt cx="1333500" cy="1575752"/>
          </a:xfrm>
        </p:grpSpPr>
        <p:sp>
          <p:nvSpPr>
            <p:cNvPr id="438" name="Oval 64"/>
            <p:cNvSpPr/>
            <p:nvPr/>
          </p:nvSpPr>
          <p:spPr>
            <a:xfrm>
              <a:off x="876300" y="823912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9" name="Oval 66"/>
            <p:cNvSpPr/>
            <p:nvPr/>
          </p:nvSpPr>
          <p:spPr>
            <a:xfrm>
              <a:off x="419100" y="671512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0" name="Text Box 68"/>
            <p:cNvSpPr txBox="1"/>
            <p:nvPr/>
          </p:nvSpPr>
          <p:spPr>
            <a:xfrm>
              <a:off x="914400" y="519112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441" name="Text Box 69"/>
            <p:cNvSpPr txBox="1"/>
            <p:nvPr/>
          </p:nvSpPr>
          <p:spPr>
            <a:xfrm>
              <a:off x="0" y="519112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442" name="Oval 72"/>
            <p:cNvSpPr/>
            <p:nvPr/>
          </p:nvSpPr>
          <p:spPr>
            <a:xfrm>
              <a:off x="533400" y="976312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3" name="Oval 75"/>
            <p:cNvSpPr/>
            <p:nvPr/>
          </p:nvSpPr>
          <p:spPr>
            <a:xfrm>
              <a:off x="723900" y="519112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4" name="Text Box 76"/>
            <p:cNvSpPr txBox="1"/>
            <p:nvPr/>
          </p:nvSpPr>
          <p:spPr>
            <a:xfrm>
              <a:off x="469900" y="0"/>
              <a:ext cx="4191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445" name="Text Box 77"/>
            <p:cNvSpPr txBox="1"/>
            <p:nvPr/>
          </p:nvSpPr>
          <p:spPr>
            <a:xfrm>
              <a:off x="457200" y="1052512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grpSp>
          <p:nvGrpSpPr>
            <p:cNvPr id="451" name="Group 141"/>
            <p:cNvGrpSpPr/>
            <p:nvPr/>
          </p:nvGrpSpPr>
          <p:grpSpPr>
            <a:xfrm>
              <a:off x="417512" y="517524"/>
              <a:ext cx="533401" cy="533402"/>
              <a:chOff x="0" y="0"/>
              <a:chExt cx="533400" cy="533400"/>
            </a:xfrm>
          </p:grpSpPr>
          <p:sp>
            <p:nvSpPr>
              <p:cNvPr id="446" name="Text Box 142"/>
              <p:cNvSpPr txBox="1"/>
              <p:nvPr/>
            </p:nvSpPr>
            <p:spPr>
              <a:xfrm>
                <a:off x="38100" y="-1"/>
                <a:ext cx="419100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969696"/>
                    </a:solidFill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447" name="Oval 143"/>
              <p:cNvSpPr/>
              <p:nvPr/>
            </p:nvSpPr>
            <p:spPr>
              <a:xfrm>
                <a:off x="457200" y="152400"/>
                <a:ext cx="76200" cy="76200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8" name="Oval 144"/>
              <p:cNvSpPr/>
              <p:nvPr/>
            </p:nvSpPr>
            <p:spPr>
              <a:xfrm>
                <a:off x="0" y="304800"/>
                <a:ext cx="76200" cy="76200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9" name="Oval 145"/>
              <p:cNvSpPr/>
              <p:nvPr/>
            </p:nvSpPr>
            <p:spPr>
              <a:xfrm>
                <a:off x="292100" y="457200"/>
                <a:ext cx="76200" cy="76200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0" name="Oval 146"/>
              <p:cNvSpPr/>
              <p:nvPr/>
            </p:nvSpPr>
            <p:spPr>
              <a:xfrm>
                <a:off x="152400" y="0"/>
                <a:ext cx="76200" cy="76200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Rectangle 5"/>
          <p:cNvSpPr txBox="1"/>
          <p:nvPr/>
        </p:nvSpPr>
        <p:spPr>
          <a:xfrm>
            <a:off x="228600" y="6517545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455" name="Rectangle 1027"/>
          <p:cNvSpPr txBox="1">
            <a:spLocks noGrp="1"/>
          </p:cNvSpPr>
          <p:nvPr>
            <p:ph type="body" idx="1"/>
          </p:nvPr>
        </p:nvSpPr>
        <p:spPr>
          <a:xfrm>
            <a:off x="387345" y="790563"/>
            <a:ext cx="8534400" cy="4549246"/>
          </a:xfrm>
          <a:prstGeom prst="rect">
            <a:avLst/>
          </a:prstGeom>
        </p:spPr>
        <p:txBody>
          <a:bodyPr/>
          <a:lstStyle/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Oxygen plus two hydrogens:              </a:t>
            </a:r>
            <a:r>
              <a:rPr sz="1800" b="1" dirty="0"/>
              <a:t>+ 2              =</a:t>
            </a:r>
          </a:p>
          <a:p>
            <a:pPr>
              <a:defRPr sz="500" b="1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 dirty="0" smtClean="0"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dirty="0" smtClean="0"/>
          </a:p>
          <a:p>
            <a:pPr>
              <a:spcBef>
                <a:spcPts val="8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But what if add 3</a:t>
            </a:r>
            <a:r>
              <a:rPr baseline="30000" dirty="0"/>
              <a:t>rd</a:t>
            </a:r>
            <a:r>
              <a:rPr dirty="0"/>
              <a:t> H?	  </a:t>
            </a:r>
            <a:r>
              <a:rPr sz="1800" b="1" dirty="0"/>
              <a:t>+ 3           =                        →   		  +	</a:t>
            </a:r>
            <a:r>
              <a:rPr sz="3600" b="1" baseline="30000" dirty="0"/>
              <a:t>-</a:t>
            </a:r>
          </a:p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</a:t>
            </a:r>
          </a:p>
        </p:txBody>
      </p:sp>
      <p:grpSp>
        <p:nvGrpSpPr>
          <p:cNvPr id="468" name="Group 1077"/>
          <p:cNvGrpSpPr/>
          <p:nvPr/>
        </p:nvGrpSpPr>
        <p:grpSpPr>
          <a:xfrm>
            <a:off x="5257800" y="673097"/>
            <a:ext cx="1371600" cy="537529"/>
            <a:chOff x="0" y="0"/>
            <a:chExt cx="1371600" cy="537527"/>
          </a:xfrm>
        </p:grpSpPr>
        <p:sp>
          <p:nvSpPr>
            <p:cNvPr id="456" name="Text Box 1078"/>
            <p:cNvSpPr txBox="1"/>
            <p:nvPr/>
          </p:nvSpPr>
          <p:spPr>
            <a:xfrm>
              <a:off x="457200" y="0"/>
              <a:ext cx="4191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457" name="Oval 1079"/>
            <p:cNvSpPr/>
            <p:nvPr/>
          </p:nvSpPr>
          <p:spPr>
            <a:xfrm>
              <a:off x="723900" y="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8" name="Oval 1080"/>
            <p:cNvSpPr/>
            <p:nvPr/>
          </p:nvSpPr>
          <p:spPr>
            <a:xfrm>
              <a:off x="571500" y="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9" name="Oval 1081"/>
            <p:cNvSpPr/>
            <p:nvPr/>
          </p:nvSpPr>
          <p:spPr>
            <a:xfrm>
              <a:off x="876300" y="1524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0" name="Oval 1082"/>
            <p:cNvSpPr/>
            <p:nvPr/>
          </p:nvSpPr>
          <p:spPr>
            <a:xfrm>
              <a:off x="419100" y="152400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1" name="Oval 1083"/>
            <p:cNvSpPr/>
            <p:nvPr/>
          </p:nvSpPr>
          <p:spPr>
            <a:xfrm>
              <a:off x="419100" y="3048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2" name="Oval 1084"/>
            <p:cNvSpPr/>
            <p:nvPr/>
          </p:nvSpPr>
          <p:spPr>
            <a:xfrm>
              <a:off x="723900" y="4572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3" name="Oval 1085"/>
            <p:cNvSpPr/>
            <p:nvPr/>
          </p:nvSpPr>
          <p:spPr>
            <a:xfrm>
              <a:off x="571500" y="4572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66" name="Group 1086"/>
            <p:cNvGrpSpPr/>
            <p:nvPr/>
          </p:nvGrpSpPr>
          <p:grpSpPr>
            <a:xfrm>
              <a:off x="876300" y="14287"/>
              <a:ext cx="495300" cy="523241"/>
              <a:chOff x="0" y="0"/>
              <a:chExt cx="495300" cy="523240"/>
            </a:xfrm>
          </p:grpSpPr>
          <p:sp>
            <p:nvSpPr>
              <p:cNvPr id="464" name="Oval 1087"/>
              <p:cNvSpPr/>
              <p:nvPr/>
            </p:nvSpPr>
            <p:spPr>
              <a:xfrm>
                <a:off x="0" y="304800"/>
                <a:ext cx="76200" cy="762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5" name="Text Box 1088"/>
              <p:cNvSpPr txBox="1"/>
              <p:nvPr/>
            </p:nvSpPr>
            <p:spPr>
              <a:xfrm>
                <a:off x="76200" y="0"/>
                <a:ext cx="419100" cy="523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</p:grpSp>
        <p:sp>
          <p:nvSpPr>
            <p:cNvPr id="467" name="Text Box 1089"/>
            <p:cNvSpPr txBox="1"/>
            <p:nvPr/>
          </p:nvSpPr>
          <p:spPr>
            <a:xfrm>
              <a:off x="0" y="14287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</p:grpSp>
      <p:grpSp>
        <p:nvGrpSpPr>
          <p:cNvPr id="477" name="Group 1090"/>
          <p:cNvGrpSpPr/>
          <p:nvPr/>
        </p:nvGrpSpPr>
        <p:grpSpPr>
          <a:xfrm>
            <a:off x="3122081" y="704846"/>
            <a:ext cx="533400" cy="533401"/>
            <a:chOff x="0" y="0"/>
            <a:chExt cx="533400" cy="533400"/>
          </a:xfrm>
        </p:grpSpPr>
        <p:sp>
          <p:nvSpPr>
            <p:cNvPr id="469" name="Text Box 1091"/>
            <p:cNvSpPr txBox="1"/>
            <p:nvPr/>
          </p:nvSpPr>
          <p:spPr>
            <a:xfrm>
              <a:off x="38100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470" name="Oval 1092"/>
            <p:cNvSpPr/>
            <p:nvPr/>
          </p:nvSpPr>
          <p:spPr>
            <a:xfrm>
              <a:off x="304800" y="4572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1" name="Oval 1093"/>
            <p:cNvSpPr/>
            <p:nvPr/>
          </p:nvSpPr>
          <p:spPr>
            <a:xfrm>
              <a:off x="457200" y="3048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2" name="Oval 1094"/>
            <p:cNvSpPr/>
            <p:nvPr/>
          </p:nvSpPr>
          <p:spPr>
            <a:xfrm>
              <a:off x="152400" y="127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3" name="Oval 1095"/>
            <p:cNvSpPr/>
            <p:nvPr/>
          </p:nvSpPr>
          <p:spPr>
            <a:xfrm>
              <a:off x="457200" y="1524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76" name="Group 1096"/>
            <p:cNvGrpSpPr/>
            <p:nvPr/>
          </p:nvGrpSpPr>
          <p:grpSpPr>
            <a:xfrm>
              <a:off x="0" y="152400"/>
              <a:ext cx="76200" cy="228600"/>
              <a:chOff x="0" y="0"/>
              <a:chExt cx="76200" cy="228600"/>
            </a:xfrm>
          </p:grpSpPr>
          <p:sp>
            <p:nvSpPr>
              <p:cNvPr id="474" name="Oval 1097"/>
              <p:cNvSpPr/>
              <p:nvPr/>
            </p:nvSpPr>
            <p:spPr>
              <a:xfrm>
                <a:off x="0" y="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5" name="Oval 1098"/>
              <p:cNvSpPr/>
              <p:nvPr/>
            </p:nvSpPr>
            <p:spPr>
              <a:xfrm>
                <a:off x="0" y="15240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480" name="Group 1099"/>
          <p:cNvGrpSpPr/>
          <p:nvPr/>
        </p:nvGrpSpPr>
        <p:grpSpPr>
          <a:xfrm>
            <a:off x="4267200" y="694264"/>
            <a:ext cx="457200" cy="523241"/>
            <a:chOff x="0" y="0"/>
            <a:chExt cx="457200" cy="523240"/>
          </a:xfrm>
        </p:grpSpPr>
        <p:sp>
          <p:nvSpPr>
            <p:cNvPr id="478" name="Oval 1100"/>
            <p:cNvSpPr/>
            <p:nvPr/>
          </p:nvSpPr>
          <p:spPr>
            <a:xfrm>
              <a:off x="0" y="304800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9" name="Text Box 1101"/>
            <p:cNvSpPr txBox="1"/>
            <p:nvPr/>
          </p:nvSpPr>
          <p:spPr>
            <a:xfrm>
              <a:off x="38100" y="0"/>
              <a:ext cx="4191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H</a:t>
              </a:r>
            </a:p>
          </p:txBody>
        </p:sp>
      </p:grpSp>
      <p:grpSp>
        <p:nvGrpSpPr>
          <p:cNvPr id="489" name="Group 1102"/>
          <p:cNvGrpSpPr/>
          <p:nvPr/>
        </p:nvGrpSpPr>
        <p:grpSpPr>
          <a:xfrm>
            <a:off x="2514600" y="1837267"/>
            <a:ext cx="533400" cy="533401"/>
            <a:chOff x="0" y="0"/>
            <a:chExt cx="533400" cy="533400"/>
          </a:xfrm>
        </p:grpSpPr>
        <p:sp>
          <p:nvSpPr>
            <p:cNvPr id="481" name="Text Box 1103"/>
            <p:cNvSpPr txBox="1"/>
            <p:nvPr/>
          </p:nvSpPr>
          <p:spPr>
            <a:xfrm>
              <a:off x="38100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rPr dirty="0"/>
                <a:t>O</a:t>
              </a:r>
            </a:p>
          </p:txBody>
        </p:sp>
        <p:sp>
          <p:nvSpPr>
            <p:cNvPr id="482" name="Oval 1104"/>
            <p:cNvSpPr/>
            <p:nvPr/>
          </p:nvSpPr>
          <p:spPr>
            <a:xfrm>
              <a:off x="304800" y="4572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3" name="Oval 1105"/>
            <p:cNvSpPr/>
            <p:nvPr/>
          </p:nvSpPr>
          <p:spPr>
            <a:xfrm>
              <a:off x="457200" y="3048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4" name="Oval 1106"/>
            <p:cNvSpPr/>
            <p:nvPr/>
          </p:nvSpPr>
          <p:spPr>
            <a:xfrm>
              <a:off x="152400" y="127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5" name="Oval 1107"/>
            <p:cNvSpPr/>
            <p:nvPr/>
          </p:nvSpPr>
          <p:spPr>
            <a:xfrm>
              <a:off x="457200" y="1524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88" name="Group 1108"/>
            <p:cNvGrpSpPr/>
            <p:nvPr/>
          </p:nvGrpSpPr>
          <p:grpSpPr>
            <a:xfrm>
              <a:off x="0" y="152400"/>
              <a:ext cx="76200" cy="228600"/>
              <a:chOff x="0" y="0"/>
              <a:chExt cx="76200" cy="228600"/>
            </a:xfrm>
          </p:grpSpPr>
          <p:sp>
            <p:nvSpPr>
              <p:cNvPr id="486" name="Oval 1109"/>
              <p:cNvSpPr/>
              <p:nvPr/>
            </p:nvSpPr>
            <p:spPr>
              <a:xfrm>
                <a:off x="0" y="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7" name="Oval 1110"/>
              <p:cNvSpPr/>
              <p:nvPr/>
            </p:nvSpPr>
            <p:spPr>
              <a:xfrm>
                <a:off x="0" y="15240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492" name="Group 1111"/>
          <p:cNvGrpSpPr/>
          <p:nvPr/>
        </p:nvGrpSpPr>
        <p:grpSpPr>
          <a:xfrm>
            <a:off x="3733800" y="1837268"/>
            <a:ext cx="457200" cy="523241"/>
            <a:chOff x="0" y="0"/>
            <a:chExt cx="457200" cy="523240"/>
          </a:xfrm>
        </p:grpSpPr>
        <p:sp>
          <p:nvSpPr>
            <p:cNvPr id="490" name="Oval 1112"/>
            <p:cNvSpPr/>
            <p:nvPr/>
          </p:nvSpPr>
          <p:spPr>
            <a:xfrm>
              <a:off x="0" y="304800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1" name="Text Box 1113"/>
            <p:cNvSpPr txBox="1"/>
            <p:nvPr/>
          </p:nvSpPr>
          <p:spPr>
            <a:xfrm>
              <a:off x="38100" y="0"/>
              <a:ext cx="4191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</p:grpSp>
      <p:grpSp>
        <p:nvGrpSpPr>
          <p:cNvPr id="508" name="Group 1114"/>
          <p:cNvGrpSpPr/>
          <p:nvPr/>
        </p:nvGrpSpPr>
        <p:grpSpPr>
          <a:xfrm>
            <a:off x="4572000" y="1837267"/>
            <a:ext cx="1371600" cy="1020129"/>
            <a:chOff x="0" y="0"/>
            <a:chExt cx="1371600" cy="1020127"/>
          </a:xfrm>
        </p:grpSpPr>
        <p:sp>
          <p:nvSpPr>
            <p:cNvPr id="493" name="Text Box 1115"/>
            <p:cNvSpPr txBox="1"/>
            <p:nvPr/>
          </p:nvSpPr>
          <p:spPr>
            <a:xfrm>
              <a:off x="457200" y="0"/>
              <a:ext cx="4191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494" name="Oval 1116"/>
            <p:cNvSpPr/>
            <p:nvPr/>
          </p:nvSpPr>
          <p:spPr>
            <a:xfrm>
              <a:off x="723900" y="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5" name="Oval 1117"/>
            <p:cNvSpPr/>
            <p:nvPr/>
          </p:nvSpPr>
          <p:spPr>
            <a:xfrm>
              <a:off x="571500" y="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6" name="Oval 1118"/>
            <p:cNvSpPr/>
            <p:nvPr/>
          </p:nvSpPr>
          <p:spPr>
            <a:xfrm>
              <a:off x="876300" y="1524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7" name="Oval 1119"/>
            <p:cNvSpPr/>
            <p:nvPr/>
          </p:nvSpPr>
          <p:spPr>
            <a:xfrm>
              <a:off x="419100" y="152400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8" name="Oval 1120"/>
            <p:cNvSpPr/>
            <p:nvPr/>
          </p:nvSpPr>
          <p:spPr>
            <a:xfrm>
              <a:off x="419100" y="3048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9" name="Oval 1121"/>
            <p:cNvSpPr/>
            <p:nvPr/>
          </p:nvSpPr>
          <p:spPr>
            <a:xfrm>
              <a:off x="723900" y="4572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0" name="Oval 1122"/>
            <p:cNvSpPr/>
            <p:nvPr/>
          </p:nvSpPr>
          <p:spPr>
            <a:xfrm>
              <a:off x="571500" y="4572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03" name="Group 1123"/>
            <p:cNvGrpSpPr/>
            <p:nvPr/>
          </p:nvGrpSpPr>
          <p:grpSpPr>
            <a:xfrm>
              <a:off x="876300" y="14287"/>
              <a:ext cx="495300" cy="523241"/>
              <a:chOff x="0" y="0"/>
              <a:chExt cx="495300" cy="523240"/>
            </a:xfrm>
          </p:grpSpPr>
          <p:sp>
            <p:nvSpPr>
              <p:cNvPr id="501" name="Oval 1124"/>
              <p:cNvSpPr/>
              <p:nvPr/>
            </p:nvSpPr>
            <p:spPr>
              <a:xfrm>
                <a:off x="0" y="304800"/>
                <a:ext cx="76200" cy="762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2" name="Text Box 1125"/>
              <p:cNvSpPr txBox="1"/>
              <p:nvPr/>
            </p:nvSpPr>
            <p:spPr>
              <a:xfrm>
                <a:off x="76200" y="0"/>
                <a:ext cx="419100" cy="523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</p:grpSp>
        <p:sp>
          <p:nvSpPr>
            <p:cNvPr id="504" name="Text Box 1126"/>
            <p:cNvSpPr txBox="1"/>
            <p:nvPr/>
          </p:nvSpPr>
          <p:spPr>
            <a:xfrm>
              <a:off x="0" y="14287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grpSp>
          <p:nvGrpSpPr>
            <p:cNvPr id="507" name="Group 1127"/>
            <p:cNvGrpSpPr/>
            <p:nvPr/>
          </p:nvGrpSpPr>
          <p:grpSpPr>
            <a:xfrm>
              <a:off x="419100" y="496887"/>
              <a:ext cx="457200" cy="523241"/>
              <a:chOff x="0" y="0"/>
              <a:chExt cx="457200" cy="523240"/>
            </a:xfrm>
          </p:grpSpPr>
          <p:sp>
            <p:nvSpPr>
              <p:cNvPr id="505" name="Oval 1128"/>
              <p:cNvSpPr/>
              <p:nvPr/>
            </p:nvSpPr>
            <p:spPr>
              <a:xfrm>
                <a:off x="0" y="304800"/>
                <a:ext cx="76200" cy="762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6" name="Text Box 1129"/>
              <p:cNvSpPr txBox="1"/>
              <p:nvPr/>
            </p:nvSpPr>
            <p:spPr>
              <a:xfrm>
                <a:off x="38100" y="0"/>
                <a:ext cx="419100" cy="523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</p:grpSp>
      </p:grpSp>
      <p:sp>
        <p:nvSpPr>
          <p:cNvPr id="509" name="Oval 1130"/>
          <p:cNvSpPr/>
          <p:nvPr/>
        </p:nvSpPr>
        <p:spPr>
          <a:xfrm>
            <a:off x="8372475" y="2056343"/>
            <a:ext cx="76200" cy="762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26" name="Group 197"/>
          <p:cNvGrpSpPr/>
          <p:nvPr/>
        </p:nvGrpSpPr>
        <p:grpSpPr>
          <a:xfrm>
            <a:off x="6248399" y="1537760"/>
            <a:ext cx="1371602" cy="1309053"/>
            <a:chOff x="0" y="0"/>
            <a:chExt cx="1371600" cy="1309051"/>
          </a:xfrm>
        </p:grpSpPr>
        <p:sp>
          <p:nvSpPr>
            <p:cNvPr id="510" name="Text Box 1132"/>
            <p:cNvSpPr txBox="1"/>
            <p:nvPr/>
          </p:nvSpPr>
          <p:spPr>
            <a:xfrm>
              <a:off x="457200" y="288923"/>
              <a:ext cx="41910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511" name="Oval 1133"/>
            <p:cNvSpPr/>
            <p:nvPr/>
          </p:nvSpPr>
          <p:spPr>
            <a:xfrm>
              <a:off x="723900" y="288923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2" name="Oval 1134"/>
            <p:cNvSpPr/>
            <p:nvPr/>
          </p:nvSpPr>
          <p:spPr>
            <a:xfrm>
              <a:off x="571500" y="288923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3" name="Oval 1135"/>
            <p:cNvSpPr/>
            <p:nvPr/>
          </p:nvSpPr>
          <p:spPr>
            <a:xfrm>
              <a:off x="876300" y="441323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4" name="Oval 1136"/>
            <p:cNvSpPr/>
            <p:nvPr/>
          </p:nvSpPr>
          <p:spPr>
            <a:xfrm>
              <a:off x="419100" y="441323"/>
              <a:ext cx="76201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5" name="Oval 1137"/>
            <p:cNvSpPr/>
            <p:nvPr/>
          </p:nvSpPr>
          <p:spPr>
            <a:xfrm>
              <a:off x="419100" y="593723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6" name="Oval 1138"/>
            <p:cNvSpPr/>
            <p:nvPr/>
          </p:nvSpPr>
          <p:spPr>
            <a:xfrm>
              <a:off x="723900" y="746123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7" name="Oval 1139"/>
            <p:cNvSpPr/>
            <p:nvPr/>
          </p:nvSpPr>
          <p:spPr>
            <a:xfrm>
              <a:off x="571500" y="746123"/>
              <a:ext cx="76201" cy="7620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20" name="Group 1140"/>
            <p:cNvGrpSpPr/>
            <p:nvPr/>
          </p:nvGrpSpPr>
          <p:grpSpPr>
            <a:xfrm>
              <a:off x="876300" y="303211"/>
              <a:ext cx="495301" cy="523241"/>
              <a:chOff x="0" y="0"/>
              <a:chExt cx="495300" cy="523240"/>
            </a:xfrm>
          </p:grpSpPr>
          <p:sp>
            <p:nvSpPr>
              <p:cNvPr id="518" name="Oval 1141"/>
              <p:cNvSpPr/>
              <p:nvPr/>
            </p:nvSpPr>
            <p:spPr>
              <a:xfrm>
                <a:off x="0" y="304800"/>
                <a:ext cx="76200" cy="762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19" name="Text Box 1142"/>
              <p:cNvSpPr txBox="1"/>
              <p:nvPr/>
            </p:nvSpPr>
            <p:spPr>
              <a:xfrm>
                <a:off x="76200" y="0"/>
                <a:ext cx="419100" cy="523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/>
                  <a:t>H</a:t>
                </a:r>
              </a:p>
            </p:txBody>
          </p:sp>
        </p:grpSp>
        <p:sp>
          <p:nvSpPr>
            <p:cNvPr id="521" name="Text Box 1143"/>
            <p:cNvSpPr txBox="1"/>
            <p:nvPr/>
          </p:nvSpPr>
          <p:spPr>
            <a:xfrm>
              <a:off x="0" y="30321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522" name="Text Box 1144"/>
            <p:cNvSpPr txBox="1"/>
            <p:nvPr/>
          </p:nvSpPr>
          <p:spPr>
            <a:xfrm>
              <a:off x="457200" y="785811"/>
              <a:ext cx="41910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grpSp>
          <p:nvGrpSpPr>
            <p:cNvPr id="525" name="Group 1145"/>
            <p:cNvGrpSpPr/>
            <p:nvPr/>
          </p:nvGrpSpPr>
          <p:grpSpPr>
            <a:xfrm>
              <a:off x="571500" y="-1"/>
              <a:ext cx="228601" cy="228601"/>
              <a:chOff x="0" y="0"/>
              <a:chExt cx="228600" cy="228599"/>
            </a:xfrm>
          </p:grpSpPr>
          <p:sp>
            <p:nvSpPr>
              <p:cNvPr id="523" name="Line 1146"/>
              <p:cNvSpPr/>
              <p:nvPr/>
            </p:nvSpPr>
            <p:spPr>
              <a:xfrm>
                <a:off x="0" y="114299"/>
                <a:ext cx="228601" cy="1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4" name="Line 1147"/>
              <p:cNvSpPr/>
              <p:nvPr/>
            </p:nvSpPr>
            <p:spPr>
              <a:xfrm flipV="1">
                <a:off x="114300" y="0"/>
                <a:ext cx="1" cy="228600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527" name="Rectangle 3"/>
          <p:cNvSpPr txBox="1"/>
          <p:nvPr/>
        </p:nvSpPr>
        <p:spPr>
          <a:xfrm>
            <a:off x="228599" y="3355972"/>
            <a:ext cx="8915401" cy="329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Self-bonding? 	     </a:t>
            </a:r>
            <a:r>
              <a:rPr b="1" dirty="0"/>
              <a:t>+               = 		       </a:t>
            </a:r>
            <a:r>
              <a:rPr sz="1600" dirty="0">
                <a:solidFill>
                  <a:srgbClr val="FFCC00"/>
                </a:solidFill>
              </a:rPr>
              <a:t>Double bond</a:t>
            </a:r>
            <a:r>
              <a:rPr sz="1600" dirty="0"/>
              <a:t> = 2 sets of paired electrons</a:t>
            </a:r>
          </a:p>
          <a:p>
            <a:pPr algn="l">
              <a:spcBef>
                <a:spcPts val="400"/>
              </a:spcBef>
              <a:defRPr sz="4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Or begin to mix things up a bit:</a:t>
            </a: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CO</a:t>
            </a:r>
            <a:r>
              <a:rPr b="1" baseline="-25000" dirty="0"/>
              <a:t>2</a:t>
            </a:r>
            <a:r>
              <a:rPr dirty="0"/>
              <a:t>			Hydrogen Cyanide</a:t>
            </a: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</p:txBody>
      </p:sp>
      <p:grpSp>
        <p:nvGrpSpPr>
          <p:cNvPr id="536" name="Group 216"/>
          <p:cNvGrpSpPr/>
          <p:nvPr/>
        </p:nvGrpSpPr>
        <p:grpSpPr>
          <a:xfrm>
            <a:off x="1746255" y="3279774"/>
            <a:ext cx="533400" cy="533401"/>
            <a:chOff x="0" y="0"/>
            <a:chExt cx="533400" cy="533400"/>
          </a:xfrm>
        </p:grpSpPr>
        <p:sp>
          <p:nvSpPr>
            <p:cNvPr id="528" name="Text Box 5"/>
            <p:cNvSpPr txBox="1"/>
            <p:nvPr/>
          </p:nvSpPr>
          <p:spPr>
            <a:xfrm>
              <a:off x="66675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529" name="Oval 6"/>
            <p:cNvSpPr/>
            <p:nvPr/>
          </p:nvSpPr>
          <p:spPr>
            <a:xfrm>
              <a:off x="304800" y="4572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0" name="Oval 7"/>
            <p:cNvSpPr/>
            <p:nvPr/>
          </p:nvSpPr>
          <p:spPr>
            <a:xfrm>
              <a:off x="457200" y="3048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1" name="Oval 8"/>
            <p:cNvSpPr/>
            <p:nvPr/>
          </p:nvSpPr>
          <p:spPr>
            <a:xfrm>
              <a:off x="152400" y="127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2" name="Oval 9"/>
            <p:cNvSpPr/>
            <p:nvPr/>
          </p:nvSpPr>
          <p:spPr>
            <a:xfrm>
              <a:off x="457200" y="1524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35" name="Group 10"/>
            <p:cNvGrpSpPr/>
            <p:nvPr/>
          </p:nvGrpSpPr>
          <p:grpSpPr>
            <a:xfrm>
              <a:off x="0" y="152400"/>
              <a:ext cx="76200" cy="228600"/>
              <a:chOff x="0" y="0"/>
              <a:chExt cx="76200" cy="228600"/>
            </a:xfrm>
          </p:grpSpPr>
          <p:sp>
            <p:nvSpPr>
              <p:cNvPr id="533" name="Oval 11"/>
              <p:cNvSpPr/>
              <p:nvPr/>
            </p:nvSpPr>
            <p:spPr>
              <a:xfrm>
                <a:off x="0" y="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34" name="Oval 12"/>
              <p:cNvSpPr/>
              <p:nvPr/>
            </p:nvSpPr>
            <p:spPr>
              <a:xfrm>
                <a:off x="0" y="15240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545" name="Group 217"/>
          <p:cNvGrpSpPr/>
          <p:nvPr/>
        </p:nvGrpSpPr>
        <p:grpSpPr>
          <a:xfrm>
            <a:off x="2726272" y="3279774"/>
            <a:ext cx="533400" cy="533401"/>
            <a:chOff x="0" y="0"/>
            <a:chExt cx="533400" cy="533400"/>
          </a:xfrm>
        </p:grpSpPr>
        <p:sp>
          <p:nvSpPr>
            <p:cNvPr id="537" name="Text Box 21"/>
            <p:cNvSpPr txBox="1"/>
            <p:nvPr/>
          </p:nvSpPr>
          <p:spPr>
            <a:xfrm>
              <a:off x="57150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538" name="Oval 22"/>
            <p:cNvSpPr/>
            <p:nvPr/>
          </p:nvSpPr>
          <p:spPr>
            <a:xfrm>
              <a:off x="304800" y="4572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9" name="Oval 23"/>
            <p:cNvSpPr/>
            <p:nvPr/>
          </p:nvSpPr>
          <p:spPr>
            <a:xfrm>
              <a:off x="457200" y="3048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0" name="Oval 24"/>
            <p:cNvSpPr/>
            <p:nvPr/>
          </p:nvSpPr>
          <p:spPr>
            <a:xfrm>
              <a:off x="152400" y="127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1" name="Oval 25"/>
            <p:cNvSpPr/>
            <p:nvPr/>
          </p:nvSpPr>
          <p:spPr>
            <a:xfrm>
              <a:off x="457200" y="1524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44" name="Group 26"/>
            <p:cNvGrpSpPr/>
            <p:nvPr/>
          </p:nvGrpSpPr>
          <p:grpSpPr>
            <a:xfrm>
              <a:off x="0" y="152400"/>
              <a:ext cx="76200" cy="228600"/>
              <a:chOff x="0" y="0"/>
              <a:chExt cx="76200" cy="228600"/>
            </a:xfrm>
          </p:grpSpPr>
          <p:sp>
            <p:nvSpPr>
              <p:cNvPr id="542" name="Oval 27"/>
              <p:cNvSpPr/>
              <p:nvPr/>
            </p:nvSpPr>
            <p:spPr>
              <a:xfrm>
                <a:off x="0" y="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43" name="Oval 28"/>
              <p:cNvSpPr/>
              <p:nvPr/>
            </p:nvSpPr>
            <p:spPr>
              <a:xfrm>
                <a:off x="0" y="15240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562" name="Group 218"/>
          <p:cNvGrpSpPr/>
          <p:nvPr/>
        </p:nvGrpSpPr>
        <p:grpSpPr>
          <a:xfrm>
            <a:off x="3839638" y="3279774"/>
            <a:ext cx="1117600" cy="546101"/>
            <a:chOff x="0" y="0"/>
            <a:chExt cx="1117600" cy="546100"/>
          </a:xfrm>
        </p:grpSpPr>
        <p:sp>
          <p:nvSpPr>
            <p:cNvPr id="546" name="Text Box 105"/>
            <p:cNvSpPr txBox="1"/>
            <p:nvPr/>
          </p:nvSpPr>
          <p:spPr>
            <a:xfrm>
              <a:off x="60325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547" name="Text Box 106"/>
            <p:cNvSpPr txBox="1"/>
            <p:nvPr/>
          </p:nvSpPr>
          <p:spPr>
            <a:xfrm>
              <a:off x="638175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grpSp>
          <p:nvGrpSpPr>
            <p:cNvPr id="550" name="Group 107"/>
            <p:cNvGrpSpPr/>
            <p:nvPr/>
          </p:nvGrpSpPr>
          <p:grpSpPr>
            <a:xfrm>
              <a:off x="431800" y="152400"/>
              <a:ext cx="76200" cy="228600"/>
              <a:chOff x="0" y="0"/>
              <a:chExt cx="76200" cy="228600"/>
            </a:xfrm>
          </p:grpSpPr>
          <p:sp>
            <p:nvSpPr>
              <p:cNvPr id="548" name="Oval 108"/>
              <p:cNvSpPr/>
              <p:nvPr/>
            </p:nvSpPr>
            <p:spPr>
              <a:xfrm>
                <a:off x="0" y="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49" name="Oval 109"/>
              <p:cNvSpPr/>
              <p:nvPr/>
            </p:nvSpPr>
            <p:spPr>
              <a:xfrm>
                <a:off x="0" y="15240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51" name="Oval 110"/>
            <p:cNvSpPr/>
            <p:nvPr/>
          </p:nvSpPr>
          <p:spPr>
            <a:xfrm>
              <a:off x="88900" y="4064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2" name="Oval 111"/>
            <p:cNvSpPr/>
            <p:nvPr/>
          </p:nvSpPr>
          <p:spPr>
            <a:xfrm>
              <a:off x="0" y="3048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3" name="Oval 112"/>
            <p:cNvSpPr/>
            <p:nvPr/>
          </p:nvSpPr>
          <p:spPr>
            <a:xfrm>
              <a:off x="50800" y="762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4" name="Oval 113"/>
            <p:cNvSpPr/>
            <p:nvPr/>
          </p:nvSpPr>
          <p:spPr>
            <a:xfrm>
              <a:off x="152400" y="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5" name="Oval 114"/>
            <p:cNvSpPr/>
            <p:nvPr/>
          </p:nvSpPr>
          <p:spPr>
            <a:xfrm>
              <a:off x="939800" y="4699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6" name="Oval 115"/>
            <p:cNvSpPr/>
            <p:nvPr/>
          </p:nvSpPr>
          <p:spPr>
            <a:xfrm>
              <a:off x="1016000" y="3683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7" name="Oval 116"/>
            <p:cNvSpPr/>
            <p:nvPr/>
          </p:nvSpPr>
          <p:spPr>
            <a:xfrm>
              <a:off x="965200" y="127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8" name="Oval 117"/>
            <p:cNvSpPr/>
            <p:nvPr/>
          </p:nvSpPr>
          <p:spPr>
            <a:xfrm>
              <a:off x="1041400" y="127000"/>
              <a:ext cx="76200" cy="76200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61" name="Group 118"/>
            <p:cNvGrpSpPr/>
            <p:nvPr/>
          </p:nvGrpSpPr>
          <p:grpSpPr>
            <a:xfrm>
              <a:off x="584200" y="152400"/>
              <a:ext cx="76200" cy="228600"/>
              <a:chOff x="0" y="0"/>
              <a:chExt cx="76200" cy="228600"/>
            </a:xfrm>
          </p:grpSpPr>
          <p:sp>
            <p:nvSpPr>
              <p:cNvPr id="559" name="Oval 119"/>
              <p:cNvSpPr/>
              <p:nvPr/>
            </p:nvSpPr>
            <p:spPr>
              <a:xfrm>
                <a:off x="0" y="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60" name="Oval 120"/>
              <p:cNvSpPr/>
              <p:nvPr/>
            </p:nvSpPr>
            <p:spPr>
              <a:xfrm>
                <a:off x="0" y="15240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586" name="Group 214"/>
          <p:cNvGrpSpPr/>
          <p:nvPr/>
        </p:nvGrpSpPr>
        <p:grpSpPr>
          <a:xfrm>
            <a:off x="1485900" y="4968874"/>
            <a:ext cx="1727200" cy="557214"/>
            <a:chOff x="0" y="0"/>
            <a:chExt cx="1727200" cy="557212"/>
          </a:xfrm>
        </p:grpSpPr>
        <p:sp>
          <p:nvSpPr>
            <p:cNvPr id="563" name="Text Box 135"/>
            <p:cNvSpPr txBox="1"/>
            <p:nvPr/>
          </p:nvSpPr>
          <p:spPr>
            <a:xfrm>
              <a:off x="12700" y="11112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564" name="Text Box 136"/>
            <p:cNvSpPr txBox="1"/>
            <p:nvPr/>
          </p:nvSpPr>
          <p:spPr>
            <a:xfrm>
              <a:off x="1219200" y="11112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grpSp>
          <p:nvGrpSpPr>
            <p:cNvPr id="567" name="Group 137"/>
            <p:cNvGrpSpPr/>
            <p:nvPr/>
          </p:nvGrpSpPr>
          <p:grpSpPr>
            <a:xfrm>
              <a:off x="431800" y="163512"/>
              <a:ext cx="76200" cy="228601"/>
              <a:chOff x="0" y="0"/>
              <a:chExt cx="76200" cy="228600"/>
            </a:xfrm>
          </p:grpSpPr>
          <p:sp>
            <p:nvSpPr>
              <p:cNvPr id="565" name="Oval 138"/>
              <p:cNvSpPr/>
              <p:nvPr/>
            </p:nvSpPr>
            <p:spPr>
              <a:xfrm>
                <a:off x="0" y="0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66" name="Oval 139"/>
              <p:cNvSpPr/>
              <p:nvPr/>
            </p:nvSpPr>
            <p:spPr>
              <a:xfrm>
                <a:off x="0" y="152400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68" name="Oval 140"/>
            <p:cNvSpPr/>
            <p:nvPr/>
          </p:nvSpPr>
          <p:spPr>
            <a:xfrm>
              <a:off x="88900" y="41751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9" name="Oval 141"/>
            <p:cNvSpPr/>
            <p:nvPr/>
          </p:nvSpPr>
          <p:spPr>
            <a:xfrm>
              <a:off x="0" y="31591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0" name="Oval 142"/>
            <p:cNvSpPr/>
            <p:nvPr/>
          </p:nvSpPr>
          <p:spPr>
            <a:xfrm>
              <a:off x="50800" y="8731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1" name="Oval 143"/>
            <p:cNvSpPr/>
            <p:nvPr/>
          </p:nvSpPr>
          <p:spPr>
            <a:xfrm>
              <a:off x="152400" y="1111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2" name="Oval 144"/>
            <p:cNvSpPr/>
            <p:nvPr/>
          </p:nvSpPr>
          <p:spPr>
            <a:xfrm>
              <a:off x="1549400" y="48101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3" name="Oval 145"/>
            <p:cNvSpPr/>
            <p:nvPr/>
          </p:nvSpPr>
          <p:spPr>
            <a:xfrm>
              <a:off x="1625600" y="37941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4" name="Oval 146"/>
            <p:cNvSpPr/>
            <p:nvPr/>
          </p:nvSpPr>
          <p:spPr>
            <a:xfrm>
              <a:off x="1574800" y="2381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5" name="Oval 147"/>
            <p:cNvSpPr/>
            <p:nvPr/>
          </p:nvSpPr>
          <p:spPr>
            <a:xfrm>
              <a:off x="1651000" y="13811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78" name="Group 148"/>
            <p:cNvGrpSpPr/>
            <p:nvPr/>
          </p:nvGrpSpPr>
          <p:grpSpPr>
            <a:xfrm>
              <a:off x="584200" y="163512"/>
              <a:ext cx="76200" cy="228601"/>
              <a:chOff x="0" y="0"/>
              <a:chExt cx="76200" cy="228600"/>
            </a:xfrm>
          </p:grpSpPr>
          <p:sp>
            <p:nvSpPr>
              <p:cNvPr id="576" name="Oval 149"/>
              <p:cNvSpPr/>
              <p:nvPr/>
            </p:nvSpPr>
            <p:spPr>
              <a:xfrm>
                <a:off x="0" y="0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77" name="Oval 150"/>
              <p:cNvSpPr/>
              <p:nvPr/>
            </p:nvSpPr>
            <p:spPr>
              <a:xfrm>
                <a:off x="0" y="152400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79" name="Text Box 151"/>
            <p:cNvSpPr txBox="1"/>
            <p:nvPr/>
          </p:nvSpPr>
          <p:spPr>
            <a:xfrm>
              <a:off x="622300" y="0"/>
              <a:ext cx="4191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grpSp>
          <p:nvGrpSpPr>
            <p:cNvPr id="582" name="Group 152"/>
            <p:cNvGrpSpPr/>
            <p:nvPr/>
          </p:nvGrpSpPr>
          <p:grpSpPr>
            <a:xfrm>
              <a:off x="1041400" y="163512"/>
              <a:ext cx="76200" cy="228601"/>
              <a:chOff x="0" y="0"/>
              <a:chExt cx="76200" cy="228600"/>
            </a:xfrm>
          </p:grpSpPr>
          <p:sp>
            <p:nvSpPr>
              <p:cNvPr id="580" name="Oval 153"/>
              <p:cNvSpPr/>
              <p:nvPr/>
            </p:nvSpPr>
            <p:spPr>
              <a:xfrm>
                <a:off x="0" y="0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1" name="Oval 154"/>
              <p:cNvSpPr/>
              <p:nvPr/>
            </p:nvSpPr>
            <p:spPr>
              <a:xfrm>
                <a:off x="0" y="152400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85" name="Group 155"/>
            <p:cNvGrpSpPr/>
            <p:nvPr/>
          </p:nvGrpSpPr>
          <p:grpSpPr>
            <a:xfrm>
              <a:off x="1193800" y="163512"/>
              <a:ext cx="76200" cy="228601"/>
              <a:chOff x="0" y="0"/>
              <a:chExt cx="76200" cy="228600"/>
            </a:xfrm>
          </p:grpSpPr>
          <p:sp>
            <p:nvSpPr>
              <p:cNvPr id="583" name="Oval 156"/>
              <p:cNvSpPr/>
              <p:nvPr/>
            </p:nvSpPr>
            <p:spPr>
              <a:xfrm>
                <a:off x="0" y="0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4" name="Oval 157"/>
              <p:cNvSpPr/>
              <p:nvPr/>
            </p:nvSpPr>
            <p:spPr>
              <a:xfrm>
                <a:off x="0" y="152400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600" name="Group 215"/>
          <p:cNvGrpSpPr/>
          <p:nvPr/>
        </p:nvGrpSpPr>
        <p:grpSpPr>
          <a:xfrm>
            <a:off x="5067300" y="4979987"/>
            <a:ext cx="1562100" cy="537529"/>
            <a:chOff x="0" y="0"/>
            <a:chExt cx="1562100" cy="537527"/>
          </a:xfrm>
        </p:grpSpPr>
        <p:sp>
          <p:nvSpPr>
            <p:cNvPr id="587" name="Text Box 184"/>
            <p:cNvSpPr txBox="1"/>
            <p:nvPr/>
          </p:nvSpPr>
          <p:spPr>
            <a:xfrm>
              <a:off x="457200" y="0"/>
              <a:ext cx="4191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588" name="Oval 185"/>
            <p:cNvSpPr/>
            <p:nvPr/>
          </p:nvSpPr>
          <p:spPr>
            <a:xfrm>
              <a:off x="876300" y="76200"/>
              <a:ext cx="76200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9" name="Oval 186"/>
            <p:cNvSpPr/>
            <p:nvPr/>
          </p:nvSpPr>
          <p:spPr>
            <a:xfrm>
              <a:off x="419100" y="152400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0" name="Oval 187"/>
            <p:cNvSpPr/>
            <p:nvPr/>
          </p:nvSpPr>
          <p:spPr>
            <a:xfrm>
              <a:off x="419100" y="304800"/>
              <a:ext cx="76200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1" name="Text Box 188"/>
            <p:cNvSpPr txBox="1"/>
            <p:nvPr/>
          </p:nvSpPr>
          <p:spPr>
            <a:xfrm>
              <a:off x="1066800" y="0"/>
              <a:ext cx="4191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00CCFF"/>
                  </a:solidFill>
                </a:defRPr>
              </a:lvl1pPr>
            </a:lstStyle>
            <a:p>
              <a:r>
                <a:t>N</a:t>
              </a:r>
            </a:p>
          </p:txBody>
        </p:sp>
        <p:sp>
          <p:nvSpPr>
            <p:cNvPr id="592" name="Oval 189"/>
            <p:cNvSpPr/>
            <p:nvPr/>
          </p:nvSpPr>
          <p:spPr>
            <a:xfrm>
              <a:off x="1485900" y="152400"/>
              <a:ext cx="76200" cy="76201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3" name="Oval 190"/>
            <p:cNvSpPr/>
            <p:nvPr/>
          </p:nvSpPr>
          <p:spPr>
            <a:xfrm>
              <a:off x="1028700" y="76200"/>
              <a:ext cx="76200" cy="76201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4" name="Oval 191"/>
            <p:cNvSpPr/>
            <p:nvPr/>
          </p:nvSpPr>
          <p:spPr>
            <a:xfrm>
              <a:off x="1485900" y="304800"/>
              <a:ext cx="76200" cy="76201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5" name="Oval 192"/>
            <p:cNvSpPr/>
            <p:nvPr/>
          </p:nvSpPr>
          <p:spPr>
            <a:xfrm>
              <a:off x="876300" y="228600"/>
              <a:ext cx="76200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6" name="Oval 193"/>
            <p:cNvSpPr/>
            <p:nvPr/>
          </p:nvSpPr>
          <p:spPr>
            <a:xfrm>
              <a:off x="1028700" y="228600"/>
              <a:ext cx="76200" cy="76201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7" name="Oval 194"/>
            <p:cNvSpPr/>
            <p:nvPr/>
          </p:nvSpPr>
          <p:spPr>
            <a:xfrm>
              <a:off x="876300" y="381000"/>
              <a:ext cx="76200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8" name="Oval 195"/>
            <p:cNvSpPr/>
            <p:nvPr/>
          </p:nvSpPr>
          <p:spPr>
            <a:xfrm>
              <a:off x="1028700" y="381000"/>
              <a:ext cx="76200" cy="76201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9" name="Text Box 196"/>
            <p:cNvSpPr txBox="1"/>
            <p:nvPr/>
          </p:nvSpPr>
          <p:spPr>
            <a:xfrm>
              <a:off x="0" y="14287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I also have two other goals:</a:t>
            </a:r>
          </a:p>
        </p:txBody>
      </p:sp>
      <p:sp>
        <p:nvSpPr>
          <p:cNvPr id="11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763000" cy="5767857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1) To bring to chemistry what WE have now learned about quantum mechanics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Chemists allude to the dark mysteries of s &amp; p orbitals, pi bonds . . .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But they're really just standing-waves, like those in springs and water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Which, with your new experience, are now readily explained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2) To show how simple organic chemistry explains things affecting your daily life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Perhaps the chemists got around to this in CHE 300  or Org CHE 200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they needn't have waited so long!!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With very simple chemistry / organic chemistry I can explain: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>
                <a:solidFill>
                  <a:srgbClr val="FFCD00"/>
                </a:solidFill>
              </a:rPr>
              <a:t>free radicals, anti-oxidants, trans-fats . .  . and quite a bit more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60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OK, but teach me something I don't sort of already know!</a:t>
            </a:r>
          </a:p>
        </p:txBody>
      </p:sp>
      <p:sp>
        <p:nvSpPr>
          <p:cNvPr id="60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2514600"/>
            <a:ext cx="8686800" cy="10668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t>All explained by the Lewis structure of DNA's phosphate groups</a:t>
            </a:r>
          </a:p>
          <a:p>
            <a:pPr>
              <a:defRPr sz="800" b="1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r>
              <a:t>	and the negative charge that drives them apart:</a:t>
            </a:r>
          </a:p>
        </p:txBody>
      </p:sp>
      <p:sp>
        <p:nvSpPr>
          <p:cNvPr id="605" name="Rectangle 218"/>
          <p:cNvSpPr txBox="1"/>
          <p:nvPr/>
        </p:nvSpPr>
        <p:spPr>
          <a:xfrm>
            <a:off x="228600" y="762000"/>
            <a:ext cx="8915400" cy="1433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- DNA is incredibly floppy, and yet it maintains a taught double helix structure</a:t>
            </a:r>
          </a:p>
          <a:p>
            <a:pPr algn="l">
              <a:spcBef>
                <a:spcPts val="400"/>
              </a:spcBef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- DNA bases are hydrogen bonded, and yet DNA splits apart at just 90C</a:t>
            </a:r>
          </a:p>
          <a:p>
            <a:pPr algn="l"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- DNA fingerprinting is based upon the movement of CHARGES in electric fields</a:t>
            </a:r>
          </a:p>
        </p:txBody>
      </p:sp>
      <p:grpSp>
        <p:nvGrpSpPr>
          <p:cNvPr id="628" name="Group 208"/>
          <p:cNvGrpSpPr/>
          <p:nvPr/>
        </p:nvGrpSpPr>
        <p:grpSpPr>
          <a:xfrm>
            <a:off x="571500" y="3581399"/>
            <a:ext cx="533400" cy="2286002"/>
            <a:chOff x="0" y="0"/>
            <a:chExt cx="533400" cy="2286000"/>
          </a:xfrm>
        </p:grpSpPr>
        <p:grpSp>
          <p:nvGrpSpPr>
            <p:cNvPr id="611" name="Group 315"/>
            <p:cNvGrpSpPr/>
            <p:nvPr/>
          </p:nvGrpSpPr>
          <p:grpSpPr>
            <a:xfrm>
              <a:off x="0" y="1752600"/>
              <a:ext cx="533400" cy="533401"/>
              <a:chOff x="0" y="0"/>
              <a:chExt cx="533400" cy="533399"/>
            </a:xfrm>
          </p:grpSpPr>
          <p:sp>
            <p:nvSpPr>
              <p:cNvPr id="606" name="Text Box 45"/>
              <p:cNvSpPr txBox="1"/>
              <p:nvPr/>
            </p:nvSpPr>
            <p:spPr>
              <a:xfrm>
                <a:off x="38100" y="0"/>
                <a:ext cx="419100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969696"/>
                    </a:solidFill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607" name="Oval 333"/>
              <p:cNvSpPr/>
              <p:nvPr/>
            </p:nvSpPr>
            <p:spPr>
              <a:xfrm>
                <a:off x="457200" y="152399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08" name="Oval 334"/>
              <p:cNvSpPr/>
              <p:nvPr/>
            </p:nvSpPr>
            <p:spPr>
              <a:xfrm>
                <a:off x="0" y="304799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09" name="Oval 335"/>
              <p:cNvSpPr/>
              <p:nvPr/>
            </p:nvSpPr>
            <p:spPr>
              <a:xfrm>
                <a:off x="292100" y="457199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10" name="Oval 336"/>
              <p:cNvSpPr/>
              <p:nvPr/>
            </p:nvSpPr>
            <p:spPr>
              <a:xfrm>
                <a:off x="152400" y="0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grpSp>
          <p:nvGrpSpPr>
            <p:cNvPr id="620" name="Group 316"/>
            <p:cNvGrpSpPr/>
            <p:nvPr/>
          </p:nvGrpSpPr>
          <p:grpSpPr>
            <a:xfrm>
              <a:off x="0" y="838201"/>
              <a:ext cx="533400" cy="533400"/>
              <a:chOff x="0" y="0"/>
              <a:chExt cx="533400" cy="533399"/>
            </a:xfrm>
          </p:grpSpPr>
          <p:sp>
            <p:nvSpPr>
              <p:cNvPr id="612" name="Text Box 54"/>
              <p:cNvSpPr txBox="1"/>
              <p:nvPr/>
            </p:nvSpPr>
            <p:spPr>
              <a:xfrm>
                <a:off x="38100" y="0"/>
                <a:ext cx="419100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CC3300"/>
                    </a:solidFill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613" name="Oval 325"/>
              <p:cNvSpPr/>
              <p:nvPr/>
            </p:nvSpPr>
            <p:spPr>
              <a:xfrm>
                <a:off x="304800" y="4571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14" name="Oval 326"/>
              <p:cNvSpPr/>
              <p:nvPr/>
            </p:nvSpPr>
            <p:spPr>
              <a:xfrm>
                <a:off x="457200" y="3047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15" name="Oval 327"/>
              <p:cNvSpPr/>
              <p:nvPr/>
            </p:nvSpPr>
            <p:spPr>
              <a:xfrm>
                <a:off x="152400" y="126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16" name="Oval 328"/>
              <p:cNvSpPr/>
              <p:nvPr/>
            </p:nvSpPr>
            <p:spPr>
              <a:xfrm>
                <a:off x="457200" y="1523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grpSp>
            <p:nvGrpSpPr>
              <p:cNvPr id="619" name="Group 329"/>
              <p:cNvGrpSpPr/>
              <p:nvPr/>
            </p:nvGrpSpPr>
            <p:grpSpPr>
              <a:xfrm>
                <a:off x="0" y="152399"/>
                <a:ext cx="76200" cy="228601"/>
                <a:chOff x="0" y="0"/>
                <a:chExt cx="76200" cy="228599"/>
              </a:xfrm>
            </p:grpSpPr>
            <p:sp>
              <p:nvSpPr>
                <p:cNvPr id="617" name="Oval 330"/>
                <p:cNvSpPr/>
                <p:nvPr/>
              </p:nvSpPr>
              <p:spPr>
                <a:xfrm>
                  <a:off x="0" y="0"/>
                  <a:ext cx="76200" cy="76201"/>
                </a:xfrm>
                <a:prstGeom prst="ellipse">
                  <a:avLst/>
                </a:prstGeom>
                <a:solidFill>
                  <a:srgbClr val="CC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spcBef>
                      <a:spcPts val="1000"/>
                    </a:spcBef>
                    <a:defRPr sz="2800"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618" name="Oval 331"/>
                <p:cNvSpPr/>
                <p:nvPr/>
              </p:nvSpPr>
              <p:spPr>
                <a:xfrm>
                  <a:off x="0" y="152399"/>
                  <a:ext cx="76200" cy="76201"/>
                </a:xfrm>
                <a:prstGeom prst="ellipse">
                  <a:avLst/>
                </a:prstGeom>
                <a:solidFill>
                  <a:srgbClr val="CC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spcBef>
                      <a:spcPts val="1000"/>
                    </a:spcBef>
                    <a:defRPr sz="2800"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627" name="Group 317"/>
            <p:cNvGrpSpPr/>
            <p:nvPr/>
          </p:nvGrpSpPr>
          <p:grpSpPr>
            <a:xfrm>
              <a:off x="0" y="-1"/>
              <a:ext cx="533400" cy="533400"/>
              <a:chOff x="0" y="0"/>
              <a:chExt cx="533400" cy="533398"/>
            </a:xfrm>
          </p:grpSpPr>
          <p:sp>
            <p:nvSpPr>
              <p:cNvPr id="621" name="Oval 318"/>
              <p:cNvSpPr/>
              <p:nvPr/>
            </p:nvSpPr>
            <p:spPr>
              <a:xfrm>
                <a:off x="304800" y="-1"/>
                <a:ext cx="76200" cy="762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22" name="Oval 319"/>
              <p:cNvSpPr/>
              <p:nvPr/>
            </p:nvSpPr>
            <p:spPr>
              <a:xfrm>
                <a:off x="152400" y="-1"/>
                <a:ext cx="76200" cy="762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23" name="Oval 320"/>
              <p:cNvSpPr/>
              <p:nvPr/>
            </p:nvSpPr>
            <p:spPr>
              <a:xfrm>
                <a:off x="457200" y="152399"/>
                <a:ext cx="76200" cy="762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24" name="Oval 321"/>
              <p:cNvSpPr/>
              <p:nvPr/>
            </p:nvSpPr>
            <p:spPr>
              <a:xfrm>
                <a:off x="0" y="152399"/>
                <a:ext cx="76200" cy="762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25" name="Oval 322"/>
              <p:cNvSpPr/>
              <p:nvPr/>
            </p:nvSpPr>
            <p:spPr>
              <a:xfrm>
                <a:off x="304800" y="457198"/>
                <a:ext cx="76200" cy="762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26" name="WordArt 84"/>
              <p:cNvSpPr txBox="1"/>
              <p:nvPr/>
            </p:nvSpPr>
            <p:spPr>
              <a:xfrm>
                <a:off x="166687" y="138112"/>
                <a:ext cx="228601" cy="292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0" tIns="0" rIns="0" bIns="0" numCol="1" anchor="ctr">
                <a:normAutofit/>
              </a:bodyPr>
              <a:lstStyle>
                <a:lvl1pPr defTabSz="694944">
                  <a:defRPr sz="1671" b="0">
                    <a:ln w="5501">
                      <a:solidFill>
                        <a:srgbClr val="FFFFFF"/>
                      </a:solidFill>
                    </a:ln>
                    <a:solidFill>
                      <a:srgbClr val="00CC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r>
                  <a:t>P</a:t>
                </a:r>
              </a:p>
            </p:txBody>
          </p:sp>
        </p:grpSp>
      </p:grpSp>
      <p:grpSp>
        <p:nvGrpSpPr>
          <p:cNvPr id="681" name="Group 209"/>
          <p:cNvGrpSpPr/>
          <p:nvPr/>
        </p:nvGrpSpPr>
        <p:grpSpPr>
          <a:xfrm>
            <a:off x="2476500" y="3719512"/>
            <a:ext cx="2362200" cy="1614488"/>
            <a:chOff x="0" y="0"/>
            <a:chExt cx="2362200" cy="1614487"/>
          </a:xfrm>
        </p:grpSpPr>
        <p:grpSp>
          <p:nvGrpSpPr>
            <p:cNvPr id="635" name="Group 263"/>
            <p:cNvGrpSpPr/>
            <p:nvPr/>
          </p:nvGrpSpPr>
          <p:grpSpPr>
            <a:xfrm>
              <a:off x="914400" y="609599"/>
              <a:ext cx="533400" cy="533401"/>
              <a:chOff x="0" y="0"/>
              <a:chExt cx="533400" cy="533399"/>
            </a:xfrm>
          </p:grpSpPr>
          <p:sp>
            <p:nvSpPr>
              <p:cNvPr id="629" name="Oval 309"/>
              <p:cNvSpPr/>
              <p:nvPr/>
            </p:nvSpPr>
            <p:spPr>
              <a:xfrm>
                <a:off x="304800" y="0"/>
                <a:ext cx="76200" cy="762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30" name="Oval 310"/>
              <p:cNvSpPr/>
              <p:nvPr/>
            </p:nvSpPr>
            <p:spPr>
              <a:xfrm>
                <a:off x="152400" y="0"/>
                <a:ext cx="76200" cy="762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31" name="Oval 311"/>
              <p:cNvSpPr/>
              <p:nvPr/>
            </p:nvSpPr>
            <p:spPr>
              <a:xfrm>
                <a:off x="457200" y="152399"/>
                <a:ext cx="76200" cy="762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32" name="Oval 312"/>
              <p:cNvSpPr/>
              <p:nvPr/>
            </p:nvSpPr>
            <p:spPr>
              <a:xfrm>
                <a:off x="0" y="152399"/>
                <a:ext cx="76200" cy="762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33" name="Oval 313"/>
              <p:cNvSpPr/>
              <p:nvPr/>
            </p:nvSpPr>
            <p:spPr>
              <a:xfrm>
                <a:off x="304800" y="457199"/>
                <a:ext cx="76200" cy="762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34" name="WordArt 93"/>
              <p:cNvSpPr txBox="1"/>
              <p:nvPr/>
            </p:nvSpPr>
            <p:spPr>
              <a:xfrm>
                <a:off x="166687" y="138112"/>
                <a:ext cx="228601" cy="292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0" tIns="0" rIns="0" bIns="0" numCol="1" anchor="ctr">
                <a:normAutofit/>
              </a:bodyPr>
              <a:lstStyle>
                <a:lvl1pPr defTabSz="694944">
                  <a:defRPr sz="1671" b="0">
                    <a:ln w="5501">
                      <a:solidFill>
                        <a:srgbClr val="FFFFFF"/>
                      </a:solidFill>
                    </a:ln>
                    <a:solidFill>
                      <a:srgbClr val="00CC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r>
                  <a:t>P</a:t>
                </a:r>
              </a:p>
            </p:txBody>
          </p:sp>
        </p:grpSp>
        <p:sp>
          <p:nvSpPr>
            <p:cNvPr id="636" name="Text Box 95"/>
            <p:cNvSpPr txBox="1"/>
            <p:nvPr/>
          </p:nvSpPr>
          <p:spPr>
            <a:xfrm>
              <a:off x="952500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637" name="Oval 265"/>
            <p:cNvSpPr/>
            <p:nvPr/>
          </p:nvSpPr>
          <p:spPr>
            <a:xfrm>
              <a:off x="1219200" y="457199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38" name="Oval 266"/>
            <p:cNvSpPr/>
            <p:nvPr/>
          </p:nvSpPr>
          <p:spPr>
            <a:xfrm>
              <a:off x="1371600" y="304799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39" name="Oval 267"/>
            <p:cNvSpPr/>
            <p:nvPr/>
          </p:nvSpPr>
          <p:spPr>
            <a:xfrm>
              <a:off x="1066800" y="45561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40" name="Oval 268"/>
            <p:cNvSpPr/>
            <p:nvPr/>
          </p:nvSpPr>
          <p:spPr>
            <a:xfrm>
              <a:off x="1371600" y="152399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643" name="Group 269"/>
            <p:cNvGrpSpPr/>
            <p:nvPr/>
          </p:nvGrpSpPr>
          <p:grpSpPr>
            <a:xfrm>
              <a:off x="914400" y="152399"/>
              <a:ext cx="76200" cy="228601"/>
              <a:chOff x="0" y="0"/>
              <a:chExt cx="76200" cy="228599"/>
            </a:xfrm>
          </p:grpSpPr>
          <p:sp>
            <p:nvSpPr>
              <p:cNvPr id="641" name="Oval 307"/>
              <p:cNvSpPr/>
              <p:nvPr/>
            </p:nvSpPr>
            <p:spPr>
              <a:xfrm>
                <a:off x="0" y="-1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42" name="Oval 308"/>
              <p:cNvSpPr/>
              <p:nvPr/>
            </p:nvSpPr>
            <p:spPr>
              <a:xfrm>
                <a:off x="0" y="1523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grpSp>
          <p:nvGrpSpPr>
            <p:cNvPr id="652" name="Group 270"/>
            <p:cNvGrpSpPr/>
            <p:nvPr/>
          </p:nvGrpSpPr>
          <p:grpSpPr>
            <a:xfrm>
              <a:off x="914400" y="1081087"/>
              <a:ext cx="533400" cy="533401"/>
              <a:chOff x="0" y="0"/>
              <a:chExt cx="533400" cy="533399"/>
            </a:xfrm>
          </p:grpSpPr>
          <p:sp>
            <p:nvSpPr>
              <p:cNvPr id="644" name="Text Box 104"/>
              <p:cNvSpPr txBox="1"/>
              <p:nvPr/>
            </p:nvSpPr>
            <p:spPr>
              <a:xfrm>
                <a:off x="38100" y="-1"/>
                <a:ext cx="419100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CC3300"/>
                    </a:solidFill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645" name="Oval 300"/>
              <p:cNvSpPr/>
              <p:nvPr/>
            </p:nvSpPr>
            <p:spPr>
              <a:xfrm>
                <a:off x="304800" y="4571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46" name="Oval 301"/>
              <p:cNvSpPr/>
              <p:nvPr/>
            </p:nvSpPr>
            <p:spPr>
              <a:xfrm>
                <a:off x="457200" y="3047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47" name="Oval 302"/>
              <p:cNvSpPr/>
              <p:nvPr/>
            </p:nvSpPr>
            <p:spPr>
              <a:xfrm>
                <a:off x="152400" y="12700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48" name="Oval 303"/>
              <p:cNvSpPr/>
              <p:nvPr/>
            </p:nvSpPr>
            <p:spPr>
              <a:xfrm>
                <a:off x="457200" y="1523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grpSp>
            <p:nvGrpSpPr>
              <p:cNvPr id="651" name="Group 304"/>
              <p:cNvGrpSpPr/>
              <p:nvPr/>
            </p:nvGrpSpPr>
            <p:grpSpPr>
              <a:xfrm>
                <a:off x="0" y="152399"/>
                <a:ext cx="76200" cy="228601"/>
                <a:chOff x="0" y="0"/>
                <a:chExt cx="76200" cy="228599"/>
              </a:xfrm>
            </p:grpSpPr>
            <p:sp>
              <p:nvSpPr>
                <p:cNvPr id="649" name="Oval 305"/>
                <p:cNvSpPr/>
                <p:nvPr/>
              </p:nvSpPr>
              <p:spPr>
                <a:xfrm>
                  <a:off x="0" y="-1"/>
                  <a:ext cx="76200" cy="76201"/>
                </a:xfrm>
                <a:prstGeom prst="ellipse">
                  <a:avLst/>
                </a:prstGeom>
                <a:solidFill>
                  <a:srgbClr val="CC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spcBef>
                      <a:spcPts val="1000"/>
                    </a:spcBef>
                    <a:defRPr sz="2800"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  <p:sp>
              <p:nvSpPr>
                <p:cNvPr id="650" name="Oval 306"/>
                <p:cNvSpPr/>
                <p:nvPr/>
              </p:nvSpPr>
              <p:spPr>
                <a:xfrm>
                  <a:off x="0" y="152399"/>
                  <a:ext cx="76200" cy="76201"/>
                </a:xfrm>
                <a:prstGeom prst="ellipse">
                  <a:avLst/>
                </a:prstGeom>
                <a:solidFill>
                  <a:srgbClr val="CC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spcBef>
                      <a:spcPts val="1000"/>
                    </a:spcBef>
                    <a:defRPr sz="2800">
                      <a:solidFill>
                        <a:srgbClr val="CC3300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658" name="Group 271"/>
            <p:cNvGrpSpPr/>
            <p:nvPr/>
          </p:nvGrpSpPr>
          <p:grpSpPr>
            <a:xfrm>
              <a:off x="0" y="609599"/>
              <a:ext cx="533400" cy="533401"/>
              <a:chOff x="0" y="0"/>
              <a:chExt cx="533400" cy="533399"/>
            </a:xfrm>
          </p:grpSpPr>
          <p:sp>
            <p:nvSpPr>
              <p:cNvPr id="653" name="Text Box 131"/>
              <p:cNvSpPr txBox="1"/>
              <p:nvPr/>
            </p:nvSpPr>
            <p:spPr>
              <a:xfrm>
                <a:off x="38100" y="-1"/>
                <a:ext cx="419100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969696"/>
                    </a:solidFill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654" name="Oval 295"/>
              <p:cNvSpPr/>
              <p:nvPr/>
            </p:nvSpPr>
            <p:spPr>
              <a:xfrm>
                <a:off x="457200" y="152399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55" name="Oval 296"/>
              <p:cNvSpPr/>
              <p:nvPr/>
            </p:nvSpPr>
            <p:spPr>
              <a:xfrm>
                <a:off x="0" y="304799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56" name="Oval 297"/>
              <p:cNvSpPr/>
              <p:nvPr/>
            </p:nvSpPr>
            <p:spPr>
              <a:xfrm>
                <a:off x="292100" y="457199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57" name="Oval 298"/>
              <p:cNvSpPr/>
              <p:nvPr/>
            </p:nvSpPr>
            <p:spPr>
              <a:xfrm>
                <a:off x="152400" y="0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grpSp>
          <p:nvGrpSpPr>
            <p:cNvPr id="664" name="Group 272"/>
            <p:cNvGrpSpPr/>
            <p:nvPr/>
          </p:nvGrpSpPr>
          <p:grpSpPr>
            <a:xfrm>
              <a:off x="1828800" y="642937"/>
              <a:ext cx="533400" cy="533401"/>
              <a:chOff x="0" y="0"/>
              <a:chExt cx="533400" cy="533399"/>
            </a:xfrm>
          </p:grpSpPr>
          <p:sp>
            <p:nvSpPr>
              <p:cNvPr id="659" name="Text Box 137"/>
              <p:cNvSpPr txBox="1"/>
              <p:nvPr/>
            </p:nvSpPr>
            <p:spPr>
              <a:xfrm>
                <a:off x="38100" y="-1"/>
                <a:ext cx="419100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969696"/>
                    </a:solidFill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660" name="Oval 290"/>
              <p:cNvSpPr/>
              <p:nvPr/>
            </p:nvSpPr>
            <p:spPr>
              <a:xfrm>
                <a:off x="457200" y="152399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61" name="Oval 291"/>
              <p:cNvSpPr/>
              <p:nvPr/>
            </p:nvSpPr>
            <p:spPr>
              <a:xfrm>
                <a:off x="0" y="304799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62" name="Oval 292"/>
              <p:cNvSpPr/>
              <p:nvPr/>
            </p:nvSpPr>
            <p:spPr>
              <a:xfrm>
                <a:off x="292100" y="457199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63" name="Oval 293"/>
              <p:cNvSpPr/>
              <p:nvPr/>
            </p:nvSpPr>
            <p:spPr>
              <a:xfrm>
                <a:off x="152400" y="0"/>
                <a:ext cx="76200" cy="76201"/>
              </a:xfrm>
              <a:prstGeom prst="ellipse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grpSp>
          <p:nvGrpSpPr>
            <p:cNvPr id="672" name="Group 273"/>
            <p:cNvGrpSpPr/>
            <p:nvPr/>
          </p:nvGrpSpPr>
          <p:grpSpPr>
            <a:xfrm>
              <a:off x="466725" y="609599"/>
              <a:ext cx="533400" cy="533401"/>
              <a:chOff x="0" y="0"/>
              <a:chExt cx="533400" cy="533399"/>
            </a:xfrm>
          </p:grpSpPr>
          <p:sp>
            <p:nvSpPr>
              <p:cNvPr id="665" name="Text Box 122"/>
              <p:cNvSpPr txBox="1"/>
              <p:nvPr/>
            </p:nvSpPr>
            <p:spPr>
              <a:xfrm>
                <a:off x="38100" y="-1"/>
                <a:ext cx="419100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CC3300"/>
                    </a:solidFill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666" name="Oval 283"/>
              <p:cNvSpPr/>
              <p:nvPr/>
            </p:nvSpPr>
            <p:spPr>
              <a:xfrm>
                <a:off x="304800" y="14287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67" name="Oval 284"/>
              <p:cNvSpPr/>
              <p:nvPr/>
            </p:nvSpPr>
            <p:spPr>
              <a:xfrm>
                <a:off x="457200" y="3047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68" name="Oval 285"/>
              <p:cNvSpPr/>
              <p:nvPr/>
            </p:nvSpPr>
            <p:spPr>
              <a:xfrm>
                <a:off x="152400" y="12700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69" name="Oval 286"/>
              <p:cNvSpPr/>
              <p:nvPr/>
            </p:nvSpPr>
            <p:spPr>
              <a:xfrm>
                <a:off x="0" y="280987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70" name="Oval 287"/>
              <p:cNvSpPr/>
              <p:nvPr/>
            </p:nvSpPr>
            <p:spPr>
              <a:xfrm>
                <a:off x="304800" y="4571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71" name="Oval 288"/>
              <p:cNvSpPr/>
              <p:nvPr/>
            </p:nvSpPr>
            <p:spPr>
              <a:xfrm>
                <a:off x="152400" y="455612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grpSp>
          <p:nvGrpSpPr>
            <p:cNvPr id="680" name="Group 274"/>
            <p:cNvGrpSpPr/>
            <p:nvPr/>
          </p:nvGrpSpPr>
          <p:grpSpPr>
            <a:xfrm>
              <a:off x="1371600" y="628649"/>
              <a:ext cx="533400" cy="533401"/>
              <a:chOff x="0" y="0"/>
              <a:chExt cx="533400" cy="533399"/>
            </a:xfrm>
          </p:grpSpPr>
          <p:sp>
            <p:nvSpPr>
              <p:cNvPr id="673" name="Text Box 144"/>
              <p:cNvSpPr txBox="1"/>
              <p:nvPr/>
            </p:nvSpPr>
            <p:spPr>
              <a:xfrm>
                <a:off x="38100" y="-1"/>
                <a:ext cx="419100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CC3300"/>
                    </a:solidFill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674" name="Oval 276"/>
              <p:cNvSpPr/>
              <p:nvPr/>
            </p:nvSpPr>
            <p:spPr>
              <a:xfrm>
                <a:off x="304800" y="14287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75" name="Oval 277"/>
              <p:cNvSpPr/>
              <p:nvPr/>
            </p:nvSpPr>
            <p:spPr>
              <a:xfrm>
                <a:off x="152400" y="12700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76" name="Oval 278"/>
              <p:cNvSpPr/>
              <p:nvPr/>
            </p:nvSpPr>
            <p:spPr>
              <a:xfrm>
                <a:off x="457200" y="1523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77" name="Oval 279"/>
              <p:cNvSpPr/>
              <p:nvPr/>
            </p:nvSpPr>
            <p:spPr>
              <a:xfrm>
                <a:off x="0" y="280987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78" name="Oval 280"/>
              <p:cNvSpPr/>
              <p:nvPr/>
            </p:nvSpPr>
            <p:spPr>
              <a:xfrm>
                <a:off x="304800" y="457199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79" name="Oval 281"/>
              <p:cNvSpPr/>
              <p:nvPr/>
            </p:nvSpPr>
            <p:spPr>
              <a:xfrm>
                <a:off x="152400" y="455612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730" name="Group 210"/>
          <p:cNvGrpSpPr/>
          <p:nvPr/>
        </p:nvGrpSpPr>
        <p:grpSpPr>
          <a:xfrm>
            <a:off x="5981699" y="3714750"/>
            <a:ext cx="2362202" cy="1771651"/>
            <a:chOff x="0" y="0"/>
            <a:chExt cx="2362200" cy="1771650"/>
          </a:xfrm>
        </p:grpSpPr>
        <p:sp>
          <p:nvSpPr>
            <p:cNvPr id="682" name="Oval 215"/>
            <p:cNvSpPr/>
            <p:nvPr/>
          </p:nvSpPr>
          <p:spPr>
            <a:xfrm>
              <a:off x="1219200" y="609599"/>
              <a:ext cx="76201" cy="76201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83" name="Oval 216"/>
            <p:cNvSpPr/>
            <p:nvPr/>
          </p:nvSpPr>
          <p:spPr>
            <a:xfrm>
              <a:off x="1066799" y="609599"/>
              <a:ext cx="76201" cy="76201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84" name="Oval 217"/>
            <p:cNvSpPr/>
            <p:nvPr/>
          </p:nvSpPr>
          <p:spPr>
            <a:xfrm>
              <a:off x="1371600" y="761999"/>
              <a:ext cx="76201" cy="76201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85" name="Oval 218"/>
            <p:cNvSpPr/>
            <p:nvPr/>
          </p:nvSpPr>
          <p:spPr>
            <a:xfrm>
              <a:off x="914399" y="761999"/>
              <a:ext cx="76201" cy="76201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86" name="Oval 219"/>
            <p:cNvSpPr/>
            <p:nvPr/>
          </p:nvSpPr>
          <p:spPr>
            <a:xfrm>
              <a:off x="1219200" y="1066800"/>
              <a:ext cx="76201" cy="76201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87" name="WordArt 160"/>
            <p:cNvSpPr txBox="1"/>
            <p:nvPr/>
          </p:nvSpPr>
          <p:spPr>
            <a:xfrm>
              <a:off x="1081088" y="747713"/>
              <a:ext cx="228601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defTabSz="667512">
                <a:defRPr sz="1679" b="0">
                  <a:ln w="5075">
                    <a:solidFill>
                      <a:srgbClr val="FFFFFF"/>
                    </a:solidFill>
                  </a:ln>
                  <a:solidFill>
                    <a:srgbClr val="00CC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t>P</a:t>
              </a:r>
            </a:p>
          </p:txBody>
        </p:sp>
        <p:sp>
          <p:nvSpPr>
            <p:cNvPr id="688" name="Text Box 161"/>
            <p:cNvSpPr txBox="1"/>
            <p:nvPr/>
          </p:nvSpPr>
          <p:spPr>
            <a:xfrm>
              <a:off x="952499" y="0"/>
              <a:ext cx="41910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689" name="Oval 222"/>
            <p:cNvSpPr/>
            <p:nvPr/>
          </p:nvSpPr>
          <p:spPr>
            <a:xfrm>
              <a:off x="1219200" y="457199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90" name="Oval 223"/>
            <p:cNvSpPr/>
            <p:nvPr/>
          </p:nvSpPr>
          <p:spPr>
            <a:xfrm>
              <a:off x="1371600" y="304799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91" name="Oval 224"/>
            <p:cNvSpPr/>
            <p:nvPr/>
          </p:nvSpPr>
          <p:spPr>
            <a:xfrm>
              <a:off x="1066799" y="455612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92" name="Oval 225"/>
            <p:cNvSpPr/>
            <p:nvPr/>
          </p:nvSpPr>
          <p:spPr>
            <a:xfrm>
              <a:off x="1371600" y="152399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93" name="Oval 226"/>
            <p:cNvSpPr/>
            <p:nvPr/>
          </p:nvSpPr>
          <p:spPr>
            <a:xfrm>
              <a:off x="914399" y="152399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94" name="Oval 227"/>
            <p:cNvSpPr/>
            <p:nvPr/>
          </p:nvSpPr>
          <p:spPr>
            <a:xfrm>
              <a:off x="914399" y="304799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95" name="Text Box 170"/>
            <p:cNvSpPr txBox="1"/>
            <p:nvPr/>
          </p:nvSpPr>
          <p:spPr>
            <a:xfrm>
              <a:off x="952499" y="1081087"/>
              <a:ext cx="41910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696" name="Oval 229"/>
            <p:cNvSpPr/>
            <p:nvPr/>
          </p:nvSpPr>
          <p:spPr>
            <a:xfrm>
              <a:off x="1219200" y="1538288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97" name="Oval 230"/>
            <p:cNvSpPr/>
            <p:nvPr/>
          </p:nvSpPr>
          <p:spPr>
            <a:xfrm>
              <a:off x="1371600" y="1385888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98" name="Oval 231"/>
            <p:cNvSpPr/>
            <p:nvPr/>
          </p:nvSpPr>
          <p:spPr>
            <a:xfrm>
              <a:off x="1066799" y="1093788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699" name="Oval 232"/>
            <p:cNvSpPr/>
            <p:nvPr/>
          </p:nvSpPr>
          <p:spPr>
            <a:xfrm>
              <a:off x="1371600" y="1233488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702" name="Group 233"/>
            <p:cNvGrpSpPr/>
            <p:nvPr/>
          </p:nvGrpSpPr>
          <p:grpSpPr>
            <a:xfrm>
              <a:off x="914399" y="1233488"/>
              <a:ext cx="76201" cy="228601"/>
              <a:chOff x="0" y="0"/>
              <a:chExt cx="76200" cy="228600"/>
            </a:xfrm>
          </p:grpSpPr>
          <p:sp>
            <p:nvSpPr>
              <p:cNvPr id="700" name="Oval 261"/>
              <p:cNvSpPr/>
              <p:nvPr/>
            </p:nvSpPr>
            <p:spPr>
              <a:xfrm>
                <a:off x="0" y="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01" name="Oval 262"/>
              <p:cNvSpPr/>
              <p:nvPr/>
            </p:nvSpPr>
            <p:spPr>
              <a:xfrm>
                <a:off x="0" y="15240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sp>
          <p:nvSpPr>
            <p:cNvPr id="703" name="Text Box 179"/>
            <p:cNvSpPr txBox="1"/>
            <p:nvPr/>
          </p:nvSpPr>
          <p:spPr>
            <a:xfrm>
              <a:off x="38099" y="609600"/>
              <a:ext cx="41910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704" name="Oval 235"/>
            <p:cNvSpPr/>
            <p:nvPr/>
          </p:nvSpPr>
          <p:spPr>
            <a:xfrm>
              <a:off x="457199" y="761999"/>
              <a:ext cx="76201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05" name="Oval 236"/>
            <p:cNvSpPr/>
            <p:nvPr/>
          </p:nvSpPr>
          <p:spPr>
            <a:xfrm>
              <a:off x="-1" y="914400"/>
              <a:ext cx="76201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06" name="Oval 237"/>
            <p:cNvSpPr/>
            <p:nvPr/>
          </p:nvSpPr>
          <p:spPr>
            <a:xfrm>
              <a:off x="292099" y="1066800"/>
              <a:ext cx="76201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07" name="Oval 238"/>
            <p:cNvSpPr/>
            <p:nvPr/>
          </p:nvSpPr>
          <p:spPr>
            <a:xfrm>
              <a:off x="152399" y="609599"/>
              <a:ext cx="76201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08" name="Text Box 185"/>
            <p:cNvSpPr txBox="1"/>
            <p:nvPr/>
          </p:nvSpPr>
          <p:spPr>
            <a:xfrm>
              <a:off x="1866900" y="642937"/>
              <a:ext cx="41910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709" name="Oval 240"/>
            <p:cNvSpPr/>
            <p:nvPr/>
          </p:nvSpPr>
          <p:spPr>
            <a:xfrm>
              <a:off x="2286000" y="795337"/>
              <a:ext cx="76201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10" name="Oval 241"/>
            <p:cNvSpPr/>
            <p:nvPr/>
          </p:nvSpPr>
          <p:spPr>
            <a:xfrm>
              <a:off x="1828800" y="947738"/>
              <a:ext cx="76201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11" name="Oval 242"/>
            <p:cNvSpPr/>
            <p:nvPr/>
          </p:nvSpPr>
          <p:spPr>
            <a:xfrm>
              <a:off x="2120900" y="1100138"/>
              <a:ext cx="76201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12" name="Oval 243"/>
            <p:cNvSpPr/>
            <p:nvPr/>
          </p:nvSpPr>
          <p:spPr>
            <a:xfrm>
              <a:off x="1981200" y="642937"/>
              <a:ext cx="76201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13" name="Text Box 191"/>
            <p:cNvSpPr txBox="1"/>
            <p:nvPr/>
          </p:nvSpPr>
          <p:spPr>
            <a:xfrm>
              <a:off x="504824" y="609600"/>
              <a:ext cx="419101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714" name="Oval 245"/>
            <p:cNvSpPr/>
            <p:nvPr/>
          </p:nvSpPr>
          <p:spPr>
            <a:xfrm>
              <a:off x="771524" y="623887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15" name="Oval 246"/>
            <p:cNvSpPr/>
            <p:nvPr/>
          </p:nvSpPr>
          <p:spPr>
            <a:xfrm>
              <a:off x="923924" y="914400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16" name="Oval 247"/>
            <p:cNvSpPr/>
            <p:nvPr/>
          </p:nvSpPr>
          <p:spPr>
            <a:xfrm>
              <a:off x="619124" y="622299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17" name="Oval 248"/>
            <p:cNvSpPr/>
            <p:nvPr/>
          </p:nvSpPr>
          <p:spPr>
            <a:xfrm>
              <a:off x="466724" y="890588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18" name="Oval 249"/>
            <p:cNvSpPr/>
            <p:nvPr/>
          </p:nvSpPr>
          <p:spPr>
            <a:xfrm>
              <a:off x="771524" y="1066800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19" name="Oval 250"/>
            <p:cNvSpPr/>
            <p:nvPr/>
          </p:nvSpPr>
          <p:spPr>
            <a:xfrm>
              <a:off x="619124" y="1065213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727" name="Group 251"/>
            <p:cNvGrpSpPr/>
            <p:nvPr/>
          </p:nvGrpSpPr>
          <p:grpSpPr>
            <a:xfrm>
              <a:off x="1371600" y="628654"/>
              <a:ext cx="533401" cy="533401"/>
              <a:chOff x="0" y="0"/>
              <a:chExt cx="533400" cy="533400"/>
            </a:xfrm>
          </p:grpSpPr>
          <p:sp>
            <p:nvSpPr>
              <p:cNvPr id="720" name="Text Box 199"/>
              <p:cNvSpPr txBox="1"/>
              <p:nvPr/>
            </p:nvSpPr>
            <p:spPr>
              <a:xfrm>
                <a:off x="38100" y="0"/>
                <a:ext cx="419100" cy="523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CC3300"/>
                    </a:solidFill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721" name="Oval 255"/>
              <p:cNvSpPr/>
              <p:nvPr/>
            </p:nvSpPr>
            <p:spPr>
              <a:xfrm>
                <a:off x="304800" y="14287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22" name="Oval 256"/>
              <p:cNvSpPr/>
              <p:nvPr/>
            </p:nvSpPr>
            <p:spPr>
              <a:xfrm>
                <a:off x="152400" y="12700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23" name="Oval 257"/>
              <p:cNvSpPr/>
              <p:nvPr/>
            </p:nvSpPr>
            <p:spPr>
              <a:xfrm>
                <a:off x="457200" y="152400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24" name="Oval 258"/>
              <p:cNvSpPr/>
              <p:nvPr/>
            </p:nvSpPr>
            <p:spPr>
              <a:xfrm>
                <a:off x="0" y="280988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25" name="Oval 259"/>
              <p:cNvSpPr/>
              <p:nvPr/>
            </p:nvSpPr>
            <p:spPr>
              <a:xfrm>
                <a:off x="304800" y="457200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26" name="Oval 260"/>
              <p:cNvSpPr/>
              <p:nvPr/>
            </p:nvSpPr>
            <p:spPr>
              <a:xfrm>
                <a:off x="152400" y="455613"/>
                <a:ext cx="76200" cy="76201"/>
              </a:xfrm>
              <a:prstGeom prst="ellipse">
                <a:avLst/>
              </a:prstGeom>
              <a:solidFill>
                <a:srgbClr val="CC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1000"/>
                  </a:spcBef>
                  <a:defRPr sz="2800"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sp>
          <p:nvSpPr>
            <p:cNvPr id="728" name="Oval 252"/>
            <p:cNvSpPr/>
            <p:nvPr/>
          </p:nvSpPr>
          <p:spPr>
            <a:xfrm>
              <a:off x="1081087" y="1538288"/>
              <a:ext cx="76201" cy="7620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2800"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29" name="Line 210"/>
            <p:cNvSpPr/>
            <p:nvPr/>
          </p:nvSpPr>
          <p:spPr>
            <a:xfrm>
              <a:off x="852487" y="1771650"/>
              <a:ext cx="228602" cy="1"/>
            </a:xfrm>
            <a:prstGeom prst="line">
              <a:avLst/>
            </a:prstGeom>
            <a:noFill/>
            <a:ln w="5715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31" name="Line 214"/>
          <p:cNvSpPr/>
          <p:nvPr/>
        </p:nvSpPr>
        <p:spPr>
          <a:xfrm>
            <a:off x="5110162" y="4649470"/>
            <a:ext cx="609601" cy="0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2" name="Line 215"/>
          <p:cNvSpPr/>
          <p:nvPr/>
        </p:nvSpPr>
        <p:spPr>
          <a:xfrm>
            <a:off x="1533525" y="4649470"/>
            <a:ext cx="609601" cy="0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3" name="Rectangle 213"/>
          <p:cNvSpPr txBox="1"/>
          <p:nvPr/>
        </p:nvSpPr>
        <p:spPr>
          <a:xfrm>
            <a:off x="3048000" y="5410200"/>
            <a:ext cx="1295400" cy="590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Unpaired</a:t>
            </a:r>
            <a:endParaRPr sz="2800">
              <a:solidFill>
                <a:srgbClr val="CC3300"/>
              </a:solidFill>
            </a:endParaRPr>
          </a:p>
          <a:p>
            <a:pPr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electron</a:t>
            </a:r>
          </a:p>
        </p:txBody>
      </p:sp>
      <p:sp>
        <p:nvSpPr>
          <p:cNvPr id="734" name="Rectangle 214"/>
          <p:cNvSpPr txBox="1"/>
          <p:nvPr/>
        </p:nvSpPr>
        <p:spPr>
          <a:xfrm>
            <a:off x="5981700" y="5715000"/>
            <a:ext cx="2590800" cy="590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"Withdraws" (steals) </a:t>
            </a:r>
            <a:endParaRPr sz="2800">
              <a:solidFill>
                <a:srgbClr val="CC3300"/>
              </a:solidFill>
            </a:endParaRPr>
          </a:p>
          <a:p>
            <a:pPr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partner from elsewhere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Onward: We also need to figure out the SHAPE of molecules</a:t>
            </a:r>
          </a:p>
        </p:txBody>
      </p:sp>
      <p:sp>
        <p:nvSpPr>
          <p:cNvPr id="73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997205"/>
          </a:xfrm>
          <a:prstGeom prst="rect">
            <a:avLst/>
          </a:prstGeom>
        </p:spPr>
        <p:txBody>
          <a:bodyPr/>
          <a:lstStyle/>
          <a:p>
            <a:pPr defTabSz="832104">
              <a:defRPr sz="1820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For that, key fact is:</a:t>
            </a:r>
          </a:p>
          <a:p>
            <a:pPr defTabSz="832104">
              <a:tabLst>
                <a:tab pos="393700" algn="l"/>
                <a:tab pos="812800" algn="l"/>
                <a:tab pos="1244600" algn="l"/>
              </a:tabLst>
              <a:defRPr sz="1820">
                <a:solidFill>
                  <a:srgbClr val="FFCC00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algn="ctr" defTabSz="832104">
              <a:tabLst>
                <a:tab pos="393700" algn="l"/>
                <a:tab pos="812800" algn="l"/>
                <a:tab pos="1244600" algn="l"/>
              </a:tabLst>
              <a:defRPr sz="1820">
                <a:solidFill>
                  <a:srgbClr val="FFCC00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Pairs of electrons, even if unbonded, act in same way as bonded pairs</a:t>
            </a:r>
            <a:endParaRPr dirty="0">
              <a:solidFill>
                <a:srgbClr val="FF9933"/>
              </a:solidFill>
            </a:endParaRPr>
          </a:p>
          <a:p>
            <a:pPr defTabSz="832104">
              <a:tabLst>
                <a:tab pos="393700" algn="l"/>
                <a:tab pos="812800" algn="l"/>
                <a:tab pos="1244600" algn="l"/>
              </a:tabLst>
              <a:defRPr sz="1820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>
              <a:solidFill>
                <a:srgbClr val="FF9933"/>
              </a:solidFill>
            </a:endParaRPr>
          </a:p>
          <a:p>
            <a:pPr defTabSz="832104">
              <a:spcBef>
                <a:spcPts val="300"/>
              </a:spcBef>
              <a:tabLst>
                <a:tab pos="393700" algn="l"/>
                <a:tab pos="812800" algn="l"/>
                <a:tab pos="12446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Prime example is in H</a:t>
            </a:r>
            <a:r>
              <a:rPr b="1" baseline="-26879" dirty="0"/>
              <a:t>2</a:t>
            </a:r>
            <a:r>
              <a:rPr dirty="0"/>
              <a:t>O:</a:t>
            </a:r>
          </a:p>
          <a:p>
            <a:pPr defTabSz="832104">
              <a:tabLst>
                <a:tab pos="393700" algn="l"/>
                <a:tab pos="812800" algn="l"/>
                <a:tab pos="12446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832104">
              <a:spcBef>
                <a:spcPts val="300"/>
              </a:spcBef>
              <a:tabLst>
                <a:tab pos="393700" algn="l"/>
                <a:tab pos="812800" algn="l"/>
                <a:tab pos="12446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Is this, in fact, a linear molecule?  </a:t>
            </a:r>
          </a:p>
          <a:p>
            <a:pPr defTabSz="832104">
              <a:tabLst>
                <a:tab pos="393700" algn="l"/>
                <a:tab pos="812800" algn="l"/>
                <a:tab pos="1244600" algn="l"/>
              </a:tabLst>
              <a:defRPr sz="1274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832104">
              <a:spcBef>
                <a:spcPts val="300"/>
              </a:spcBef>
              <a:tabLst>
                <a:tab pos="393700" algn="l"/>
                <a:tab pos="812800" algn="l"/>
                <a:tab pos="12446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NO, there are 4 pairs of electrons:  Two bonded pairs, two unbonded pairs</a:t>
            </a:r>
          </a:p>
          <a:p>
            <a:pPr defTabSz="832104">
              <a:tabLst>
                <a:tab pos="393700" algn="l"/>
                <a:tab pos="812800" algn="l"/>
                <a:tab pos="1244600" algn="l"/>
              </a:tabLst>
              <a:defRPr sz="1274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832104">
              <a:spcBef>
                <a:spcPts val="300"/>
              </a:spcBef>
              <a:tabLst>
                <a:tab pos="393700" algn="l"/>
                <a:tab pos="812800" algn="l"/>
                <a:tab pos="12446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Four independent repelling groups → tetrahedron</a:t>
            </a:r>
          </a:p>
          <a:p>
            <a:pPr defTabSz="832104">
              <a:tabLst>
                <a:tab pos="393700" algn="l"/>
                <a:tab pos="812800" algn="l"/>
                <a:tab pos="12446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832104">
              <a:tabLst>
                <a:tab pos="393700" algn="l"/>
                <a:tab pos="812800" algn="l"/>
                <a:tab pos="1244600" algn="l"/>
              </a:tabLst>
              <a:defRPr sz="1001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832104">
              <a:tabLst>
                <a:tab pos="393700" algn="l"/>
                <a:tab pos="812800" algn="l"/>
                <a:tab pos="1244600" algn="l"/>
              </a:tabLst>
              <a:defRPr sz="728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832104">
              <a:tabLst>
                <a:tab pos="393700" algn="l"/>
                <a:tab pos="812800" algn="l"/>
                <a:tab pos="1244600" algn="l"/>
              </a:tabLst>
              <a:defRPr sz="1001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832104">
              <a:spcBef>
                <a:spcPts val="300"/>
              </a:spcBef>
              <a:tabLst>
                <a:tab pos="393700" algn="l"/>
                <a:tab pos="812800" algn="l"/>
                <a:tab pos="1244600" algn="l"/>
              </a:tabLst>
              <a:defRPr sz="1456" i="1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</a:t>
            </a:r>
          </a:p>
          <a:p>
            <a:pPr defTabSz="832104">
              <a:spcBef>
                <a:spcPts val="300"/>
              </a:spcBef>
              <a:defRPr sz="1456" i="1">
                <a:solidFill>
                  <a:srgbClr val="FFCD00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Pedantic chemistry teacher: "It's not an </a:t>
            </a:r>
            <a:r>
              <a:rPr b="1" dirty="0"/>
              <a:t>exact</a:t>
            </a:r>
            <a:r>
              <a:rPr dirty="0"/>
              <a:t> tetrahedron!</a:t>
            </a:r>
            <a:r>
              <a:rPr i="0" dirty="0">
                <a:solidFill>
                  <a:srgbClr val="FFFFFF"/>
                </a:solidFill>
              </a:rPr>
              <a:t>		</a:t>
            </a:r>
            <a:r>
              <a:rPr i="0" dirty="0" smtClean="0">
                <a:solidFill>
                  <a:srgbClr val="FFFFFF"/>
                </a:solidFill>
              </a:rPr>
              <a:t> </a:t>
            </a:r>
            <a:r>
              <a:rPr lang="en-US" i="0" dirty="0" smtClean="0">
                <a:solidFill>
                  <a:srgbClr val="FFFFFF"/>
                </a:solidFill>
              </a:rPr>
              <a:t>		</a:t>
            </a:r>
            <a:r>
              <a:rPr sz="1638" i="0" dirty="0" smtClean="0">
                <a:solidFill>
                  <a:srgbClr val="FFFFFF"/>
                </a:solidFill>
              </a:rPr>
              <a:t>Gray </a:t>
            </a:r>
            <a:r>
              <a:rPr sz="1638" i="0" dirty="0">
                <a:solidFill>
                  <a:srgbClr val="FFFFFF"/>
                </a:solidFill>
              </a:rPr>
              <a:t>lumps =</a:t>
            </a:r>
            <a:r>
              <a:rPr i="0" dirty="0">
                <a:solidFill>
                  <a:srgbClr val="FFFFFF"/>
                </a:solidFill>
              </a:rPr>
              <a:t>	</a:t>
            </a:r>
            <a:r>
              <a:rPr sz="455" i="0" dirty="0">
                <a:solidFill>
                  <a:srgbClr val="FFFFFF"/>
                </a:solidFill>
              </a:rPr>
              <a:t>				</a:t>
            </a:r>
          </a:p>
          <a:p>
            <a:pPr defTabSz="832104">
              <a:spcBef>
                <a:spcPts val="300"/>
              </a:spcBef>
              <a:defRPr sz="1456" i="1">
                <a:solidFill>
                  <a:srgbClr val="FFCD00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John:  "Show me where 1-2 degrees matters and I'll care!"</a:t>
            </a:r>
            <a:r>
              <a:rPr i="0" dirty="0">
                <a:solidFill>
                  <a:srgbClr val="FFFFFF"/>
                </a:solidFill>
              </a:rPr>
              <a:t>	</a:t>
            </a:r>
            <a:r>
              <a:rPr i="0" dirty="0" smtClean="0">
                <a:solidFill>
                  <a:srgbClr val="FFFFFF"/>
                </a:solidFill>
              </a:rPr>
              <a:t>	</a:t>
            </a:r>
            <a:r>
              <a:rPr lang="en-US" i="0" dirty="0" smtClean="0">
                <a:solidFill>
                  <a:srgbClr val="FFFFFF"/>
                </a:solidFill>
              </a:rPr>
              <a:t>		</a:t>
            </a:r>
            <a:r>
              <a:rPr sz="1638" i="0" dirty="0" smtClean="0">
                <a:solidFill>
                  <a:srgbClr val="FFFFFF"/>
                </a:solidFill>
              </a:rPr>
              <a:t>unbonded </a:t>
            </a:r>
            <a:r>
              <a:rPr sz="1638" i="0" dirty="0">
                <a:solidFill>
                  <a:srgbClr val="FFFFFF"/>
                </a:solidFill>
              </a:rPr>
              <a:t>pairs</a:t>
            </a:r>
          </a:p>
          <a:p>
            <a:pPr defTabSz="832104"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832104">
              <a:defRPr sz="1274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832104">
              <a:spcBef>
                <a:spcPts val="300"/>
              </a:spcBef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		</a:t>
            </a:r>
          </a:p>
        </p:txBody>
      </p:sp>
      <p:grpSp>
        <p:nvGrpSpPr>
          <p:cNvPr id="750" name="Group 18"/>
          <p:cNvGrpSpPr/>
          <p:nvPr/>
        </p:nvGrpSpPr>
        <p:grpSpPr>
          <a:xfrm>
            <a:off x="4038600" y="2362199"/>
            <a:ext cx="1371600" cy="537529"/>
            <a:chOff x="0" y="0"/>
            <a:chExt cx="1371600" cy="537527"/>
          </a:xfrm>
        </p:grpSpPr>
        <p:sp>
          <p:nvSpPr>
            <p:cNvPr id="738" name="Text Box 5"/>
            <p:cNvSpPr txBox="1"/>
            <p:nvPr/>
          </p:nvSpPr>
          <p:spPr>
            <a:xfrm>
              <a:off x="476250" y="0"/>
              <a:ext cx="4191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739" name="Oval 6"/>
            <p:cNvSpPr/>
            <p:nvPr/>
          </p:nvSpPr>
          <p:spPr>
            <a:xfrm>
              <a:off x="723900" y="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0" name="Oval 7"/>
            <p:cNvSpPr/>
            <p:nvPr/>
          </p:nvSpPr>
          <p:spPr>
            <a:xfrm>
              <a:off x="571500" y="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1" name="Oval 8"/>
            <p:cNvSpPr/>
            <p:nvPr/>
          </p:nvSpPr>
          <p:spPr>
            <a:xfrm>
              <a:off x="876300" y="1524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2" name="Oval 9"/>
            <p:cNvSpPr/>
            <p:nvPr/>
          </p:nvSpPr>
          <p:spPr>
            <a:xfrm>
              <a:off x="419100" y="152400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3" name="Oval 10"/>
            <p:cNvSpPr/>
            <p:nvPr/>
          </p:nvSpPr>
          <p:spPr>
            <a:xfrm>
              <a:off x="419100" y="3048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4" name="Oval 11"/>
            <p:cNvSpPr/>
            <p:nvPr/>
          </p:nvSpPr>
          <p:spPr>
            <a:xfrm>
              <a:off x="723900" y="4572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5" name="Oval 12"/>
            <p:cNvSpPr/>
            <p:nvPr/>
          </p:nvSpPr>
          <p:spPr>
            <a:xfrm>
              <a:off x="571500" y="4572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748" name="Group 13"/>
            <p:cNvGrpSpPr/>
            <p:nvPr/>
          </p:nvGrpSpPr>
          <p:grpSpPr>
            <a:xfrm>
              <a:off x="876300" y="14287"/>
              <a:ext cx="495300" cy="523241"/>
              <a:chOff x="0" y="0"/>
              <a:chExt cx="495300" cy="523240"/>
            </a:xfrm>
          </p:grpSpPr>
          <p:sp>
            <p:nvSpPr>
              <p:cNvPr id="746" name="Oval 14"/>
              <p:cNvSpPr/>
              <p:nvPr/>
            </p:nvSpPr>
            <p:spPr>
              <a:xfrm>
                <a:off x="0" y="304800"/>
                <a:ext cx="76200" cy="7620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47" name="Text Box 15"/>
              <p:cNvSpPr txBox="1"/>
              <p:nvPr/>
            </p:nvSpPr>
            <p:spPr>
              <a:xfrm>
                <a:off x="76200" y="0"/>
                <a:ext cx="419100" cy="523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</p:grpSp>
        <p:sp>
          <p:nvSpPr>
            <p:cNvPr id="749" name="Text Box 16"/>
            <p:cNvSpPr txBox="1"/>
            <p:nvPr/>
          </p:nvSpPr>
          <p:spPr>
            <a:xfrm>
              <a:off x="0" y="14287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</p:grpSp>
      <p:pic>
        <p:nvPicPr>
          <p:cNvPr id="751" name="Picture 17" descr="Picture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5208" y="3788955"/>
            <a:ext cx="1543051" cy="1647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75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Leading to bonding structure of more complex molecules:</a:t>
            </a:r>
          </a:p>
        </p:txBody>
      </p:sp>
      <p:sp>
        <p:nvSpPr>
          <p:cNvPr id="75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063625"/>
            <a:ext cx="8534400" cy="5174616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Carbon:  Comes with 4 bonding electrons - But has 8 easy places to put electrons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Simplest self-assembly = singly bonded chain ("alkane"):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that leaves LOADS of unbonded, unpaired electrons:  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Solution = Add hydrogens			           =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is this really accurate?  Are bonds all at right angles, in a single plane? 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Of course not!  We have four naturally repelling electron pairs </a:t>
            </a:r>
            <a:r>
              <a:rPr i="1"/>
              <a:t>→</a:t>
            </a:r>
          </a:p>
        </p:txBody>
      </p:sp>
      <p:grpSp>
        <p:nvGrpSpPr>
          <p:cNvPr id="776" name="Group 337"/>
          <p:cNvGrpSpPr/>
          <p:nvPr/>
        </p:nvGrpSpPr>
        <p:grpSpPr>
          <a:xfrm>
            <a:off x="6400800" y="1673224"/>
            <a:ext cx="1905000" cy="533401"/>
            <a:chOff x="0" y="0"/>
            <a:chExt cx="1905000" cy="533400"/>
          </a:xfrm>
        </p:grpSpPr>
        <p:sp>
          <p:nvSpPr>
            <p:cNvPr id="756" name="Text Box 20"/>
            <p:cNvSpPr txBox="1"/>
            <p:nvPr/>
          </p:nvSpPr>
          <p:spPr>
            <a:xfrm>
              <a:off x="38100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757" name="Oval 21"/>
            <p:cNvSpPr/>
            <p:nvPr/>
          </p:nvSpPr>
          <p:spPr>
            <a:xfrm>
              <a:off x="457200" y="1524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8" name="Oval 22"/>
            <p:cNvSpPr/>
            <p:nvPr/>
          </p:nvSpPr>
          <p:spPr>
            <a:xfrm>
              <a:off x="0" y="3048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9" name="Oval 23"/>
            <p:cNvSpPr/>
            <p:nvPr/>
          </p:nvSpPr>
          <p:spPr>
            <a:xfrm>
              <a:off x="292100" y="4572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0" name="Oval 24"/>
            <p:cNvSpPr/>
            <p:nvPr/>
          </p:nvSpPr>
          <p:spPr>
            <a:xfrm>
              <a:off x="152400" y="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1" name="Text Box 26"/>
            <p:cNvSpPr txBox="1"/>
            <p:nvPr/>
          </p:nvSpPr>
          <p:spPr>
            <a:xfrm>
              <a:off x="495300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762" name="Oval 27"/>
            <p:cNvSpPr/>
            <p:nvPr/>
          </p:nvSpPr>
          <p:spPr>
            <a:xfrm>
              <a:off x="914400" y="1524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3" name="Oval 28"/>
            <p:cNvSpPr/>
            <p:nvPr/>
          </p:nvSpPr>
          <p:spPr>
            <a:xfrm>
              <a:off x="457200" y="3048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4" name="Oval 29"/>
            <p:cNvSpPr/>
            <p:nvPr/>
          </p:nvSpPr>
          <p:spPr>
            <a:xfrm>
              <a:off x="749300" y="4572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5" name="Oval 30"/>
            <p:cNvSpPr/>
            <p:nvPr/>
          </p:nvSpPr>
          <p:spPr>
            <a:xfrm>
              <a:off x="609600" y="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6" name="Text Box 32"/>
            <p:cNvSpPr txBox="1"/>
            <p:nvPr/>
          </p:nvSpPr>
          <p:spPr>
            <a:xfrm>
              <a:off x="952500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767" name="Oval 33"/>
            <p:cNvSpPr/>
            <p:nvPr/>
          </p:nvSpPr>
          <p:spPr>
            <a:xfrm>
              <a:off x="1371600" y="1524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8" name="Oval 34"/>
            <p:cNvSpPr/>
            <p:nvPr/>
          </p:nvSpPr>
          <p:spPr>
            <a:xfrm>
              <a:off x="914400" y="3048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9" name="Oval 35"/>
            <p:cNvSpPr/>
            <p:nvPr/>
          </p:nvSpPr>
          <p:spPr>
            <a:xfrm>
              <a:off x="1206500" y="4572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0" name="Oval 36"/>
            <p:cNvSpPr/>
            <p:nvPr/>
          </p:nvSpPr>
          <p:spPr>
            <a:xfrm>
              <a:off x="1066800" y="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1" name="Text Box 38"/>
            <p:cNvSpPr txBox="1"/>
            <p:nvPr/>
          </p:nvSpPr>
          <p:spPr>
            <a:xfrm>
              <a:off x="1409700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772" name="Oval 39"/>
            <p:cNvSpPr/>
            <p:nvPr/>
          </p:nvSpPr>
          <p:spPr>
            <a:xfrm>
              <a:off x="1828800" y="1524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3" name="Oval 40"/>
            <p:cNvSpPr/>
            <p:nvPr/>
          </p:nvSpPr>
          <p:spPr>
            <a:xfrm>
              <a:off x="1371600" y="3048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4" name="Oval 41"/>
            <p:cNvSpPr/>
            <p:nvPr/>
          </p:nvSpPr>
          <p:spPr>
            <a:xfrm>
              <a:off x="1663700" y="4572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5" name="Oval 42"/>
            <p:cNvSpPr/>
            <p:nvPr/>
          </p:nvSpPr>
          <p:spPr>
            <a:xfrm>
              <a:off x="1524000" y="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777" name="Picture 107" descr="Picture 107"/>
          <p:cNvPicPr>
            <a:picLocks noChangeAspect="1"/>
          </p:cNvPicPr>
          <p:nvPr/>
        </p:nvPicPr>
        <p:blipFill>
          <a:blip r:embed="rId2">
            <a:extLst/>
          </a:blip>
          <a:srcRect l="26249" t="21667" r="35000" b="14998"/>
          <a:stretch>
            <a:fillRect/>
          </a:stretch>
        </p:blipFill>
        <p:spPr>
          <a:xfrm>
            <a:off x="7435849" y="5029199"/>
            <a:ext cx="869952" cy="10668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8" name="Group 338"/>
          <p:cNvGrpSpPr/>
          <p:nvPr/>
        </p:nvGrpSpPr>
        <p:grpSpPr>
          <a:xfrm>
            <a:off x="3124200" y="3006724"/>
            <a:ext cx="2438400" cy="1288417"/>
            <a:chOff x="0" y="0"/>
            <a:chExt cx="2438400" cy="1288415"/>
          </a:xfrm>
        </p:grpSpPr>
        <p:sp>
          <p:nvSpPr>
            <p:cNvPr id="778" name="Oval 182"/>
            <p:cNvSpPr/>
            <p:nvPr/>
          </p:nvSpPr>
          <p:spPr>
            <a:xfrm>
              <a:off x="377824" y="542924"/>
              <a:ext cx="68264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9" name="Text Box 183"/>
            <p:cNvSpPr txBox="1"/>
            <p:nvPr/>
          </p:nvSpPr>
          <p:spPr>
            <a:xfrm>
              <a:off x="0" y="407987"/>
              <a:ext cx="37782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780" name="Text Box 185"/>
            <p:cNvSpPr txBox="1"/>
            <p:nvPr/>
          </p:nvSpPr>
          <p:spPr>
            <a:xfrm>
              <a:off x="412750" y="407987"/>
              <a:ext cx="37782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781" name="Oval 186"/>
            <p:cNvSpPr/>
            <p:nvPr/>
          </p:nvSpPr>
          <p:spPr>
            <a:xfrm>
              <a:off x="790574" y="542924"/>
              <a:ext cx="68264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2" name="Oval 187"/>
            <p:cNvSpPr/>
            <p:nvPr/>
          </p:nvSpPr>
          <p:spPr>
            <a:xfrm>
              <a:off x="377824" y="679449"/>
              <a:ext cx="68264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3" name="Oval 188"/>
            <p:cNvSpPr/>
            <p:nvPr/>
          </p:nvSpPr>
          <p:spPr>
            <a:xfrm>
              <a:off x="641349" y="814387"/>
              <a:ext cx="68264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4" name="Oval 189"/>
            <p:cNvSpPr/>
            <p:nvPr/>
          </p:nvSpPr>
          <p:spPr>
            <a:xfrm>
              <a:off x="515937" y="407987"/>
              <a:ext cx="68263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5" name="Text Box 191"/>
            <p:cNvSpPr txBox="1"/>
            <p:nvPr/>
          </p:nvSpPr>
          <p:spPr>
            <a:xfrm>
              <a:off x="825499" y="407987"/>
              <a:ext cx="376239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786" name="Oval 192"/>
            <p:cNvSpPr/>
            <p:nvPr/>
          </p:nvSpPr>
          <p:spPr>
            <a:xfrm>
              <a:off x="1201737" y="542924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7" name="Oval 193"/>
            <p:cNvSpPr/>
            <p:nvPr/>
          </p:nvSpPr>
          <p:spPr>
            <a:xfrm>
              <a:off x="790574" y="679449"/>
              <a:ext cx="68264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8" name="Oval 194"/>
            <p:cNvSpPr/>
            <p:nvPr/>
          </p:nvSpPr>
          <p:spPr>
            <a:xfrm>
              <a:off x="1052512" y="814387"/>
              <a:ext cx="69851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9" name="Oval 195"/>
            <p:cNvSpPr/>
            <p:nvPr/>
          </p:nvSpPr>
          <p:spPr>
            <a:xfrm>
              <a:off x="927099" y="407987"/>
              <a:ext cx="68264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Text Box 197"/>
            <p:cNvSpPr txBox="1"/>
            <p:nvPr/>
          </p:nvSpPr>
          <p:spPr>
            <a:xfrm>
              <a:off x="1236662" y="407987"/>
              <a:ext cx="37782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791" name="Oval 198"/>
            <p:cNvSpPr/>
            <p:nvPr/>
          </p:nvSpPr>
          <p:spPr>
            <a:xfrm>
              <a:off x="1614487" y="542924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2" name="Oval 199"/>
            <p:cNvSpPr/>
            <p:nvPr/>
          </p:nvSpPr>
          <p:spPr>
            <a:xfrm>
              <a:off x="1201737" y="679449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3" name="Oval 200"/>
            <p:cNvSpPr/>
            <p:nvPr/>
          </p:nvSpPr>
          <p:spPr>
            <a:xfrm>
              <a:off x="1465262" y="814387"/>
              <a:ext cx="68263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4" name="Oval 201"/>
            <p:cNvSpPr/>
            <p:nvPr/>
          </p:nvSpPr>
          <p:spPr>
            <a:xfrm>
              <a:off x="1339849" y="407987"/>
              <a:ext cx="68264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5" name="Text Box 203"/>
            <p:cNvSpPr txBox="1"/>
            <p:nvPr/>
          </p:nvSpPr>
          <p:spPr>
            <a:xfrm>
              <a:off x="1649412" y="407987"/>
              <a:ext cx="37782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796" name="Oval 204"/>
            <p:cNvSpPr/>
            <p:nvPr/>
          </p:nvSpPr>
          <p:spPr>
            <a:xfrm>
              <a:off x="2027237" y="542924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7" name="Oval 205"/>
            <p:cNvSpPr/>
            <p:nvPr/>
          </p:nvSpPr>
          <p:spPr>
            <a:xfrm>
              <a:off x="1614487" y="679449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8" name="Oval 206"/>
            <p:cNvSpPr/>
            <p:nvPr/>
          </p:nvSpPr>
          <p:spPr>
            <a:xfrm>
              <a:off x="1878012" y="814387"/>
              <a:ext cx="68263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9" name="Oval 207"/>
            <p:cNvSpPr/>
            <p:nvPr/>
          </p:nvSpPr>
          <p:spPr>
            <a:xfrm>
              <a:off x="1752599" y="407987"/>
              <a:ext cx="68264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0" name="Oval 209"/>
            <p:cNvSpPr/>
            <p:nvPr/>
          </p:nvSpPr>
          <p:spPr>
            <a:xfrm>
              <a:off x="2025649" y="679450"/>
              <a:ext cx="68264" cy="6667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1" name="Text Box 210"/>
            <p:cNvSpPr txBox="1"/>
            <p:nvPr/>
          </p:nvSpPr>
          <p:spPr>
            <a:xfrm>
              <a:off x="2060575" y="407987"/>
              <a:ext cx="37782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802" name="Oval 212"/>
            <p:cNvSpPr/>
            <p:nvPr/>
          </p:nvSpPr>
          <p:spPr>
            <a:xfrm>
              <a:off x="652462" y="406399"/>
              <a:ext cx="69851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3" name="Text Box 213"/>
            <p:cNvSpPr txBox="1"/>
            <p:nvPr/>
          </p:nvSpPr>
          <p:spPr>
            <a:xfrm>
              <a:off x="412750" y="0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804" name="Oval 215"/>
            <p:cNvSpPr/>
            <p:nvPr/>
          </p:nvSpPr>
          <p:spPr>
            <a:xfrm>
              <a:off x="1063625" y="406399"/>
              <a:ext cx="69850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5" name="Text Box 216"/>
            <p:cNvSpPr txBox="1"/>
            <p:nvPr/>
          </p:nvSpPr>
          <p:spPr>
            <a:xfrm>
              <a:off x="823912" y="0"/>
              <a:ext cx="377826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806" name="Oval 218"/>
            <p:cNvSpPr/>
            <p:nvPr/>
          </p:nvSpPr>
          <p:spPr>
            <a:xfrm>
              <a:off x="1441450" y="406399"/>
              <a:ext cx="69850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7" name="Text Box 219"/>
            <p:cNvSpPr txBox="1"/>
            <p:nvPr/>
          </p:nvSpPr>
          <p:spPr>
            <a:xfrm>
              <a:off x="1201737" y="0"/>
              <a:ext cx="377826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808" name="Oval 221"/>
            <p:cNvSpPr/>
            <p:nvPr/>
          </p:nvSpPr>
          <p:spPr>
            <a:xfrm>
              <a:off x="1887537" y="406399"/>
              <a:ext cx="69851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9" name="Text Box 222"/>
            <p:cNvSpPr txBox="1"/>
            <p:nvPr/>
          </p:nvSpPr>
          <p:spPr>
            <a:xfrm>
              <a:off x="1647825" y="0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810" name="Oval 224"/>
            <p:cNvSpPr/>
            <p:nvPr/>
          </p:nvSpPr>
          <p:spPr>
            <a:xfrm>
              <a:off x="515937" y="814387"/>
              <a:ext cx="68263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1" name="Text Box 225"/>
            <p:cNvSpPr txBox="1"/>
            <p:nvPr/>
          </p:nvSpPr>
          <p:spPr>
            <a:xfrm>
              <a:off x="412750" y="828675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812" name="Oval 227"/>
            <p:cNvSpPr/>
            <p:nvPr/>
          </p:nvSpPr>
          <p:spPr>
            <a:xfrm>
              <a:off x="927099" y="814387"/>
              <a:ext cx="68264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3" name="Text Box 228"/>
            <p:cNvSpPr txBox="1"/>
            <p:nvPr/>
          </p:nvSpPr>
          <p:spPr>
            <a:xfrm>
              <a:off x="823912" y="828675"/>
              <a:ext cx="377826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814" name="Oval 230"/>
            <p:cNvSpPr/>
            <p:nvPr/>
          </p:nvSpPr>
          <p:spPr>
            <a:xfrm>
              <a:off x="1373187" y="814387"/>
              <a:ext cx="68263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5" name="Text Box 231"/>
            <p:cNvSpPr txBox="1"/>
            <p:nvPr/>
          </p:nvSpPr>
          <p:spPr>
            <a:xfrm>
              <a:off x="1270000" y="828675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816" name="Oval 233"/>
            <p:cNvSpPr/>
            <p:nvPr/>
          </p:nvSpPr>
          <p:spPr>
            <a:xfrm>
              <a:off x="1751012" y="814387"/>
              <a:ext cx="68263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7" name="Text Box 234"/>
            <p:cNvSpPr txBox="1"/>
            <p:nvPr/>
          </p:nvSpPr>
          <p:spPr>
            <a:xfrm>
              <a:off x="1647825" y="828675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</p:grpSp>
      <p:grpSp>
        <p:nvGrpSpPr>
          <p:cNvPr id="854" name="Group 235"/>
          <p:cNvGrpSpPr/>
          <p:nvPr/>
        </p:nvGrpSpPr>
        <p:grpSpPr>
          <a:xfrm>
            <a:off x="5943599" y="2971800"/>
            <a:ext cx="2743201" cy="1376706"/>
            <a:chOff x="0" y="0"/>
            <a:chExt cx="2743199" cy="1376705"/>
          </a:xfrm>
        </p:grpSpPr>
        <p:sp>
          <p:nvSpPr>
            <p:cNvPr id="819" name="Text Box 236"/>
            <p:cNvSpPr txBox="1"/>
            <p:nvPr/>
          </p:nvSpPr>
          <p:spPr>
            <a:xfrm>
              <a:off x="1896533" y="464541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820" name="Text Box 237"/>
            <p:cNvSpPr txBox="1"/>
            <p:nvPr/>
          </p:nvSpPr>
          <p:spPr>
            <a:xfrm>
              <a:off x="949677" y="452423"/>
              <a:ext cx="37112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821" name="Text Box 238"/>
            <p:cNvSpPr txBox="1"/>
            <p:nvPr/>
          </p:nvSpPr>
          <p:spPr>
            <a:xfrm>
              <a:off x="1422400" y="464541"/>
              <a:ext cx="371122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822" name="Text Box 239"/>
            <p:cNvSpPr txBox="1"/>
            <p:nvPr/>
          </p:nvSpPr>
          <p:spPr>
            <a:xfrm>
              <a:off x="474133" y="452423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823" name="Line 240"/>
            <p:cNvSpPr/>
            <p:nvPr/>
          </p:nvSpPr>
          <p:spPr>
            <a:xfrm flipH="1">
              <a:off x="812800" y="679905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4" name="Line 241"/>
            <p:cNvSpPr/>
            <p:nvPr/>
          </p:nvSpPr>
          <p:spPr>
            <a:xfrm flipH="1">
              <a:off x="338667" y="679905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5" name="Line 242"/>
            <p:cNvSpPr/>
            <p:nvPr/>
          </p:nvSpPr>
          <p:spPr>
            <a:xfrm flipH="1">
              <a:off x="2235200" y="701449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6" name="Line 243"/>
            <p:cNvSpPr/>
            <p:nvPr/>
          </p:nvSpPr>
          <p:spPr>
            <a:xfrm flipH="1">
              <a:off x="1286933" y="690677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7" name="Line 244"/>
            <p:cNvSpPr/>
            <p:nvPr/>
          </p:nvSpPr>
          <p:spPr>
            <a:xfrm flipH="1">
              <a:off x="1761067" y="690677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830" name="Group 245"/>
            <p:cNvGrpSpPr/>
            <p:nvPr/>
          </p:nvGrpSpPr>
          <p:grpSpPr>
            <a:xfrm>
              <a:off x="474133" y="852334"/>
              <a:ext cx="372534" cy="524372"/>
              <a:chOff x="0" y="0"/>
              <a:chExt cx="372533" cy="524371"/>
            </a:xfrm>
          </p:grpSpPr>
          <p:sp>
            <p:nvSpPr>
              <p:cNvPr id="828" name="Text Box 246"/>
              <p:cNvSpPr txBox="1"/>
              <p:nvPr/>
            </p:nvSpPr>
            <p:spPr>
              <a:xfrm>
                <a:off x="0" y="64631"/>
                <a:ext cx="37253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829" name="Line 247"/>
              <p:cNvSpPr/>
              <p:nvPr/>
            </p:nvSpPr>
            <p:spPr>
              <a:xfrm flipV="1">
                <a:off x="191911" y="0"/>
                <a:ext cx="1" cy="12926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33" name="Group 248"/>
            <p:cNvGrpSpPr/>
            <p:nvPr/>
          </p:nvGrpSpPr>
          <p:grpSpPr>
            <a:xfrm>
              <a:off x="948266" y="852334"/>
              <a:ext cx="372534" cy="524372"/>
              <a:chOff x="0" y="0"/>
              <a:chExt cx="372533" cy="524371"/>
            </a:xfrm>
          </p:grpSpPr>
          <p:sp>
            <p:nvSpPr>
              <p:cNvPr id="831" name="Text Box 249"/>
              <p:cNvSpPr txBox="1"/>
              <p:nvPr/>
            </p:nvSpPr>
            <p:spPr>
              <a:xfrm>
                <a:off x="0" y="64631"/>
                <a:ext cx="37253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832" name="Line 250"/>
              <p:cNvSpPr/>
              <p:nvPr/>
            </p:nvSpPr>
            <p:spPr>
              <a:xfrm flipV="1">
                <a:off x="191911" y="0"/>
                <a:ext cx="1" cy="12926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36" name="Group 251"/>
            <p:cNvGrpSpPr/>
            <p:nvPr/>
          </p:nvGrpSpPr>
          <p:grpSpPr>
            <a:xfrm>
              <a:off x="1433688" y="840215"/>
              <a:ext cx="372534" cy="524372"/>
              <a:chOff x="0" y="0"/>
              <a:chExt cx="372533" cy="524371"/>
            </a:xfrm>
          </p:grpSpPr>
          <p:sp>
            <p:nvSpPr>
              <p:cNvPr id="834" name="Text Box 252"/>
              <p:cNvSpPr txBox="1"/>
              <p:nvPr/>
            </p:nvSpPr>
            <p:spPr>
              <a:xfrm>
                <a:off x="0" y="64631"/>
                <a:ext cx="37253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835" name="Line 253"/>
              <p:cNvSpPr/>
              <p:nvPr/>
            </p:nvSpPr>
            <p:spPr>
              <a:xfrm flipV="1">
                <a:off x="191911" y="0"/>
                <a:ext cx="1" cy="12926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39" name="Group 254"/>
            <p:cNvGrpSpPr/>
            <p:nvPr/>
          </p:nvGrpSpPr>
          <p:grpSpPr>
            <a:xfrm>
              <a:off x="1896533" y="852334"/>
              <a:ext cx="372534" cy="524372"/>
              <a:chOff x="0" y="0"/>
              <a:chExt cx="372533" cy="524371"/>
            </a:xfrm>
          </p:grpSpPr>
          <p:sp>
            <p:nvSpPr>
              <p:cNvPr id="837" name="Text Box 255"/>
              <p:cNvSpPr txBox="1"/>
              <p:nvPr/>
            </p:nvSpPr>
            <p:spPr>
              <a:xfrm>
                <a:off x="0" y="64631"/>
                <a:ext cx="37253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838" name="Line 256"/>
              <p:cNvSpPr/>
              <p:nvPr/>
            </p:nvSpPr>
            <p:spPr>
              <a:xfrm flipV="1">
                <a:off x="191911" y="0"/>
                <a:ext cx="1" cy="12926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42" name="Group 257"/>
            <p:cNvGrpSpPr/>
            <p:nvPr/>
          </p:nvGrpSpPr>
          <p:grpSpPr>
            <a:xfrm>
              <a:off x="474133" y="-1"/>
              <a:ext cx="372534" cy="526482"/>
              <a:chOff x="0" y="0"/>
              <a:chExt cx="372533" cy="526480"/>
            </a:xfrm>
          </p:grpSpPr>
          <p:sp>
            <p:nvSpPr>
              <p:cNvPr id="840" name="Text Box 258"/>
              <p:cNvSpPr txBox="1"/>
              <p:nvPr/>
            </p:nvSpPr>
            <p:spPr>
              <a:xfrm>
                <a:off x="-1" y="-1"/>
                <a:ext cx="372535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841" name="Line 259"/>
              <p:cNvSpPr/>
              <p:nvPr/>
            </p:nvSpPr>
            <p:spPr>
              <a:xfrm flipV="1">
                <a:off x="191911" y="397217"/>
                <a:ext cx="1" cy="12926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45" name="Group 260"/>
            <p:cNvGrpSpPr/>
            <p:nvPr/>
          </p:nvGrpSpPr>
          <p:grpSpPr>
            <a:xfrm>
              <a:off x="948266" y="-1"/>
              <a:ext cx="372534" cy="526482"/>
              <a:chOff x="0" y="0"/>
              <a:chExt cx="372533" cy="526480"/>
            </a:xfrm>
          </p:grpSpPr>
          <p:sp>
            <p:nvSpPr>
              <p:cNvPr id="843" name="Text Box 261"/>
              <p:cNvSpPr txBox="1"/>
              <p:nvPr/>
            </p:nvSpPr>
            <p:spPr>
              <a:xfrm>
                <a:off x="-1" y="-1"/>
                <a:ext cx="372535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844" name="Line 262"/>
              <p:cNvSpPr/>
              <p:nvPr/>
            </p:nvSpPr>
            <p:spPr>
              <a:xfrm flipV="1">
                <a:off x="191911" y="397217"/>
                <a:ext cx="1" cy="12926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48" name="Group 263"/>
            <p:cNvGrpSpPr/>
            <p:nvPr/>
          </p:nvGrpSpPr>
          <p:grpSpPr>
            <a:xfrm>
              <a:off x="1422400" y="-1"/>
              <a:ext cx="372534" cy="526482"/>
              <a:chOff x="0" y="0"/>
              <a:chExt cx="372533" cy="526480"/>
            </a:xfrm>
          </p:grpSpPr>
          <p:sp>
            <p:nvSpPr>
              <p:cNvPr id="846" name="Text Box 264"/>
              <p:cNvSpPr txBox="1"/>
              <p:nvPr/>
            </p:nvSpPr>
            <p:spPr>
              <a:xfrm>
                <a:off x="-1" y="-1"/>
                <a:ext cx="372535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847" name="Line 265"/>
              <p:cNvSpPr/>
              <p:nvPr/>
            </p:nvSpPr>
            <p:spPr>
              <a:xfrm flipV="1">
                <a:off x="191911" y="397217"/>
                <a:ext cx="1" cy="12926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51" name="Group 266"/>
            <p:cNvGrpSpPr/>
            <p:nvPr/>
          </p:nvGrpSpPr>
          <p:grpSpPr>
            <a:xfrm>
              <a:off x="1896533" y="-1"/>
              <a:ext cx="372534" cy="526482"/>
              <a:chOff x="0" y="0"/>
              <a:chExt cx="372533" cy="526480"/>
            </a:xfrm>
          </p:grpSpPr>
          <p:sp>
            <p:nvSpPr>
              <p:cNvPr id="849" name="Text Box 267"/>
              <p:cNvSpPr txBox="1"/>
              <p:nvPr/>
            </p:nvSpPr>
            <p:spPr>
              <a:xfrm>
                <a:off x="-1" y="-1"/>
                <a:ext cx="372535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850" name="Line 268"/>
              <p:cNvSpPr/>
              <p:nvPr/>
            </p:nvSpPr>
            <p:spPr>
              <a:xfrm flipV="1">
                <a:off x="191911" y="397217"/>
                <a:ext cx="1" cy="12926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852" name="Text Box 269"/>
            <p:cNvSpPr txBox="1"/>
            <p:nvPr/>
          </p:nvSpPr>
          <p:spPr>
            <a:xfrm>
              <a:off x="0" y="453769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853" name="Text Box 270"/>
            <p:cNvSpPr txBox="1"/>
            <p:nvPr/>
          </p:nvSpPr>
          <p:spPr>
            <a:xfrm>
              <a:off x="2370666" y="453769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85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So real singly bonded carbon chain must look more like:</a:t>
            </a:r>
          </a:p>
        </p:txBody>
      </p:sp>
      <p:sp>
        <p:nvSpPr>
          <p:cNvPr id="858" name="Rectangle 93"/>
          <p:cNvSpPr txBox="1">
            <a:spLocks noGrp="1"/>
          </p:cNvSpPr>
          <p:nvPr>
            <p:ph type="body" sz="quarter" idx="1"/>
          </p:nvPr>
        </p:nvSpPr>
        <p:spPr>
          <a:xfrm>
            <a:off x="3429000" y="1524000"/>
            <a:ext cx="50292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4 independent repelling bonds → Tetrahedra</a:t>
            </a:r>
          </a:p>
        </p:txBody>
      </p:sp>
      <p:sp>
        <p:nvSpPr>
          <p:cNvPr id="859" name="Rectangle 96"/>
          <p:cNvSpPr txBox="1"/>
          <p:nvPr/>
        </p:nvSpPr>
        <p:spPr>
          <a:xfrm>
            <a:off x="228600" y="2590800"/>
            <a:ext cx="8686800" cy="3677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Figure out number of independent bonds  → Spread them out at far as possible</a:t>
            </a:r>
            <a:endParaRPr>
              <a:solidFill>
                <a:srgbClr val="FFFFFF"/>
              </a:solidFill>
            </a:endParaRPr>
          </a:p>
          <a:p>
            <a:pPr algn="l">
              <a:spcBef>
                <a:spcPts val="400"/>
              </a:spcBef>
              <a:defRPr sz="1000" b="0">
                <a:solidFill>
                  <a:srgbClr val="FF993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 i="1"/>
              <a:t>Physicists and chemists go on and on about sp2, sp3 . . . hybridization</a:t>
            </a:r>
          </a:p>
          <a:p>
            <a:pPr algn="l">
              <a:spcBef>
                <a:spcPts val="400"/>
              </a:spcBef>
              <a:defRPr sz="1000" b="0" i="1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But that is just the mathematical process of doing the same thing!!</a:t>
            </a: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Example: What if carbon chain had alternating single and double bonds:</a:t>
            </a: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</a:t>
            </a:r>
            <a:r>
              <a:rPr sz="1600"/>
              <a:t>Added enough H's to give each C necessary 4 bonds</a:t>
            </a:r>
          </a:p>
          <a:p>
            <a:pPr algn="l"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</a:t>
            </a:r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=&gt; only 3 independent bonds: 2 single + 1 double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</a:t>
            </a:r>
          </a:p>
        </p:txBody>
      </p:sp>
      <p:grpSp>
        <p:nvGrpSpPr>
          <p:cNvPr id="887" name="Group 97"/>
          <p:cNvGrpSpPr/>
          <p:nvPr/>
        </p:nvGrpSpPr>
        <p:grpSpPr>
          <a:xfrm>
            <a:off x="609600" y="4800599"/>
            <a:ext cx="2819400" cy="1435964"/>
            <a:chOff x="0" y="0"/>
            <a:chExt cx="2819399" cy="1435962"/>
          </a:xfrm>
        </p:grpSpPr>
        <p:sp>
          <p:nvSpPr>
            <p:cNvPr id="860" name="Text Box 98"/>
            <p:cNvSpPr txBox="1"/>
            <p:nvPr/>
          </p:nvSpPr>
          <p:spPr>
            <a:xfrm>
              <a:off x="1949214" y="494561"/>
              <a:ext cx="382882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861" name="Text Box 99"/>
            <p:cNvSpPr txBox="1"/>
            <p:nvPr/>
          </p:nvSpPr>
          <p:spPr>
            <a:xfrm>
              <a:off x="976057" y="481660"/>
              <a:ext cx="381432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862" name="Text Box 100"/>
            <p:cNvSpPr txBox="1"/>
            <p:nvPr/>
          </p:nvSpPr>
          <p:spPr>
            <a:xfrm>
              <a:off x="1461911" y="494561"/>
              <a:ext cx="381432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863" name="Text Box 101"/>
            <p:cNvSpPr txBox="1"/>
            <p:nvPr/>
          </p:nvSpPr>
          <p:spPr>
            <a:xfrm>
              <a:off x="487303" y="481660"/>
              <a:ext cx="382882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864" name="Line 102"/>
            <p:cNvSpPr/>
            <p:nvPr/>
          </p:nvSpPr>
          <p:spPr>
            <a:xfrm flipH="1">
              <a:off x="348074" y="723760"/>
              <a:ext cx="16243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5" name="Line 103"/>
            <p:cNvSpPr/>
            <p:nvPr/>
          </p:nvSpPr>
          <p:spPr>
            <a:xfrm flipH="1">
              <a:off x="2297289" y="746696"/>
              <a:ext cx="16243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6" name="Line 104"/>
            <p:cNvSpPr/>
            <p:nvPr/>
          </p:nvSpPr>
          <p:spPr>
            <a:xfrm flipH="1">
              <a:off x="1322682" y="735228"/>
              <a:ext cx="16243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869" name="Group 105"/>
            <p:cNvGrpSpPr/>
            <p:nvPr/>
          </p:nvGrpSpPr>
          <p:grpSpPr>
            <a:xfrm>
              <a:off x="487303" y="907413"/>
              <a:ext cx="382882" cy="528550"/>
              <a:chOff x="0" y="0"/>
              <a:chExt cx="382881" cy="528548"/>
            </a:xfrm>
          </p:grpSpPr>
          <p:sp>
            <p:nvSpPr>
              <p:cNvPr id="867" name="Text Box 106"/>
              <p:cNvSpPr txBox="1"/>
              <p:nvPr/>
            </p:nvSpPr>
            <p:spPr>
              <a:xfrm>
                <a:off x="0" y="68808"/>
                <a:ext cx="382882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868" name="Line 107"/>
              <p:cNvSpPr/>
              <p:nvPr/>
            </p:nvSpPr>
            <p:spPr>
              <a:xfrm flipV="1">
                <a:off x="197241" y="0"/>
                <a:ext cx="1" cy="137618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72" name="Group 108"/>
            <p:cNvGrpSpPr/>
            <p:nvPr/>
          </p:nvGrpSpPr>
          <p:grpSpPr>
            <a:xfrm>
              <a:off x="1473513" y="894512"/>
              <a:ext cx="382882" cy="528549"/>
              <a:chOff x="0" y="0"/>
              <a:chExt cx="382881" cy="528548"/>
            </a:xfrm>
          </p:grpSpPr>
          <p:sp>
            <p:nvSpPr>
              <p:cNvPr id="870" name="Text Box 109"/>
              <p:cNvSpPr txBox="1"/>
              <p:nvPr/>
            </p:nvSpPr>
            <p:spPr>
              <a:xfrm>
                <a:off x="0" y="68808"/>
                <a:ext cx="382882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871" name="Line 110"/>
              <p:cNvSpPr/>
              <p:nvPr/>
            </p:nvSpPr>
            <p:spPr>
              <a:xfrm flipV="1">
                <a:off x="197241" y="0"/>
                <a:ext cx="1" cy="137618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75" name="Group 111"/>
            <p:cNvGrpSpPr/>
            <p:nvPr/>
          </p:nvGrpSpPr>
          <p:grpSpPr>
            <a:xfrm>
              <a:off x="974607" y="-1"/>
              <a:ext cx="382882" cy="560505"/>
              <a:chOff x="0" y="0"/>
              <a:chExt cx="382881" cy="560503"/>
            </a:xfrm>
          </p:grpSpPr>
          <p:sp>
            <p:nvSpPr>
              <p:cNvPr id="873" name="Text Box 112"/>
              <p:cNvSpPr txBox="1"/>
              <p:nvPr/>
            </p:nvSpPr>
            <p:spPr>
              <a:xfrm>
                <a:off x="-1" y="-1"/>
                <a:ext cx="382883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874" name="Line 113"/>
              <p:cNvSpPr/>
              <p:nvPr/>
            </p:nvSpPr>
            <p:spPr>
              <a:xfrm flipV="1">
                <a:off x="197241" y="422886"/>
                <a:ext cx="1" cy="137618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78" name="Group 114"/>
            <p:cNvGrpSpPr/>
            <p:nvPr/>
          </p:nvGrpSpPr>
          <p:grpSpPr>
            <a:xfrm>
              <a:off x="1949214" y="-1"/>
              <a:ext cx="382882" cy="560505"/>
              <a:chOff x="0" y="0"/>
              <a:chExt cx="382881" cy="560503"/>
            </a:xfrm>
          </p:grpSpPr>
          <p:sp>
            <p:nvSpPr>
              <p:cNvPr id="876" name="Text Box 115"/>
              <p:cNvSpPr txBox="1"/>
              <p:nvPr/>
            </p:nvSpPr>
            <p:spPr>
              <a:xfrm>
                <a:off x="-1" y="-1"/>
                <a:ext cx="382883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877" name="Line 116"/>
              <p:cNvSpPr/>
              <p:nvPr/>
            </p:nvSpPr>
            <p:spPr>
              <a:xfrm flipV="1">
                <a:off x="197241" y="422886"/>
                <a:ext cx="1" cy="137618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879" name="Text Box 117"/>
            <p:cNvSpPr txBox="1"/>
            <p:nvPr/>
          </p:nvSpPr>
          <p:spPr>
            <a:xfrm>
              <a:off x="0" y="481660"/>
              <a:ext cx="382882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880" name="Text Box 118"/>
            <p:cNvSpPr txBox="1"/>
            <p:nvPr/>
          </p:nvSpPr>
          <p:spPr>
            <a:xfrm>
              <a:off x="2436518" y="481660"/>
              <a:ext cx="382882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grpSp>
          <p:nvGrpSpPr>
            <p:cNvPr id="883" name="Group 119"/>
            <p:cNvGrpSpPr/>
            <p:nvPr/>
          </p:nvGrpSpPr>
          <p:grpSpPr>
            <a:xfrm>
              <a:off x="846980" y="689356"/>
              <a:ext cx="162435" cy="68809"/>
              <a:chOff x="0" y="0"/>
              <a:chExt cx="162434" cy="68808"/>
            </a:xfrm>
          </p:grpSpPr>
          <p:sp>
            <p:nvSpPr>
              <p:cNvPr id="881" name="Line 120"/>
              <p:cNvSpPr/>
              <p:nvPr/>
            </p:nvSpPr>
            <p:spPr>
              <a:xfrm flipH="1" flipV="1">
                <a:off x="0" y="0"/>
                <a:ext cx="162435" cy="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82" name="Line 121"/>
              <p:cNvSpPr/>
              <p:nvPr/>
            </p:nvSpPr>
            <p:spPr>
              <a:xfrm flipH="1" flipV="1">
                <a:off x="0" y="68808"/>
                <a:ext cx="162435" cy="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86" name="Group 122"/>
            <p:cNvGrpSpPr/>
            <p:nvPr/>
          </p:nvGrpSpPr>
          <p:grpSpPr>
            <a:xfrm>
              <a:off x="1809985" y="689356"/>
              <a:ext cx="162435" cy="68809"/>
              <a:chOff x="0" y="0"/>
              <a:chExt cx="162434" cy="68808"/>
            </a:xfrm>
          </p:grpSpPr>
          <p:sp>
            <p:nvSpPr>
              <p:cNvPr id="884" name="Line 123"/>
              <p:cNvSpPr/>
              <p:nvPr/>
            </p:nvSpPr>
            <p:spPr>
              <a:xfrm flipH="1" flipV="1">
                <a:off x="0" y="0"/>
                <a:ext cx="162435" cy="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85" name="Line 124"/>
              <p:cNvSpPr/>
              <p:nvPr/>
            </p:nvSpPr>
            <p:spPr>
              <a:xfrm flipH="1" flipV="1">
                <a:off x="0" y="68808"/>
                <a:ext cx="162435" cy="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pic>
        <p:nvPicPr>
          <p:cNvPr id="888" name="Picture 125" descr="Picture 1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914400"/>
            <a:ext cx="2209800" cy="1465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891" name="Rectangle 3"/>
          <p:cNvSpPr txBox="1">
            <a:spLocks noGrp="1"/>
          </p:cNvSpPr>
          <p:nvPr>
            <p:ph type="body" idx="1"/>
          </p:nvPr>
        </p:nvSpPr>
        <p:spPr>
          <a:xfrm>
            <a:off x="186416" y="660852"/>
            <a:ext cx="8534401" cy="5943601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Three independent bonds repelling one another:		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	Planar, 120 degrees apart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So true structure of single-doubly bonded chain must be planar: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Then what about a single-triple bonded chain:  </a:t>
            </a:r>
            <a:r>
              <a:rPr sz="2000"/>
              <a:t>H-C≡C-C≡C-H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Well, every C now has two independent bonds: 1 single + 1 triple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Will spread in opposite directions = a line:   </a:t>
            </a:r>
            <a:r>
              <a:rPr b="1">
                <a:solidFill>
                  <a:srgbClr val="FFCC00"/>
                </a:solidFill>
              </a:rPr>
              <a:t>Exactly as in formula: H-C≡C-C≡C-H</a:t>
            </a:r>
          </a:p>
        </p:txBody>
      </p:sp>
      <p:grpSp>
        <p:nvGrpSpPr>
          <p:cNvPr id="901" name="Group"/>
          <p:cNvGrpSpPr/>
          <p:nvPr/>
        </p:nvGrpSpPr>
        <p:grpSpPr>
          <a:xfrm>
            <a:off x="6794500" y="685800"/>
            <a:ext cx="1104900" cy="990601"/>
            <a:chOff x="0" y="0"/>
            <a:chExt cx="1104899" cy="990600"/>
          </a:xfrm>
        </p:grpSpPr>
        <p:sp>
          <p:nvSpPr>
            <p:cNvPr id="892" name="Line"/>
            <p:cNvSpPr/>
            <p:nvPr/>
          </p:nvSpPr>
          <p:spPr>
            <a:xfrm flipV="1">
              <a:off x="40744" y="624058"/>
              <a:ext cx="517252" cy="316697"/>
            </a:xfrm>
            <a:prstGeom prst="line">
              <a:avLst/>
            </a:prstGeom>
            <a:noFill/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3" name="Line"/>
            <p:cNvSpPr/>
            <p:nvPr/>
          </p:nvSpPr>
          <p:spPr>
            <a:xfrm flipH="1" flipV="1">
              <a:off x="532595" y="636758"/>
              <a:ext cx="543189" cy="268414"/>
            </a:xfrm>
            <a:prstGeom prst="line">
              <a:avLst/>
            </a:prstGeom>
            <a:noFill/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4" name="Line"/>
            <p:cNvSpPr/>
            <p:nvPr/>
          </p:nvSpPr>
          <p:spPr>
            <a:xfrm flipV="1">
              <a:off x="545295" y="154158"/>
              <a:ext cx="1" cy="427426"/>
            </a:xfrm>
            <a:prstGeom prst="line">
              <a:avLst/>
            </a:prstGeom>
            <a:noFill/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5" name="Oval 6"/>
            <p:cNvSpPr/>
            <p:nvPr/>
          </p:nvSpPr>
          <p:spPr>
            <a:xfrm>
              <a:off x="488196" y="484094"/>
              <a:ext cx="108489" cy="107577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6" name="Oval 7"/>
            <p:cNvSpPr/>
            <p:nvPr/>
          </p:nvSpPr>
          <p:spPr>
            <a:xfrm>
              <a:off x="524359" y="591670"/>
              <a:ext cx="108489" cy="107577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7" name="Oval 9"/>
            <p:cNvSpPr/>
            <p:nvPr/>
          </p:nvSpPr>
          <p:spPr>
            <a:xfrm>
              <a:off x="406830" y="0"/>
              <a:ext cx="271221" cy="268943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8" name="Oval 10"/>
            <p:cNvSpPr/>
            <p:nvPr/>
          </p:nvSpPr>
          <p:spPr>
            <a:xfrm>
              <a:off x="406830" y="484094"/>
              <a:ext cx="271221" cy="268943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9" name="Oval 11"/>
            <p:cNvSpPr/>
            <p:nvPr/>
          </p:nvSpPr>
          <p:spPr>
            <a:xfrm>
              <a:off x="0" y="712694"/>
              <a:ext cx="271221" cy="268943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0" name="Oval 12"/>
            <p:cNvSpPr/>
            <p:nvPr/>
          </p:nvSpPr>
          <p:spPr>
            <a:xfrm>
              <a:off x="833679" y="721658"/>
              <a:ext cx="271221" cy="268943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902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2743200"/>
            <a:ext cx="2505075" cy="1581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905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838200"/>
          </a:xfrm>
          <a:prstGeom prst="rect">
            <a:avLst/>
          </a:prstGeom>
        </p:spPr>
        <p:txBody>
          <a:bodyPr/>
          <a:lstStyle/>
          <a:p>
            <a:pPr>
              <a:defRPr sz="2400">
                <a:solidFill>
                  <a:srgbClr val="FFCD00"/>
                </a:solidFill>
              </a:defRPr>
            </a:pPr>
            <a:r>
              <a:t>Everyday Application:</a:t>
            </a:r>
            <a:r>
              <a:rPr>
                <a:solidFill>
                  <a:srgbClr val="E5FFFF"/>
                </a:solidFill>
              </a:rPr>
              <a:t> “Free Radicals” &amp; “Antioxidants”</a:t>
            </a:r>
          </a:p>
        </p:txBody>
      </p:sp>
      <p:sp>
        <p:nvSpPr>
          <p:cNvPr id="906" name="Rectangle 81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8534400" cy="5090079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These terms are all over the news (or at least in “health food” advertising)!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Radicals also come up in discussion of possible nanoscience hazards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What’s it all about?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Oxygen tends to steal electrons =&gt; “Oxidation” is defined as loss of electrons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For organics, this can be the same as losing Hydrogens: 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			          </a:t>
            </a:r>
            <a:r>
              <a:rPr sz="1600">
                <a:solidFill>
                  <a:srgbClr val="FFCC00"/>
                </a:solidFill>
              </a:rPr>
              <a:t>H</a:t>
            </a:r>
            <a:r>
              <a:rPr sz="1600" baseline="-25000">
                <a:solidFill>
                  <a:srgbClr val="FFCC00"/>
                </a:solidFill>
              </a:rPr>
              <a:t>2</a:t>
            </a:r>
            <a:r>
              <a:rPr sz="1600">
                <a:solidFill>
                  <a:srgbClr val="FFCC00"/>
                </a:solidFill>
              </a:rPr>
              <a:t> = 2 lost electrons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  <p:grpSp>
        <p:nvGrpSpPr>
          <p:cNvPr id="947" name="Group 110"/>
          <p:cNvGrpSpPr/>
          <p:nvPr/>
        </p:nvGrpSpPr>
        <p:grpSpPr>
          <a:xfrm>
            <a:off x="152400" y="3667124"/>
            <a:ext cx="2438400" cy="1288417"/>
            <a:chOff x="0" y="0"/>
            <a:chExt cx="2438400" cy="1288415"/>
          </a:xfrm>
        </p:grpSpPr>
        <p:sp>
          <p:nvSpPr>
            <p:cNvPr id="907" name="Oval 111"/>
            <p:cNvSpPr/>
            <p:nvPr/>
          </p:nvSpPr>
          <p:spPr>
            <a:xfrm>
              <a:off x="377824" y="542924"/>
              <a:ext cx="68264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8" name="Text Box 112"/>
            <p:cNvSpPr txBox="1"/>
            <p:nvPr/>
          </p:nvSpPr>
          <p:spPr>
            <a:xfrm>
              <a:off x="0" y="407987"/>
              <a:ext cx="37782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909" name="Text Box 113"/>
            <p:cNvSpPr txBox="1"/>
            <p:nvPr/>
          </p:nvSpPr>
          <p:spPr>
            <a:xfrm>
              <a:off x="412750" y="407987"/>
              <a:ext cx="37782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910" name="Oval 114"/>
            <p:cNvSpPr/>
            <p:nvPr/>
          </p:nvSpPr>
          <p:spPr>
            <a:xfrm>
              <a:off x="790574" y="542924"/>
              <a:ext cx="68264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1" name="Oval 115"/>
            <p:cNvSpPr/>
            <p:nvPr/>
          </p:nvSpPr>
          <p:spPr>
            <a:xfrm>
              <a:off x="377824" y="679449"/>
              <a:ext cx="68264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2" name="Oval 116"/>
            <p:cNvSpPr/>
            <p:nvPr/>
          </p:nvSpPr>
          <p:spPr>
            <a:xfrm>
              <a:off x="641349" y="814387"/>
              <a:ext cx="68264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3" name="Oval 117"/>
            <p:cNvSpPr/>
            <p:nvPr/>
          </p:nvSpPr>
          <p:spPr>
            <a:xfrm>
              <a:off x="515937" y="407987"/>
              <a:ext cx="68263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4" name="Text Box 118"/>
            <p:cNvSpPr txBox="1"/>
            <p:nvPr/>
          </p:nvSpPr>
          <p:spPr>
            <a:xfrm>
              <a:off x="825499" y="407987"/>
              <a:ext cx="376239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915" name="Oval 119"/>
            <p:cNvSpPr/>
            <p:nvPr/>
          </p:nvSpPr>
          <p:spPr>
            <a:xfrm>
              <a:off x="1201737" y="542924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6" name="Oval 120"/>
            <p:cNvSpPr/>
            <p:nvPr/>
          </p:nvSpPr>
          <p:spPr>
            <a:xfrm>
              <a:off x="790574" y="679449"/>
              <a:ext cx="68264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7" name="Oval 121"/>
            <p:cNvSpPr/>
            <p:nvPr/>
          </p:nvSpPr>
          <p:spPr>
            <a:xfrm>
              <a:off x="1052512" y="814387"/>
              <a:ext cx="69851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8" name="Oval 122"/>
            <p:cNvSpPr/>
            <p:nvPr/>
          </p:nvSpPr>
          <p:spPr>
            <a:xfrm>
              <a:off x="927099" y="407987"/>
              <a:ext cx="68264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9" name="Text Box 123"/>
            <p:cNvSpPr txBox="1"/>
            <p:nvPr/>
          </p:nvSpPr>
          <p:spPr>
            <a:xfrm>
              <a:off x="1236662" y="407987"/>
              <a:ext cx="37782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920" name="Oval 124"/>
            <p:cNvSpPr/>
            <p:nvPr/>
          </p:nvSpPr>
          <p:spPr>
            <a:xfrm>
              <a:off x="1614487" y="542924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1" name="Oval 125"/>
            <p:cNvSpPr/>
            <p:nvPr/>
          </p:nvSpPr>
          <p:spPr>
            <a:xfrm>
              <a:off x="1201737" y="679449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2" name="Oval 126"/>
            <p:cNvSpPr/>
            <p:nvPr/>
          </p:nvSpPr>
          <p:spPr>
            <a:xfrm>
              <a:off x="1465262" y="814387"/>
              <a:ext cx="68263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3" name="Oval 127"/>
            <p:cNvSpPr/>
            <p:nvPr/>
          </p:nvSpPr>
          <p:spPr>
            <a:xfrm>
              <a:off x="1339849" y="407987"/>
              <a:ext cx="68264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4" name="Text Box 128"/>
            <p:cNvSpPr txBox="1"/>
            <p:nvPr/>
          </p:nvSpPr>
          <p:spPr>
            <a:xfrm>
              <a:off x="1649412" y="407987"/>
              <a:ext cx="37782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925" name="Oval 129"/>
            <p:cNvSpPr/>
            <p:nvPr/>
          </p:nvSpPr>
          <p:spPr>
            <a:xfrm>
              <a:off x="2027237" y="542924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6" name="Oval 130"/>
            <p:cNvSpPr/>
            <p:nvPr/>
          </p:nvSpPr>
          <p:spPr>
            <a:xfrm>
              <a:off x="1614487" y="679449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7" name="Oval 131"/>
            <p:cNvSpPr/>
            <p:nvPr/>
          </p:nvSpPr>
          <p:spPr>
            <a:xfrm>
              <a:off x="1878012" y="814387"/>
              <a:ext cx="68263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8" name="Oval 132"/>
            <p:cNvSpPr/>
            <p:nvPr/>
          </p:nvSpPr>
          <p:spPr>
            <a:xfrm>
              <a:off x="1752599" y="407987"/>
              <a:ext cx="68264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9" name="Oval 133"/>
            <p:cNvSpPr/>
            <p:nvPr/>
          </p:nvSpPr>
          <p:spPr>
            <a:xfrm>
              <a:off x="2025649" y="679450"/>
              <a:ext cx="68264" cy="6667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0" name="Text Box 134"/>
            <p:cNvSpPr txBox="1"/>
            <p:nvPr/>
          </p:nvSpPr>
          <p:spPr>
            <a:xfrm>
              <a:off x="2060575" y="407987"/>
              <a:ext cx="37782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931" name="Oval 135"/>
            <p:cNvSpPr/>
            <p:nvPr/>
          </p:nvSpPr>
          <p:spPr>
            <a:xfrm>
              <a:off x="652462" y="406399"/>
              <a:ext cx="69851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2" name="Text Box 136"/>
            <p:cNvSpPr txBox="1"/>
            <p:nvPr/>
          </p:nvSpPr>
          <p:spPr>
            <a:xfrm>
              <a:off x="412750" y="0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933" name="Oval 137"/>
            <p:cNvSpPr/>
            <p:nvPr/>
          </p:nvSpPr>
          <p:spPr>
            <a:xfrm>
              <a:off x="1063625" y="406399"/>
              <a:ext cx="69850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4" name="Text Box 138"/>
            <p:cNvSpPr txBox="1"/>
            <p:nvPr/>
          </p:nvSpPr>
          <p:spPr>
            <a:xfrm>
              <a:off x="823912" y="0"/>
              <a:ext cx="377826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935" name="Oval 139"/>
            <p:cNvSpPr/>
            <p:nvPr/>
          </p:nvSpPr>
          <p:spPr>
            <a:xfrm>
              <a:off x="1441450" y="406399"/>
              <a:ext cx="69850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6" name="Text Box 140"/>
            <p:cNvSpPr txBox="1"/>
            <p:nvPr/>
          </p:nvSpPr>
          <p:spPr>
            <a:xfrm>
              <a:off x="1201737" y="0"/>
              <a:ext cx="377826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937" name="Oval 141"/>
            <p:cNvSpPr/>
            <p:nvPr/>
          </p:nvSpPr>
          <p:spPr>
            <a:xfrm>
              <a:off x="1887537" y="406399"/>
              <a:ext cx="69851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8" name="Text Box 142"/>
            <p:cNvSpPr txBox="1"/>
            <p:nvPr/>
          </p:nvSpPr>
          <p:spPr>
            <a:xfrm>
              <a:off x="1647825" y="0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939" name="Oval 143"/>
            <p:cNvSpPr/>
            <p:nvPr/>
          </p:nvSpPr>
          <p:spPr>
            <a:xfrm>
              <a:off x="515937" y="814387"/>
              <a:ext cx="68263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0" name="Text Box 144"/>
            <p:cNvSpPr txBox="1"/>
            <p:nvPr/>
          </p:nvSpPr>
          <p:spPr>
            <a:xfrm>
              <a:off x="412750" y="828675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941" name="Oval 145"/>
            <p:cNvSpPr/>
            <p:nvPr/>
          </p:nvSpPr>
          <p:spPr>
            <a:xfrm>
              <a:off x="927099" y="814387"/>
              <a:ext cx="68264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2" name="Text Box 146"/>
            <p:cNvSpPr txBox="1"/>
            <p:nvPr/>
          </p:nvSpPr>
          <p:spPr>
            <a:xfrm>
              <a:off x="823912" y="828675"/>
              <a:ext cx="377826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943" name="Oval 147"/>
            <p:cNvSpPr/>
            <p:nvPr/>
          </p:nvSpPr>
          <p:spPr>
            <a:xfrm>
              <a:off x="1373187" y="814387"/>
              <a:ext cx="68263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4" name="Text Box 148"/>
            <p:cNvSpPr txBox="1"/>
            <p:nvPr/>
          </p:nvSpPr>
          <p:spPr>
            <a:xfrm>
              <a:off x="1270000" y="828675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945" name="Oval 149"/>
            <p:cNvSpPr/>
            <p:nvPr/>
          </p:nvSpPr>
          <p:spPr>
            <a:xfrm>
              <a:off x="1751012" y="814387"/>
              <a:ext cx="68263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6" name="Text Box 150"/>
            <p:cNvSpPr txBox="1"/>
            <p:nvPr/>
          </p:nvSpPr>
          <p:spPr>
            <a:xfrm>
              <a:off x="1647825" y="828675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</p:grpSp>
      <p:grpSp>
        <p:nvGrpSpPr>
          <p:cNvPr id="988" name="Group 273"/>
          <p:cNvGrpSpPr/>
          <p:nvPr/>
        </p:nvGrpSpPr>
        <p:grpSpPr>
          <a:xfrm>
            <a:off x="3352800" y="3809999"/>
            <a:ext cx="2438400" cy="1983742"/>
            <a:chOff x="0" y="0"/>
            <a:chExt cx="2438400" cy="1983740"/>
          </a:xfrm>
        </p:grpSpPr>
        <p:sp>
          <p:nvSpPr>
            <p:cNvPr id="948" name="Oval 152"/>
            <p:cNvSpPr/>
            <p:nvPr/>
          </p:nvSpPr>
          <p:spPr>
            <a:xfrm>
              <a:off x="377824" y="1238249"/>
              <a:ext cx="68264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9" name="Text Box 153"/>
            <p:cNvSpPr txBox="1"/>
            <p:nvPr/>
          </p:nvSpPr>
          <p:spPr>
            <a:xfrm>
              <a:off x="0" y="1103312"/>
              <a:ext cx="37782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950" name="Text Box 154"/>
            <p:cNvSpPr txBox="1"/>
            <p:nvPr/>
          </p:nvSpPr>
          <p:spPr>
            <a:xfrm>
              <a:off x="412750" y="1103312"/>
              <a:ext cx="37782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951" name="Oval 155"/>
            <p:cNvSpPr/>
            <p:nvPr/>
          </p:nvSpPr>
          <p:spPr>
            <a:xfrm>
              <a:off x="790574" y="1238249"/>
              <a:ext cx="68264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2" name="Oval 156"/>
            <p:cNvSpPr/>
            <p:nvPr/>
          </p:nvSpPr>
          <p:spPr>
            <a:xfrm>
              <a:off x="377824" y="1374774"/>
              <a:ext cx="68264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3" name="Oval 157"/>
            <p:cNvSpPr/>
            <p:nvPr/>
          </p:nvSpPr>
          <p:spPr>
            <a:xfrm>
              <a:off x="641349" y="1509712"/>
              <a:ext cx="68264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4" name="Oval 158"/>
            <p:cNvSpPr/>
            <p:nvPr/>
          </p:nvSpPr>
          <p:spPr>
            <a:xfrm>
              <a:off x="515937" y="1103312"/>
              <a:ext cx="68263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5" name="Text Box 159"/>
            <p:cNvSpPr txBox="1"/>
            <p:nvPr/>
          </p:nvSpPr>
          <p:spPr>
            <a:xfrm>
              <a:off x="825499" y="1103312"/>
              <a:ext cx="376239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956" name="Oval 160"/>
            <p:cNvSpPr/>
            <p:nvPr/>
          </p:nvSpPr>
          <p:spPr>
            <a:xfrm>
              <a:off x="1201737" y="1238249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7" name="Oval 161"/>
            <p:cNvSpPr/>
            <p:nvPr/>
          </p:nvSpPr>
          <p:spPr>
            <a:xfrm>
              <a:off x="790574" y="1374774"/>
              <a:ext cx="68264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8" name="Oval 162"/>
            <p:cNvSpPr/>
            <p:nvPr/>
          </p:nvSpPr>
          <p:spPr>
            <a:xfrm>
              <a:off x="1052512" y="1509712"/>
              <a:ext cx="69851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9" name="Oval 163"/>
            <p:cNvSpPr/>
            <p:nvPr/>
          </p:nvSpPr>
          <p:spPr>
            <a:xfrm>
              <a:off x="927099" y="1103312"/>
              <a:ext cx="68264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0" name="Text Box 164"/>
            <p:cNvSpPr txBox="1"/>
            <p:nvPr/>
          </p:nvSpPr>
          <p:spPr>
            <a:xfrm>
              <a:off x="1236662" y="1103312"/>
              <a:ext cx="37782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961" name="Oval 165"/>
            <p:cNvSpPr/>
            <p:nvPr/>
          </p:nvSpPr>
          <p:spPr>
            <a:xfrm>
              <a:off x="1614487" y="1238249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2" name="Oval 166"/>
            <p:cNvSpPr/>
            <p:nvPr/>
          </p:nvSpPr>
          <p:spPr>
            <a:xfrm>
              <a:off x="1201737" y="1374774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3" name="Oval 167"/>
            <p:cNvSpPr/>
            <p:nvPr/>
          </p:nvSpPr>
          <p:spPr>
            <a:xfrm>
              <a:off x="1465262" y="1509712"/>
              <a:ext cx="68263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4" name="Oval 168"/>
            <p:cNvSpPr/>
            <p:nvPr/>
          </p:nvSpPr>
          <p:spPr>
            <a:xfrm>
              <a:off x="1339849" y="1103312"/>
              <a:ext cx="68264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5" name="Text Box 169"/>
            <p:cNvSpPr txBox="1"/>
            <p:nvPr/>
          </p:nvSpPr>
          <p:spPr>
            <a:xfrm>
              <a:off x="1649412" y="1103312"/>
              <a:ext cx="37782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966" name="Oval 170"/>
            <p:cNvSpPr/>
            <p:nvPr/>
          </p:nvSpPr>
          <p:spPr>
            <a:xfrm>
              <a:off x="2027237" y="1238249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7" name="Oval 171"/>
            <p:cNvSpPr/>
            <p:nvPr/>
          </p:nvSpPr>
          <p:spPr>
            <a:xfrm>
              <a:off x="1614487" y="1374774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8" name="Oval 172"/>
            <p:cNvSpPr/>
            <p:nvPr/>
          </p:nvSpPr>
          <p:spPr>
            <a:xfrm>
              <a:off x="1878012" y="1509712"/>
              <a:ext cx="68263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9" name="Oval 173"/>
            <p:cNvSpPr/>
            <p:nvPr/>
          </p:nvSpPr>
          <p:spPr>
            <a:xfrm>
              <a:off x="1752599" y="1103312"/>
              <a:ext cx="68264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0" name="Oval 174"/>
            <p:cNvSpPr/>
            <p:nvPr/>
          </p:nvSpPr>
          <p:spPr>
            <a:xfrm>
              <a:off x="2025649" y="1374775"/>
              <a:ext cx="68264" cy="6667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1" name="Text Box 175"/>
            <p:cNvSpPr txBox="1"/>
            <p:nvPr/>
          </p:nvSpPr>
          <p:spPr>
            <a:xfrm>
              <a:off x="2060575" y="1103312"/>
              <a:ext cx="37782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972" name="Oval 176"/>
            <p:cNvSpPr/>
            <p:nvPr/>
          </p:nvSpPr>
          <p:spPr>
            <a:xfrm>
              <a:off x="652462" y="1101724"/>
              <a:ext cx="69851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3" name="Text Box 177"/>
            <p:cNvSpPr txBox="1"/>
            <p:nvPr/>
          </p:nvSpPr>
          <p:spPr>
            <a:xfrm>
              <a:off x="412750" y="695325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974" name="Oval 178"/>
            <p:cNvSpPr/>
            <p:nvPr/>
          </p:nvSpPr>
          <p:spPr>
            <a:xfrm>
              <a:off x="990600" y="390524"/>
              <a:ext cx="69850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5" name="Text Box 179"/>
            <p:cNvSpPr txBox="1"/>
            <p:nvPr/>
          </p:nvSpPr>
          <p:spPr>
            <a:xfrm>
              <a:off x="762000" y="0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976" name="Oval 180"/>
            <p:cNvSpPr/>
            <p:nvPr/>
          </p:nvSpPr>
          <p:spPr>
            <a:xfrm>
              <a:off x="1574800" y="398462"/>
              <a:ext cx="69850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7" name="Text Box 181"/>
            <p:cNvSpPr txBox="1"/>
            <p:nvPr/>
          </p:nvSpPr>
          <p:spPr>
            <a:xfrm>
              <a:off x="1371600" y="0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978" name="Oval 182"/>
            <p:cNvSpPr/>
            <p:nvPr/>
          </p:nvSpPr>
          <p:spPr>
            <a:xfrm>
              <a:off x="1887537" y="1101724"/>
              <a:ext cx="69851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9" name="Text Box 183"/>
            <p:cNvSpPr txBox="1"/>
            <p:nvPr/>
          </p:nvSpPr>
          <p:spPr>
            <a:xfrm>
              <a:off x="1647825" y="695325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980" name="Oval 184"/>
            <p:cNvSpPr/>
            <p:nvPr/>
          </p:nvSpPr>
          <p:spPr>
            <a:xfrm>
              <a:off x="515937" y="1509712"/>
              <a:ext cx="68263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1" name="Text Box 185"/>
            <p:cNvSpPr txBox="1"/>
            <p:nvPr/>
          </p:nvSpPr>
          <p:spPr>
            <a:xfrm>
              <a:off x="412750" y="1524000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982" name="Oval 186"/>
            <p:cNvSpPr/>
            <p:nvPr/>
          </p:nvSpPr>
          <p:spPr>
            <a:xfrm>
              <a:off x="927099" y="1509712"/>
              <a:ext cx="68264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3" name="Text Box 187"/>
            <p:cNvSpPr txBox="1"/>
            <p:nvPr/>
          </p:nvSpPr>
          <p:spPr>
            <a:xfrm>
              <a:off x="823912" y="1524000"/>
              <a:ext cx="377826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984" name="Oval 188"/>
            <p:cNvSpPr/>
            <p:nvPr/>
          </p:nvSpPr>
          <p:spPr>
            <a:xfrm>
              <a:off x="1373187" y="1509712"/>
              <a:ext cx="68263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5" name="Text Box 189"/>
            <p:cNvSpPr txBox="1"/>
            <p:nvPr/>
          </p:nvSpPr>
          <p:spPr>
            <a:xfrm>
              <a:off x="1270000" y="1524000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986" name="Oval 190"/>
            <p:cNvSpPr/>
            <p:nvPr/>
          </p:nvSpPr>
          <p:spPr>
            <a:xfrm>
              <a:off x="1751012" y="1509712"/>
              <a:ext cx="68263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7" name="Text Box 191"/>
            <p:cNvSpPr txBox="1"/>
            <p:nvPr/>
          </p:nvSpPr>
          <p:spPr>
            <a:xfrm>
              <a:off x="1647825" y="1524000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</p:grpSp>
      <p:grpSp>
        <p:nvGrpSpPr>
          <p:cNvPr id="1029" name="Group 274"/>
          <p:cNvGrpSpPr/>
          <p:nvPr/>
        </p:nvGrpSpPr>
        <p:grpSpPr>
          <a:xfrm>
            <a:off x="6429375" y="4343399"/>
            <a:ext cx="2562225" cy="1983742"/>
            <a:chOff x="0" y="0"/>
            <a:chExt cx="2562225" cy="1983740"/>
          </a:xfrm>
        </p:grpSpPr>
        <p:sp>
          <p:nvSpPr>
            <p:cNvPr id="989" name="Oval 233"/>
            <p:cNvSpPr/>
            <p:nvPr/>
          </p:nvSpPr>
          <p:spPr>
            <a:xfrm>
              <a:off x="377824" y="1238249"/>
              <a:ext cx="68264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0" name="Text Box 234"/>
            <p:cNvSpPr txBox="1"/>
            <p:nvPr/>
          </p:nvSpPr>
          <p:spPr>
            <a:xfrm>
              <a:off x="0" y="1103312"/>
              <a:ext cx="37782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991" name="Text Box 235"/>
            <p:cNvSpPr txBox="1"/>
            <p:nvPr/>
          </p:nvSpPr>
          <p:spPr>
            <a:xfrm>
              <a:off x="412750" y="1103312"/>
              <a:ext cx="37782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992" name="Oval 236"/>
            <p:cNvSpPr/>
            <p:nvPr/>
          </p:nvSpPr>
          <p:spPr>
            <a:xfrm>
              <a:off x="790574" y="1238249"/>
              <a:ext cx="68264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3" name="Oval 237"/>
            <p:cNvSpPr/>
            <p:nvPr/>
          </p:nvSpPr>
          <p:spPr>
            <a:xfrm>
              <a:off x="377824" y="1374774"/>
              <a:ext cx="68264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4" name="Oval 238"/>
            <p:cNvSpPr/>
            <p:nvPr/>
          </p:nvSpPr>
          <p:spPr>
            <a:xfrm>
              <a:off x="641349" y="1509712"/>
              <a:ext cx="68264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5" name="Oval 239"/>
            <p:cNvSpPr/>
            <p:nvPr/>
          </p:nvSpPr>
          <p:spPr>
            <a:xfrm>
              <a:off x="515937" y="1103312"/>
              <a:ext cx="68263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6" name="Text Box 240"/>
            <p:cNvSpPr txBox="1"/>
            <p:nvPr/>
          </p:nvSpPr>
          <p:spPr>
            <a:xfrm>
              <a:off x="825499" y="1103312"/>
              <a:ext cx="376239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997" name="Oval 241"/>
            <p:cNvSpPr/>
            <p:nvPr/>
          </p:nvSpPr>
          <p:spPr>
            <a:xfrm>
              <a:off x="1325562" y="1238249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8" name="Oval 242"/>
            <p:cNvSpPr/>
            <p:nvPr/>
          </p:nvSpPr>
          <p:spPr>
            <a:xfrm>
              <a:off x="790574" y="1374774"/>
              <a:ext cx="68264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9" name="Oval 243"/>
            <p:cNvSpPr/>
            <p:nvPr/>
          </p:nvSpPr>
          <p:spPr>
            <a:xfrm>
              <a:off x="1052512" y="1509712"/>
              <a:ext cx="69851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0" name="Oval 244"/>
            <p:cNvSpPr/>
            <p:nvPr/>
          </p:nvSpPr>
          <p:spPr>
            <a:xfrm>
              <a:off x="1169987" y="1246187"/>
              <a:ext cx="68263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1" name="Text Box 245"/>
            <p:cNvSpPr txBox="1"/>
            <p:nvPr/>
          </p:nvSpPr>
          <p:spPr>
            <a:xfrm>
              <a:off x="1360487" y="1103312"/>
              <a:ext cx="37782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002" name="Oval 246"/>
            <p:cNvSpPr/>
            <p:nvPr/>
          </p:nvSpPr>
          <p:spPr>
            <a:xfrm>
              <a:off x="1738312" y="1238249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3" name="Oval 247"/>
            <p:cNvSpPr/>
            <p:nvPr/>
          </p:nvSpPr>
          <p:spPr>
            <a:xfrm>
              <a:off x="1325562" y="1374774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4" name="Oval 248"/>
            <p:cNvSpPr/>
            <p:nvPr/>
          </p:nvSpPr>
          <p:spPr>
            <a:xfrm>
              <a:off x="1589087" y="1509712"/>
              <a:ext cx="68263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5" name="Oval 249"/>
            <p:cNvSpPr/>
            <p:nvPr/>
          </p:nvSpPr>
          <p:spPr>
            <a:xfrm>
              <a:off x="1171574" y="1370012"/>
              <a:ext cx="68264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6" name="Text Box 250"/>
            <p:cNvSpPr txBox="1"/>
            <p:nvPr/>
          </p:nvSpPr>
          <p:spPr>
            <a:xfrm>
              <a:off x="1773237" y="1103312"/>
              <a:ext cx="37782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007" name="Oval 251"/>
            <p:cNvSpPr/>
            <p:nvPr/>
          </p:nvSpPr>
          <p:spPr>
            <a:xfrm>
              <a:off x="2151062" y="1238249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8" name="Oval 252"/>
            <p:cNvSpPr/>
            <p:nvPr/>
          </p:nvSpPr>
          <p:spPr>
            <a:xfrm>
              <a:off x="1738312" y="1374774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9" name="Oval 253"/>
            <p:cNvSpPr/>
            <p:nvPr/>
          </p:nvSpPr>
          <p:spPr>
            <a:xfrm>
              <a:off x="2001837" y="1509712"/>
              <a:ext cx="68263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0" name="Oval 254"/>
            <p:cNvSpPr/>
            <p:nvPr/>
          </p:nvSpPr>
          <p:spPr>
            <a:xfrm>
              <a:off x="1876424" y="1103312"/>
              <a:ext cx="68264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1" name="Oval 255"/>
            <p:cNvSpPr/>
            <p:nvPr/>
          </p:nvSpPr>
          <p:spPr>
            <a:xfrm>
              <a:off x="2149474" y="1374775"/>
              <a:ext cx="68264" cy="6667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2" name="Text Box 256"/>
            <p:cNvSpPr txBox="1"/>
            <p:nvPr/>
          </p:nvSpPr>
          <p:spPr>
            <a:xfrm>
              <a:off x="2184400" y="1103312"/>
              <a:ext cx="37782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013" name="Oval 257"/>
            <p:cNvSpPr/>
            <p:nvPr/>
          </p:nvSpPr>
          <p:spPr>
            <a:xfrm>
              <a:off x="652462" y="1101724"/>
              <a:ext cx="69851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4" name="Text Box 258"/>
            <p:cNvSpPr txBox="1"/>
            <p:nvPr/>
          </p:nvSpPr>
          <p:spPr>
            <a:xfrm>
              <a:off x="412750" y="695325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015" name="Oval 259"/>
            <p:cNvSpPr/>
            <p:nvPr/>
          </p:nvSpPr>
          <p:spPr>
            <a:xfrm>
              <a:off x="1235075" y="276224"/>
              <a:ext cx="69850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6" name="Text Box 260"/>
            <p:cNvSpPr txBox="1"/>
            <p:nvPr/>
          </p:nvSpPr>
          <p:spPr>
            <a:xfrm>
              <a:off x="885825" y="0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017" name="Oval 261"/>
            <p:cNvSpPr/>
            <p:nvPr/>
          </p:nvSpPr>
          <p:spPr>
            <a:xfrm>
              <a:off x="1228725" y="152399"/>
              <a:ext cx="69850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8" name="Text Box 262"/>
            <p:cNvSpPr txBox="1"/>
            <p:nvPr/>
          </p:nvSpPr>
          <p:spPr>
            <a:xfrm>
              <a:off x="1266825" y="0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019" name="Oval 263"/>
            <p:cNvSpPr/>
            <p:nvPr/>
          </p:nvSpPr>
          <p:spPr>
            <a:xfrm>
              <a:off x="2011362" y="1101724"/>
              <a:ext cx="69851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0" name="Text Box 264"/>
            <p:cNvSpPr txBox="1"/>
            <p:nvPr/>
          </p:nvSpPr>
          <p:spPr>
            <a:xfrm>
              <a:off x="1771650" y="695325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021" name="Oval 265"/>
            <p:cNvSpPr/>
            <p:nvPr/>
          </p:nvSpPr>
          <p:spPr>
            <a:xfrm>
              <a:off x="515937" y="1509712"/>
              <a:ext cx="68263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2" name="Text Box 266"/>
            <p:cNvSpPr txBox="1"/>
            <p:nvPr/>
          </p:nvSpPr>
          <p:spPr>
            <a:xfrm>
              <a:off x="412750" y="1524000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023" name="Oval 267"/>
            <p:cNvSpPr/>
            <p:nvPr/>
          </p:nvSpPr>
          <p:spPr>
            <a:xfrm>
              <a:off x="927099" y="1509712"/>
              <a:ext cx="68264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4" name="Text Box 268"/>
            <p:cNvSpPr txBox="1"/>
            <p:nvPr/>
          </p:nvSpPr>
          <p:spPr>
            <a:xfrm>
              <a:off x="823912" y="1524000"/>
              <a:ext cx="377826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025" name="Oval 269"/>
            <p:cNvSpPr/>
            <p:nvPr/>
          </p:nvSpPr>
          <p:spPr>
            <a:xfrm>
              <a:off x="1497012" y="1509712"/>
              <a:ext cx="68263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6" name="Text Box 270"/>
            <p:cNvSpPr txBox="1"/>
            <p:nvPr/>
          </p:nvSpPr>
          <p:spPr>
            <a:xfrm>
              <a:off x="1393825" y="1524000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027" name="Oval 271"/>
            <p:cNvSpPr/>
            <p:nvPr/>
          </p:nvSpPr>
          <p:spPr>
            <a:xfrm>
              <a:off x="1874837" y="1509712"/>
              <a:ext cx="68263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8" name="Text Box 272"/>
            <p:cNvSpPr txBox="1"/>
            <p:nvPr/>
          </p:nvSpPr>
          <p:spPr>
            <a:xfrm>
              <a:off x="1771650" y="1524000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</p:grpSp>
      <p:sp>
        <p:nvSpPr>
          <p:cNvPr id="1030" name="AutoShape 275"/>
          <p:cNvSpPr/>
          <p:nvPr/>
        </p:nvSpPr>
        <p:spPr>
          <a:xfrm>
            <a:off x="2667000" y="44958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CC00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1" name="AutoShape 276"/>
          <p:cNvSpPr/>
          <p:nvPr/>
        </p:nvSpPr>
        <p:spPr>
          <a:xfrm>
            <a:off x="5943600" y="53340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CC00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034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01700"/>
            <a:ext cx="8686800" cy="5257800"/>
          </a:xfrm>
          <a:prstGeom prst="rect">
            <a:avLst/>
          </a:prstGeom>
        </p:spPr>
        <p:txBody>
          <a:bodyPr/>
          <a:lstStyle/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Representing bonds as lines, restructuring of the molecule is more obvious: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218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But what might make Hydrogens suddenly leave?  FREE RADICALS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Molecule (“R”) with atom ("X") having unpaired electron: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868680">
              <a:spcBef>
                <a:spcPts val="300"/>
              </a:spcBef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Possible source of radicals?  Surface of Nanotubes &amp; C60 (more on this later)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How would these “Free Radicals” promote loss of Hydrogen (a.k.a. oxidation)?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  <p:grpSp>
        <p:nvGrpSpPr>
          <p:cNvPr id="1070" name="Group 79"/>
          <p:cNvGrpSpPr/>
          <p:nvPr/>
        </p:nvGrpSpPr>
        <p:grpSpPr>
          <a:xfrm>
            <a:off x="1066799" y="1528226"/>
            <a:ext cx="2743201" cy="1376706"/>
            <a:chOff x="0" y="0"/>
            <a:chExt cx="2743199" cy="1376705"/>
          </a:xfrm>
        </p:grpSpPr>
        <p:sp>
          <p:nvSpPr>
            <p:cNvPr id="1035" name="Text Box 80"/>
            <p:cNvSpPr txBox="1"/>
            <p:nvPr/>
          </p:nvSpPr>
          <p:spPr>
            <a:xfrm>
              <a:off x="1896533" y="464541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036" name="Text Box 81"/>
            <p:cNvSpPr txBox="1"/>
            <p:nvPr/>
          </p:nvSpPr>
          <p:spPr>
            <a:xfrm>
              <a:off x="949677" y="452423"/>
              <a:ext cx="37112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037" name="Text Box 82"/>
            <p:cNvSpPr txBox="1"/>
            <p:nvPr/>
          </p:nvSpPr>
          <p:spPr>
            <a:xfrm>
              <a:off x="1422400" y="464541"/>
              <a:ext cx="371122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038" name="Text Box 83"/>
            <p:cNvSpPr txBox="1"/>
            <p:nvPr/>
          </p:nvSpPr>
          <p:spPr>
            <a:xfrm>
              <a:off x="474133" y="452423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039" name="Line 84"/>
            <p:cNvSpPr/>
            <p:nvPr/>
          </p:nvSpPr>
          <p:spPr>
            <a:xfrm flipH="1">
              <a:off x="812800" y="679905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0" name="Line 85"/>
            <p:cNvSpPr/>
            <p:nvPr/>
          </p:nvSpPr>
          <p:spPr>
            <a:xfrm flipH="1">
              <a:off x="338667" y="679905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1" name="Line 86"/>
            <p:cNvSpPr/>
            <p:nvPr/>
          </p:nvSpPr>
          <p:spPr>
            <a:xfrm flipH="1">
              <a:off x="2235200" y="701449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2" name="Line 87"/>
            <p:cNvSpPr/>
            <p:nvPr/>
          </p:nvSpPr>
          <p:spPr>
            <a:xfrm flipH="1">
              <a:off x="1286933" y="690677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3" name="Line 88"/>
            <p:cNvSpPr/>
            <p:nvPr/>
          </p:nvSpPr>
          <p:spPr>
            <a:xfrm flipH="1">
              <a:off x="1761067" y="690677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046" name="Group 89"/>
            <p:cNvGrpSpPr/>
            <p:nvPr/>
          </p:nvGrpSpPr>
          <p:grpSpPr>
            <a:xfrm>
              <a:off x="474133" y="852334"/>
              <a:ext cx="372534" cy="524372"/>
              <a:chOff x="0" y="0"/>
              <a:chExt cx="372533" cy="524371"/>
            </a:xfrm>
          </p:grpSpPr>
          <p:sp>
            <p:nvSpPr>
              <p:cNvPr id="1044" name="Text Box 90"/>
              <p:cNvSpPr txBox="1"/>
              <p:nvPr/>
            </p:nvSpPr>
            <p:spPr>
              <a:xfrm>
                <a:off x="0" y="64631"/>
                <a:ext cx="37253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1045" name="Line 91"/>
              <p:cNvSpPr/>
              <p:nvPr/>
            </p:nvSpPr>
            <p:spPr>
              <a:xfrm flipV="1">
                <a:off x="191911" y="0"/>
                <a:ext cx="1" cy="12926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49" name="Group 92"/>
            <p:cNvGrpSpPr/>
            <p:nvPr/>
          </p:nvGrpSpPr>
          <p:grpSpPr>
            <a:xfrm>
              <a:off x="948266" y="852334"/>
              <a:ext cx="372534" cy="524372"/>
              <a:chOff x="0" y="0"/>
              <a:chExt cx="372533" cy="524371"/>
            </a:xfrm>
          </p:grpSpPr>
          <p:sp>
            <p:nvSpPr>
              <p:cNvPr id="1047" name="Text Box 93"/>
              <p:cNvSpPr txBox="1"/>
              <p:nvPr/>
            </p:nvSpPr>
            <p:spPr>
              <a:xfrm>
                <a:off x="0" y="64631"/>
                <a:ext cx="37253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1048" name="Line 94"/>
              <p:cNvSpPr/>
              <p:nvPr/>
            </p:nvSpPr>
            <p:spPr>
              <a:xfrm flipV="1">
                <a:off x="191911" y="0"/>
                <a:ext cx="1" cy="12926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52" name="Group 95"/>
            <p:cNvGrpSpPr/>
            <p:nvPr/>
          </p:nvGrpSpPr>
          <p:grpSpPr>
            <a:xfrm>
              <a:off x="1433688" y="840215"/>
              <a:ext cx="372534" cy="524372"/>
              <a:chOff x="0" y="0"/>
              <a:chExt cx="372533" cy="524371"/>
            </a:xfrm>
          </p:grpSpPr>
          <p:sp>
            <p:nvSpPr>
              <p:cNvPr id="1050" name="Text Box 96"/>
              <p:cNvSpPr txBox="1"/>
              <p:nvPr/>
            </p:nvSpPr>
            <p:spPr>
              <a:xfrm>
                <a:off x="0" y="64631"/>
                <a:ext cx="37253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1051" name="Line 97"/>
              <p:cNvSpPr/>
              <p:nvPr/>
            </p:nvSpPr>
            <p:spPr>
              <a:xfrm flipV="1">
                <a:off x="191911" y="0"/>
                <a:ext cx="1" cy="12926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55" name="Group 98"/>
            <p:cNvGrpSpPr/>
            <p:nvPr/>
          </p:nvGrpSpPr>
          <p:grpSpPr>
            <a:xfrm>
              <a:off x="1896533" y="852334"/>
              <a:ext cx="372534" cy="524372"/>
              <a:chOff x="0" y="0"/>
              <a:chExt cx="372533" cy="524371"/>
            </a:xfrm>
          </p:grpSpPr>
          <p:sp>
            <p:nvSpPr>
              <p:cNvPr id="1053" name="Text Box 99"/>
              <p:cNvSpPr txBox="1"/>
              <p:nvPr/>
            </p:nvSpPr>
            <p:spPr>
              <a:xfrm>
                <a:off x="0" y="64631"/>
                <a:ext cx="37253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1054" name="Line 100"/>
              <p:cNvSpPr/>
              <p:nvPr/>
            </p:nvSpPr>
            <p:spPr>
              <a:xfrm flipV="1">
                <a:off x="191911" y="0"/>
                <a:ext cx="1" cy="12926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58" name="Group 101"/>
            <p:cNvGrpSpPr/>
            <p:nvPr/>
          </p:nvGrpSpPr>
          <p:grpSpPr>
            <a:xfrm>
              <a:off x="474133" y="-1"/>
              <a:ext cx="372534" cy="526482"/>
              <a:chOff x="0" y="0"/>
              <a:chExt cx="372533" cy="526480"/>
            </a:xfrm>
          </p:grpSpPr>
          <p:sp>
            <p:nvSpPr>
              <p:cNvPr id="1056" name="Text Box 102"/>
              <p:cNvSpPr txBox="1"/>
              <p:nvPr/>
            </p:nvSpPr>
            <p:spPr>
              <a:xfrm>
                <a:off x="-1" y="-1"/>
                <a:ext cx="372535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1057" name="Line 103"/>
              <p:cNvSpPr/>
              <p:nvPr/>
            </p:nvSpPr>
            <p:spPr>
              <a:xfrm flipV="1">
                <a:off x="191911" y="397217"/>
                <a:ext cx="1" cy="12926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61" name="Group 104"/>
            <p:cNvGrpSpPr/>
            <p:nvPr/>
          </p:nvGrpSpPr>
          <p:grpSpPr>
            <a:xfrm>
              <a:off x="948266" y="-1"/>
              <a:ext cx="372534" cy="526482"/>
              <a:chOff x="0" y="0"/>
              <a:chExt cx="372533" cy="526480"/>
            </a:xfrm>
          </p:grpSpPr>
          <p:sp>
            <p:nvSpPr>
              <p:cNvPr id="1059" name="Text Box 105"/>
              <p:cNvSpPr txBox="1"/>
              <p:nvPr/>
            </p:nvSpPr>
            <p:spPr>
              <a:xfrm>
                <a:off x="-1" y="-1"/>
                <a:ext cx="372535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1060" name="Line 106"/>
              <p:cNvSpPr/>
              <p:nvPr/>
            </p:nvSpPr>
            <p:spPr>
              <a:xfrm flipV="1">
                <a:off x="191911" y="397217"/>
                <a:ext cx="1" cy="12926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64" name="Group 107"/>
            <p:cNvGrpSpPr/>
            <p:nvPr/>
          </p:nvGrpSpPr>
          <p:grpSpPr>
            <a:xfrm>
              <a:off x="1422400" y="-1"/>
              <a:ext cx="372534" cy="526482"/>
              <a:chOff x="0" y="0"/>
              <a:chExt cx="372533" cy="526480"/>
            </a:xfrm>
          </p:grpSpPr>
          <p:sp>
            <p:nvSpPr>
              <p:cNvPr id="1062" name="Text Box 108"/>
              <p:cNvSpPr txBox="1"/>
              <p:nvPr/>
            </p:nvSpPr>
            <p:spPr>
              <a:xfrm>
                <a:off x="-1" y="-1"/>
                <a:ext cx="372535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1063" name="Line 109"/>
              <p:cNvSpPr/>
              <p:nvPr/>
            </p:nvSpPr>
            <p:spPr>
              <a:xfrm flipV="1">
                <a:off x="191911" y="397217"/>
                <a:ext cx="1" cy="12926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67" name="Group 110"/>
            <p:cNvGrpSpPr/>
            <p:nvPr/>
          </p:nvGrpSpPr>
          <p:grpSpPr>
            <a:xfrm>
              <a:off x="1896533" y="-1"/>
              <a:ext cx="372534" cy="526482"/>
              <a:chOff x="0" y="0"/>
              <a:chExt cx="372533" cy="526480"/>
            </a:xfrm>
          </p:grpSpPr>
          <p:sp>
            <p:nvSpPr>
              <p:cNvPr id="1065" name="Text Box 111"/>
              <p:cNvSpPr txBox="1"/>
              <p:nvPr/>
            </p:nvSpPr>
            <p:spPr>
              <a:xfrm>
                <a:off x="-1" y="-1"/>
                <a:ext cx="372535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4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1066" name="Line 112"/>
              <p:cNvSpPr/>
              <p:nvPr/>
            </p:nvSpPr>
            <p:spPr>
              <a:xfrm flipV="1">
                <a:off x="191911" y="397217"/>
                <a:ext cx="1" cy="12926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068" name="Text Box 113"/>
            <p:cNvSpPr txBox="1"/>
            <p:nvPr/>
          </p:nvSpPr>
          <p:spPr>
            <a:xfrm>
              <a:off x="0" y="453769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069" name="Text Box 114"/>
            <p:cNvSpPr txBox="1"/>
            <p:nvPr/>
          </p:nvSpPr>
          <p:spPr>
            <a:xfrm>
              <a:off x="2370666" y="453769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</p:grpSp>
      <p:sp>
        <p:nvSpPr>
          <p:cNvPr id="1071" name="Text Box 116"/>
          <p:cNvSpPr txBox="1"/>
          <p:nvPr/>
        </p:nvSpPr>
        <p:spPr>
          <a:xfrm>
            <a:off x="6697663" y="1993364"/>
            <a:ext cx="37147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072" name="Text Box 117"/>
          <p:cNvSpPr txBox="1"/>
          <p:nvPr/>
        </p:nvSpPr>
        <p:spPr>
          <a:xfrm>
            <a:off x="5749925" y="1980664"/>
            <a:ext cx="37147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073" name="Text Box 118"/>
          <p:cNvSpPr txBox="1"/>
          <p:nvPr/>
        </p:nvSpPr>
        <p:spPr>
          <a:xfrm>
            <a:off x="6223000" y="1993364"/>
            <a:ext cx="37147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074" name="Text Box 119"/>
          <p:cNvSpPr txBox="1"/>
          <p:nvPr/>
        </p:nvSpPr>
        <p:spPr>
          <a:xfrm>
            <a:off x="5275262" y="1980664"/>
            <a:ext cx="37147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075" name="Line 120"/>
          <p:cNvSpPr/>
          <p:nvPr/>
        </p:nvSpPr>
        <p:spPr>
          <a:xfrm flipH="1">
            <a:off x="5613399" y="2207359"/>
            <a:ext cx="158751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6" name="Line 121"/>
          <p:cNvSpPr/>
          <p:nvPr/>
        </p:nvSpPr>
        <p:spPr>
          <a:xfrm flipH="1">
            <a:off x="5138737" y="2207359"/>
            <a:ext cx="158751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7" name="Line 122"/>
          <p:cNvSpPr/>
          <p:nvPr/>
        </p:nvSpPr>
        <p:spPr>
          <a:xfrm flipH="1">
            <a:off x="7035799" y="2229584"/>
            <a:ext cx="158751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8" name="Line 123"/>
          <p:cNvSpPr/>
          <p:nvPr/>
        </p:nvSpPr>
        <p:spPr>
          <a:xfrm flipH="1">
            <a:off x="6095999" y="2158146"/>
            <a:ext cx="157164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9" name="Line 124"/>
          <p:cNvSpPr/>
          <p:nvPr/>
        </p:nvSpPr>
        <p:spPr>
          <a:xfrm flipH="1">
            <a:off x="6561138" y="2218471"/>
            <a:ext cx="158751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82" name="Group 125"/>
          <p:cNvGrpSpPr/>
          <p:nvPr/>
        </p:nvGrpSpPr>
        <p:grpSpPr>
          <a:xfrm>
            <a:off x="5275262" y="2380714"/>
            <a:ext cx="371476" cy="524353"/>
            <a:chOff x="0" y="0"/>
            <a:chExt cx="371475" cy="524352"/>
          </a:xfrm>
        </p:grpSpPr>
        <p:sp>
          <p:nvSpPr>
            <p:cNvPr id="1080" name="Text Box 126"/>
            <p:cNvSpPr txBox="1"/>
            <p:nvPr/>
          </p:nvSpPr>
          <p:spPr>
            <a:xfrm>
              <a:off x="0" y="64612"/>
              <a:ext cx="37147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081" name="Line 127"/>
            <p:cNvSpPr/>
            <p:nvPr/>
          </p:nvSpPr>
          <p:spPr>
            <a:xfrm flipV="1">
              <a:off x="191365" y="0"/>
              <a:ext cx="1" cy="12922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085" name="Group 128"/>
          <p:cNvGrpSpPr/>
          <p:nvPr/>
        </p:nvGrpSpPr>
        <p:grpSpPr>
          <a:xfrm>
            <a:off x="5748337" y="2380714"/>
            <a:ext cx="373063" cy="524353"/>
            <a:chOff x="0" y="0"/>
            <a:chExt cx="373062" cy="524352"/>
          </a:xfrm>
        </p:grpSpPr>
        <p:sp>
          <p:nvSpPr>
            <p:cNvPr id="1083" name="Text Box 129"/>
            <p:cNvSpPr txBox="1"/>
            <p:nvPr/>
          </p:nvSpPr>
          <p:spPr>
            <a:xfrm>
              <a:off x="0" y="64612"/>
              <a:ext cx="37306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084" name="Line 130"/>
            <p:cNvSpPr/>
            <p:nvPr/>
          </p:nvSpPr>
          <p:spPr>
            <a:xfrm flipV="1">
              <a:off x="192183" y="0"/>
              <a:ext cx="1" cy="12922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088" name="Group 131"/>
          <p:cNvGrpSpPr/>
          <p:nvPr/>
        </p:nvGrpSpPr>
        <p:grpSpPr>
          <a:xfrm>
            <a:off x="6234112" y="2368014"/>
            <a:ext cx="373063" cy="524353"/>
            <a:chOff x="0" y="0"/>
            <a:chExt cx="373062" cy="524352"/>
          </a:xfrm>
        </p:grpSpPr>
        <p:sp>
          <p:nvSpPr>
            <p:cNvPr id="1086" name="Text Box 132"/>
            <p:cNvSpPr txBox="1"/>
            <p:nvPr/>
          </p:nvSpPr>
          <p:spPr>
            <a:xfrm>
              <a:off x="0" y="64612"/>
              <a:ext cx="37306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087" name="Line 133"/>
            <p:cNvSpPr/>
            <p:nvPr/>
          </p:nvSpPr>
          <p:spPr>
            <a:xfrm flipV="1">
              <a:off x="192183" y="0"/>
              <a:ext cx="1" cy="12922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091" name="Group 134"/>
          <p:cNvGrpSpPr/>
          <p:nvPr/>
        </p:nvGrpSpPr>
        <p:grpSpPr>
          <a:xfrm>
            <a:off x="6697663" y="2380714"/>
            <a:ext cx="371476" cy="524353"/>
            <a:chOff x="0" y="0"/>
            <a:chExt cx="371475" cy="524352"/>
          </a:xfrm>
        </p:grpSpPr>
        <p:sp>
          <p:nvSpPr>
            <p:cNvPr id="1089" name="Text Box 135"/>
            <p:cNvSpPr txBox="1"/>
            <p:nvPr/>
          </p:nvSpPr>
          <p:spPr>
            <a:xfrm>
              <a:off x="0" y="64612"/>
              <a:ext cx="37147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090" name="Line 136"/>
            <p:cNvSpPr/>
            <p:nvPr/>
          </p:nvSpPr>
          <p:spPr>
            <a:xfrm flipV="1">
              <a:off x="191365" y="0"/>
              <a:ext cx="1" cy="12922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094" name="Group 137"/>
          <p:cNvGrpSpPr/>
          <p:nvPr/>
        </p:nvGrpSpPr>
        <p:grpSpPr>
          <a:xfrm>
            <a:off x="5275262" y="1528225"/>
            <a:ext cx="371476" cy="527052"/>
            <a:chOff x="0" y="0"/>
            <a:chExt cx="371475" cy="527050"/>
          </a:xfrm>
        </p:grpSpPr>
        <p:sp>
          <p:nvSpPr>
            <p:cNvPr id="1092" name="Text Box 138"/>
            <p:cNvSpPr txBox="1"/>
            <p:nvPr/>
          </p:nvSpPr>
          <p:spPr>
            <a:xfrm>
              <a:off x="0" y="-1"/>
              <a:ext cx="37147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093" name="Line 139"/>
            <p:cNvSpPr/>
            <p:nvPr/>
          </p:nvSpPr>
          <p:spPr>
            <a:xfrm flipV="1">
              <a:off x="191365" y="397647"/>
              <a:ext cx="1" cy="129404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097" name="Group 146"/>
          <p:cNvGrpSpPr/>
          <p:nvPr/>
        </p:nvGrpSpPr>
        <p:grpSpPr>
          <a:xfrm>
            <a:off x="6697663" y="1528225"/>
            <a:ext cx="371476" cy="527052"/>
            <a:chOff x="0" y="0"/>
            <a:chExt cx="371475" cy="527050"/>
          </a:xfrm>
        </p:grpSpPr>
        <p:sp>
          <p:nvSpPr>
            <p:cNvPr id="1095" name="Text Box 147"/>
            <p:cNvSpPr txBox="1"/>
            <p:nvPr/>
          </p:nvSpPr>
          <p:spPr>
            <a:xfrm>
              <a:off x="0" y="-1"/>
              <a:ext cx="37147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096" name="Line 148"/>
            <p:cNvSpPr/>
            <p:nvPr/>
          </p:nvSpPr>
          <p:spPr>
            <a:xfrm flipV="1">
              <a:off x="191365" y="397647"/>
              <a:ext cx="1" cy="129404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98" name="Text Box 149"/>
          <p:cNvSpPr txBox="1"/>
          <p:nvPr/>
        </p:nvSpPr>
        <p:spPr>
          <a:xfrm>
            <a:off x="4800599" y="1982251"/>
            <a:ext cx="37306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rPr dirty="0"/>
              <a:t>H</a:t>
            </a:r>
          </a:p>
        </p:txBody>
      </p:sp>
      <p:sp>
        <p:nvSpPr>
          <p:cNvPr id="1099" name="Text Box 150"/>
          <p:cNvSpPr txBox="1"/>
          <p:nvPr/>
        </p:nvSpPr>
        <p:spPr>
          <a:xfrm>
            <a:off x="7170738" y="1982251"/>
            <a:ext cx="373063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100" name="Line 151"/>
          <p:cNvSpPr/>
          <p:nvPr/>
        </p:nvSpPr>
        <p:spPr>
          <a:xfrm flipH="1">
            <a:off x="6095999" y="2266096"/>
            <a:ext cx="157164" cy="1"/>
          </a:xfrm>
          <a:prstGeom prst="line">
            <a:avLst/>
          </a:prstGeom>
          <a:ln w="5715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1" name="AutoShape 152"/>
          <p:cNvSpPr/>
          <p:nvPr/>
        </p:nvSpPr>
        <p:spPr>
          <a:xfrm>
            <a:off x="4114800" y="2061626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CC00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09" name="Group 153"/>
          <p:cNvGrpSpPr/>
          <p:nvPr/>
        </p:nvGrpSpPr>
        <p:grpSpPr>
          <a:xfrm>
            <a:off x="7467600" y="3809999"/>
            <a:ext cx="533400" cy="538164"/>
            <a:chOff x="0" y="0"/>
            <a:chExt cx="533400" cy="538162"/>
          </a:xfrm>
        </p:grpSpPr>
        <p:sp>
          <p:nvSpPr>
            <p:cNvPr id="1102" name="Text Box 154"/>
            <p:cNvSpPr txBox="1"/>
            <p:nvPr/>
          </p:nvSpPr>
          <p:spPr>
            <a:xfrm>
              <a:off x="66675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1103" name="Oval 155"/>
            <p:cNvSpPr/>
            <p:nvPr/>
          </p:nvSpPr>
          <p:spPr>
            <a:xfrm>
              <a:off x="304800" y="4572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4" name="Oval 156"/>
            <p:cNvSpPr/>
            <p:nvPr/>
          </p:nvSpPr>
          <p:spPr>
            <a:xfrm>
              <a:off x="457200" y="17145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5" name="Oval 157"/>
            <p:cNvSpPr/>
            <p:nvPr/>
          </p:nvSpPr>
          <p:spPr>
            <a:xfrm>
              <a:off x="171450" y="1746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6" name="Oval 158"/>
            <p:cNvSpPr/>
            <p:nvPr/>
          </p:nvSpPr>
          <p:spPr>
            <a:xfrm>
              <a:off x="309562" y="19050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7" name="Oval 159"/>
            <p:cNvSpPr/>
            <p:nvPr/>
          </p:nvSpPr>
          <p:spPr>
            <a:xfrm>
              <a:off x="0" y="1524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8" name="Oval 160"/>
            <p:cNvSpPr/>
            <p:nvPr/>
          </p:nvSpPr>
          <p:spPr>
            <a:xfrm>
              <a:off x="161925" y="46196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10" name="Text Box 161"/>
          <p:cNvSpPr txBox="1"/>
          <p:nvPr/>
        </p:nvSpPr>
        <p:spPr>
          <a:xfrm>
            <a:off x="7081838" y="3810000"/>
            <a:ext cx="41910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CC00"/>
                </a:solidFill>
              </a:defRPr>
            </a:lvl1pPr>
          </a:lstStyle>
          <a:p>
            <a:r>
              <a:t>R</a:t>
            </a:r>
          </a:p>
        </p:txBody>
      </p:sp>
      <p:sp>
        <p:nvSpPr>
          <p:cNvPr id="1111" name="Oval 162"/>
          <p:cNvSpPr/>
          <p:nvPr/>
        </p:nvSpPr>
        <p:spPr>
          <a:xfrm>
            <a:off x="7467600" y="4114800"/>
            <a:ext cx="76200" cy="76200"/>
          </a:xfrm>
          <a:prstGeom prst="ellipse">
            <a:avLst/>
          </a:prstGeom>
          <a:solidFill>
            <a:srgbClr val="FFCC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14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Free Radical Induced Oxidation</a:t>
            </a:r>
          </a:p>
        </p:txBody>
      </p:sp>
      <p:sp>
        <p:nvSpPr>
          <p:cNvPr id="1115" name="Rectangle 3"/>
          <p:cNvSpPr txBox="1">
            <a:spLocks noGrp="1"/>
          </p:cNvSpPr>
          <p:nvPr>
            <p:ph type="body" idx="1"/>
          </p:nvPr>
        </p:nvSpPr>
        <p:spPr>
          <a:xfrm>
            <a:off x="352425" y="1009650"/>
            <a:ext cx="8686800" cy="539287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Free Radical approaching organic molecule: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If Hydrogen bond to radical is stronger, it can “steal” a hydrogen!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As organic looses electrons it will be driven to reconfigure its bonds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Oxidation =&gt; Major restructuring of molecules = Change in their biological function</a:t>
            </a:r>
          </a:p>
        </p:txBody>
      </p:sp>
      <p:grpSp>
        <p:nvGrpSpPr>
          <p:cNvPr id="1123" name="Group 4"/>
          <p:cNvGrpSpPr/>
          <p:nvPr/>
        </p:nvGrpSpPr>
        <p:grpSpPr>
          <a:xfrm>
            <a:off x="1300162" y="3000374"/>
            <a:ext cx="533401" cy="538164"/>
            <a:chOff x="0" y="0"/>
            <a:chExt cx="533400" cy="538162"/>
          </a:xfrm>
        </p:grpSpPr>
        <p:sp>
          <p:nvSpPr>
            <p:cNvPr id="1116" name="Text Box 5"/>
            <p:cNvSpPr txBox="1"/>
            <p:nvPr/>
          </p:nvSpPr>
          <p:spPr>
            <a:xfrm>
              <a:off x="66675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1117" name="Oval 6"/>
            <p:cNvSpPr/>
            <p:nvPr/>
          </p:nvSpPr>
          <p:spPr>
            <a:xfrm>
              <a:off x="304800" y="4572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8" name="Oval 7"/>
            <p:cNvSpPr/>
            <p:nvPr/>
          </p:nvSpPr>
          <p:spPr>
            <a:xfrm>
              <a:off x="457200" y="17145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9" name="Oval 8"/>
            <p:cNvSpPr/>
            <p:nvPr/>
          </p:nvSpPr>
          <p:spPr>
            <a:xfrm>
              <a:off x="171450" y="1746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0" name="Oval 9"/>
            <p:cNvSpPr/>
            <p:nvPr/>
          </p:nvSpPr>
          <p:spPr>
            <a:xfrm>
              <a:off x="309562" y="19050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1" name="Oval 10"/>
            <p:cNvSpPr/>
            <p:nvPr/>
          </p:nvSpPr>
          <p:spPr>
            <a:xfrm>
              <a:off x="0" y="1524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2" name="Oval 11"/>
            <p:cNvSpPr/>
            <p:nvPr/>
          </p:nvSpPr>
          <p:spPr>
            <a:xfrm>
              <a:off x="161925" y="46196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24" name="Text Box 15"/>
          <p:cNvSpPr txBox="1"/>
          <p:nvPr/>
        </p:nvSpPr>
        <p:spPr>
          <a:xfrm>
            <a:off x="914400" y="3000375"/>
            <a:ext cx="4191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CC00"/>
                </a:solidFill>
              </a:defRPr>
            </a:lvl1pPr>
          </a:lstStyle>
          <a:p>
            <a:r>
              <a:t>R</a:t>
            </a:r>
          </a:p>
        </p:txBody>
      </p:sp>
      <p:sp>
        <p:nvSpPr>
          <p:cNvPr id="1125" name="Oval 16"/>
          <p:cNvSpPr/>
          <p:nvPr/>
        </p:nvSpPr>
        <p:spPr>
          <a:xfrm>
            <a:off x="1300162" y="3305175"/>
            <a:ext cx="76201" cy="76200"/>
          </a:xfrm>
          <a:prstGeom prst="ellipse">
            <a:avLst/>
          </a:prstGeom>
          <a:solidFill>
            <a:srgbClr val="FFCC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66" name="Group 58"/>
          <p:cNvGrpSpPr/>
          <p:nvPr/>
        </p:nvGrpSpPr>
        <p:grpSpPr>
          <a:xfrm>
            <a:off x="228600" y="1523999"/>
            <a:ext cx="2438400" cy="1288417"/>
            <a:chOff x="0" y="0"/>
            <a:chExt cx="2438400" cy="1288415"/>
          </a:xfrm>
        </p:grpSpPr>
        <p:sp>
          <p:nvSpPr>
            <p:cNvPr id="1126" name="Oval 59"/>
            <p:cNvSpPr/>
            <p:nvPr/>
          </p:nvSpPr>
          <p:spPr>
            <a:xfrm>
              <a:off x="377824" y="542924"/>
              <a:ext cx="68264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7" name="Text Box 60"/>
            <p:cNvSpPr txBox="1"/>
            <p:nvPr/>
          </p:nvSpPr>
          <p:spPr>
            <a:xfrm>
              <a:off x="0" y="407987"/>
              <a:ext cx="37782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128" name="Text Box 61"/>
            <p:cNvSpPr txBox="1"/>
            <p:nvPr/>
          </p:nvSpPr>
          <p:spPr>
            <a:xfrm>
              <a:off x="412750" y="407987"/>
              <a:ext cx="37782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129" name="Oval 62"/>
            <p:cNvSpPr/>
            <p:nvPr/>
          </p:nvSpPr>
          <p:spPr>
            <a:xfrm>
              <a:off x="790574" y="542924"/>
              <a:ext cx="68264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0" name="Oval 63"/>
            <p:cNvSpPr/>
            <p:nvPr/>
          </p:nvSpPr>
          <p:spPr>
            <a:xfrm>
              <a:off x="377824" y="679449"/>
              <a:ext cx="68264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1" name="Oval 64"/>
            <p:cNvSpPr/>
            <p:nvPr/>
          </p:nvSpPr>
          <p:spPr>
            <a:xfrm>
              <a:off x="641349" y="814387"/>
              <a:ext cx="68264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2" name="Oval 65"/>
            <p:cNvSpPr/>
            <p:nvPr/>
          </p:nvSpPr>
          <p:spPr>
            <a:xfrm>
              <a:off x="515937" y="407987"/>
              <a:ext cx="68263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3" name="Text Box 66"/>
            <p:cNvSpPr txBox="1"/>
            <p:nvPr/>
          </p:nvSpPr>
          <p:spPr>
            <a:xfrm>
              <a:off x="825499" y="407987"/>
              <a:ext cx="376239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134" name="Oval 67"/>
            <p:cNvSpPr/>
            <p:nvPr/>
          </p:nvSpPr>
          <p:spPr>
            <a:xfrm>
              <a:off x="1201737" y="542924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5" name="Oval 68"/>
            <p:cNvSpPr/>
            <p:nvPr/>
          </p:nvSpPr>
          <p:spPr>
            <a:xfrm>
              <a:off x="790574" y="679449"/>
              <a:ext cx="68264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6" name="Oval 69"/>
            <p:cNvSpPr/>
            <p:nvPr/>
          </p:nvSpPr>
          <p:spPr>
            <a:xfrm>
              <a:off x="1052512" y="814387"/>
              <a:ext cx="69851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7" name="Oval 70"/>
            <p:cNvSpPr/>
            <p:nvPr/>
          </p:nvSpPr>
          <p:spPr>
            <a:xfrm>
              <a:off x="927099" y="407987"/>
              <a:ext cx="68264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8" name="Text Box 71"/>
            <p:cNvSpPr txBox="1"/>
            <p:nvPr/>
          </p:nvSpPr>
          <p:spPr>
            <a:xfrm>
              <a:off x="1236662" y="407987"/>
              <a:ext cx="37782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139" name="Oval 72"/>
            <p:cNvSpPr/>
            <p:nvPr/>
          </p:nvSpPr>
          <p:spPr>
            <a:xfrm>
              <a:off x="1614487" y="542924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0" name="Oval 73"/>
            <p:cNvSpPr/>
            <p:nvPr/>
          </p:nvSpPr>
          <p:spPr>
            <a:xfrm>
              <a:off x="1201737" y="679449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1" name="Oval 74"/>
            <p:cNvSpPr/>
            <p:nvPr/>
          </p:nvSpPr>
          <p:spPr>
            <a:xfrm>
              <a:off x="1465262" y="814387"/>
              <a:ext cx="68263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2" name="Oval 75"/>
            <p:cNvSpPr/>
            <p:nvPr/>
          </p:nvSpPr>
          <p:spPr>
            <a:xfrm>
              <a:off x="1339849" y="407987"/>
              <a:ext cx="68264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3" name="Text Box 76"/>
            <p:cNvSpPr txBox="1"/>
            <p:nvPr/>
          </p:nvSpPr>
          <p:spPr>
            <a:xfrm>
              <a:off x="1649412" y="407987"/>
              <a:ext cx="37782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144" name="Oval 77"/>
            <p:cNvSpPr/>
            <p:nvPr/>
          </p:nvSpPr>
          <p:spPr>
            <a:xfrm>
              <a:off x="2027237" y="542924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5" name="Oval 78"/>
            <p:cNvSpPr/>
            <p:nvPr/>
          </p:nvSpPr>
          <p:spPr>
            <a:xfrm>
              <a:off x="1614487" y="679449"/>
              <a:ext cx="68263" cy="68264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6" name="Oval 79"/>
            <p:cNvSpPr/>
            <p:nvPr/>
          </p:nvSpPr>
          <p:spPr>
            <a:xfrm>
              <a:off x="1878012" y="814387"/>
              <a:ext cx="68263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7" name="Oval 80"/>
            <p:cNvSpPr/>
            <p:nvPr/>
          </p:nvSpPr>
          <p:spPr>
            <a:xfrm>
              <a:off x="1752599" y="407987"/>
              <a:ext cx="68264" cy="6826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8" name="Oval 81"/>
            <p:cNvSpPr/>
            <p:nvPr/>
          </p:nvSpPr>
          <p:spPr>
            <a:xfrm>
              <a:off x="2025649" y="679450"/>
              <a:ext cx="68264" cy="6667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9" name="Text Box 82"/>
            <p:cNvSpPr txBox="1"/>
            <p:nvPr/>
          </p:nvSpPr>
          <p:spPr>
            <a:xfrm>
              <a:off x="2060575" y="407987"/>
              <a:ext cx="37782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150" name="Oval 83"/>
            <p:cNvSpPr/>
            <p:nvPr/>
          </p:nvSpPr>
          <p:spPr>
            <a:xfrm>
              <a:off x="652462" y="406399"/>
              <a:ext cx="69851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1" name="Text Box 84"/>
            <p:cNvSpPr txBox="1"/>
            <p:nvPr/>
          </p:nvSpPr>
          <p:spPr>
            <a:xfrm>
              <a:off x="412750" y="0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152" name="Oval 85"/>
            <p:cNvSpPr/>
            <p:nvPr/>
          </p:nvSpPr>
          <p:spPr>
            <a:xfrm>
              <a:off x="1063625" y="406399"/>
              <a:ext cx="69850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3" name="Text Box 86"/>
            <p:cNvSpPr txBox="1"/>
            <p:nvPr/>
          </p:nvSpPr>
          <p:spPr>
            <a:xfrm>
              <a:off x="823912" y="0"/>
              <a:ext cx="377826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154" name="Oval 87"/>
            <p:cNvSpPr/>
            <p:nvPr/>
          </p:nvSpPr>
          <p:spPr>
            <a:xfrm>
              <a:off x="1441450" y="406399"/>
              <a:ext cx="69850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5" name="Text Box 88"/>
            <p:cNvSpPr txBox="1"/>
            <p:nvPr/>
          </p:nvSpPr>
          <p:spPr>
            <a:xfrm>
              <a:off x="1201737" y="0"/>
              <a:ext cx="377826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156" name="Oval 89"/>
            <p:cNvSpPr/>
            <p:nvPr/>
          </p:nvSpPr>
          <p:spPr>
            <a:xfrm>
              <a:off x="1887537" y="406399"/>
              <a:ext cx="69851" cy="6826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7" name="Text Box 90"/>
            <p:cNvSpPr txBox="1"/>
            <p:nvPr/>
          </p:nvSpPr>
          <p:spPr>
            <a:xfrm>
              <a:off x="1647825" y="0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158" name="Oval 91"/>
            <p:cNvSpPr/>
            <p:nvPr/>
          </p:nvSpPr>
          <p:spPr>
            <a:xfrm>
              <a:off x="515937" y="814387"/>
              <a:ext cx="68263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9" name="Text Box 92"/>
            <p:cNvSpPr txBox="1"/>
            <p:nvPr/>
          </p:nvSpPr>
          <p:spPr>
            <a:xfrm>
              <a:off x="412750" y="828675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160" name="Oval 93"/>
            <p:cNvSpPr/>
            <p:nvPr/>
          </p:nvSpPr>
          <p:spPr>
            <a:xfrm>
              <a:off x="927099" y="814387"/>
              <a:ext cx="68264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1" name="Text Box 94"/>
            <p:cNvSpPr txBox="1"/>
            <p:nvPr/>
          </p:nvSpPr>
          <p:spPr>
            <a:xfrm>
              <a:off x="823912" y="828675"/>
              <a:ext cx="377826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162" name="Oval 95"/>
            <p:cNvSpPr/>
            <p:nvPr/>
          </p:nvSpPr>
          <p:spPr>
            <a:xfrm>
              <a:off x="1373187" y="814387"/>
              <a:ext cx="68263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3" name="Text Box 96"/>
            <p:cNvSpPr txBox="1"/>
            <p:nvPr/>
          </p:nvSpPr>
          <p:spPr>
            <a:xfrm>
              <a:off x="1270000" y="828675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1164" name="Oval 97"/>
            <p:cNvSpPr/>
            <p:nvPr/>
          </p:nvSpPr>
          <p:spPr>
            <a:xfrm>
              <a:off x="1751012" y="814387"/>
              <a:ext cx="68263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5" name="Text Box 98"/>
            <p:cNvSpPr txBox="1"/>
            <p:nvPr/>
          </p:nvSpPr>
          <p:spPr>
            <a:xfrm>
              <a:off x="1647825" y="828675"/>
              <a:ext cx="37782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</p:grpSp>
      <p:grpSp>
        <p:nvGrpSpPr>
          <p:cNvPr id="1174" name="Group 99"/>
          <p:cNvGrpSpPr/>
          <p:nvPr/>
        </p:nvGrpSpPr>
        <p:grpSpPr>
          <a:xfrm>
            <a:off x="4090987" y="3076574"/>
            <a:ext cx="533401" cy="538164"/>
            <a:chOff x="0" y="0"/>
            <a:chExt cx="533400" cy="538162"/>
          </a:xfrm>
        </p:grpSpPr>
        <p:sp>
          <p:nvSpPr>
            <p:cNvPr id="1167" name="Text Box 100"/>
            <p:cNvSpPr txBox="1"/>
            <p:nvPr/>
          </p:nvSpPr>
          <p:spPr>
            <a:xfrm>
              <a:off x="66675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1168" name="Oval 101"/>
            <p:cNvSpPr/>
            <p:nvPr/>
          </p:nvSpPr>
          <p:spPr>
            <a:xfrm>
              <a:off x="304800" y="4572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9" name="Oval 102"/>
            <p:cNvSpPr/>
            <p:nvPr/>
          </p:nvSpPr>
          <p:spPr>
            <a:xfrm>
              <a:off x="457200" y="17145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0" name="Oval 103"/>
            <p:cNvSpPr/>
            <p:nvPr/>
          </p:nvSpPr>
          <p:spPr>
            <a:xfrm>
              <a:off x="171450" y="1746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1" name="Oval 104"/>
            <p:cNvSpPr/>
            <p:nvPr/>
          </p:nvSpPr>
          <p:spPr>
            <a:xfrm>
              <a:off x="309562" y="19050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2" name="Oval 105"/>
            <p:cNvSpPr/>
            <p:nvPr/>
          </p:nvSpPr>
          <p:spPr>
            <a:xfrm>
              <a:off x="0" y="1524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3" name="Oval 106"/>
            <p:cNvSpPr/>
            <p:nvPr/>
          </p:nvSpPr>
          <p:spPr>
            <a:xfrm>
              <a:off x="161925" y="46196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175" name="Text Box 107"/>
          <p:cNvSpPr txBox="1"/>
          <p:nvPr/>
        </p:nvSpPr>
        <p:spPr>
          <a:xfrm>
            <a:off x="3705225" y="3076575"/>
            <a:ext cx="4191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CC00"/>
                </a:solidFill>
              </a:defRPr>
            </a:lvl1pPr>
          </a:lstStyle>
          <a:p>
            <a:r>
              <a:t>R</a:t>
            </a:r>
          </a:p>
        </p:txBody>
      </p:sp>
      <p:sp>
        <p:nvSpPr>
          <p:cNvPr id="1176" name="Oval 108"/>
          <p:cNvSpPr/>
          <p:nvPr/>
        </p:nvSpPr>
        <p:spPr>
          <a:xfrm>
            <a:off x="4090987" y="3381375"/>
            <a:ext cx="76201" cy="76200"/>
          </a:xfrm>
          <a:prstGeom prst="ellipse">
            <a:avLst/>
          </a:prstGeom>
          <a:solidFill>
            <a:srgbClr val="FFCC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7" name="Oval 110"/>
          <p:cNvSpPr/>
          <p:nvPr/>
        </p:nvSpPr>
        <p:spPr>
          <a:xfrm>
            <a:off x="3654424" y="2066924"/>
            <a:ext cx="68266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8" name="Text Box 111"/>
          <p:cNvSpPr txBox="1"/>
          <p:nvPr/>
        </p:nvSpPr>
        <p:spPr>
          <a:xfrm>
            <a:off x="3276600" y="1931988"/>
            <a:ext cx="37782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179" name="Text Box 112"/>
          <p:cNvSpPr txBox="1"/>
          <p:nvPr/>
        </p:nvSpPr>
        <p:spPr>
          <a:xfrm>
            <a:off x="3689350" y="1931988"/>
            <a:ext cx="37782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180" name="Oval 113"/>
          <p:cNvSpPr/>
          <p:nvPr/>
        </p:nvSpPr>
        <p:spPr>
          <a:xfrm>
            <a:off x="4067174" y="2066924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1" name="Oval 114"/>
          <p:cNvSpPr/>
          <p:nvPr/>
        </p:nvSpPr>
        <p:spPr>
          <a:xfrm>
            <a:off x="3654424" y="2203449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2" name="Oval 115"/>
          <p:cNvSpPr/>
          <p:nvPr/>
        </p:nvSpPr>
        <p:spPr>
          <a:xfrm>
            <a:off x="3917949" y="2338388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3" name="Oval 116"/>
          <p:cNvSpPr/>
          <p:nvPr/>
        </p:nvSpPr>
        <p:spPr>
          <a:xfrm>
            <a:off x="3792537" y="1931988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4" name="Text Box 117"/>
          <p:cNvSpPr txBox="1"/>
          <p:nvPr/>
        </p:nvSpPr>
        <p:spPr>
          <a:xfrm>
            <a:off x="4102099" y="1931988"/>
            <a:ext cx="37624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185" name="Oval 118"/>
          <p:cNvSpPr/>
          <p:nvPr/>
        </p:nvSpPr>
        <p:spPr>
          <a:xfrm>
            <a:off x="4478337" y="2066924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6" name="Oval 119"/>
          <p:cNvSpPr/>
          <p:nvPr/>
        </p:nvSpPr>
        <p:spPr>
          <a:xfrm>
            <a:off x="4067174" y="2203449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7" name="Oval 120"/>
          <p:cNvSpPr/>
          <p:nvPr/>
        </p:nvSpPr>
        <p:spPr>
          <a:xfrm>
            <a:off x="4329112" y="2338388"/>
            <a:ext cx="69851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8" name="Oval 121"/>
          <p:cNvSpPr/>
          <p:nvPr/>
        </p:nvSpPr>
        <p:spPr>
          <a:xfrm>
            <a:off x="4203699" y="1931988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9" name="Text Box 122"/>
          <p:cNvSpPr txBox="1"/>
          <p:nvPr/>
        </p:nvSpPr>
        <p:spPr>
          <a:xfrm>
            <a:off x="4513262" y="1931988"/>
            <a:ext cx="3778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190" name="Oval 123"/>
          <p:cNvSpPr/>
          <p:nvPr/>
        </p:nvSpPr>
        <p:spPr>
          <a:xfrm>
            <a:off x="4891087" y="2066924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1" name="Oval 124"/>
          <p:cNvSpPr/>
          <p:nvPr/>
        </p:nvSpPr>
        <p:spPr>
          <a:xfrm>
            <a:off x="4478337" y="2203449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2" name="Oval 125"/>
          <p:cNvSpPr/>
          <p:nvPr/>
        </p:nvSpPr>
        <p:spPr>
          <a:xfrm>
            <a:off x="4741862" y="2338388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3" name="Oval 126"/>
          <p:cNvSpPr/>
          <p:nvPr/>
        </p:nvSpPr>
        <p:spPr>
          <a:xfrm>
            <a:off x="4616449" y="1931988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4" name="Text Box 127"/>
          <p:cNvSpPr txBox="1"/>
          <p:nvPr/>
        </p:nvSpPr>
        <p:spPr>
          <a:xfrm>
            <a:off x="4926012" y="1931988"/>
            <a:ext cx="3778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195" name="Oval 128"/>
          <p:cNvSpPr/>
          <p:nvPr/>
        </p:nvSpPr>
        <p:spPr>
          <a:xfrm>
            <a:off x="5303837" y="2066924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6" name="Oval 129"/>
          <p:cNvSpPr/>
          <p:nvPr/>
        </p:nvSpPr>
        <p:spPr>
          <a:xfrm>
            <a:off x="4891087" y="2203449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7" name="Oval 130"/>
          <p:cNvSpPr/>
          <p:nvPr/>
        </p:nvSpPr>
        <p:spPr>
          <a:xfrm>
            <a:off x="5154612" y="2338388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8" name="Oval 131"/>
          <p:cNvSpPr/>
          <p:nvPr/>
        </p:nvSpPr>
        <p:spPr>
          <a:xfrm>
            <a:off x="5029199" y="1931988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9" name="Oval 132"/>
          <p:cNvSpPr/>
          <p:nvPr/>
        </p:nvSpPr>
        <p:spPr>
          <a:xfrm>
            <a:off x="5302249" y="2203450"/>
            <a:ext cx="68266" cy="6667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0" name="Text Box 133"/>
          <p:cNvSpPr txBox="1"/>
          <p:nvPr/>
        </p:nvSpPr>
        <p:spPr>
          <a:xfrm>
            <a:off x="5337175" y="1931988"/>
            <a:ext cx="37782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201" name="Oval 134"/>
          <p:cNvSpPr/>
          <p:nvPr/>
        </p:nvSpPr>
        <p:spPr>
          <a:xfrm>
            <a:off x="3929062" y="1930399"/>
            <a:ext cx="69851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2" name="Text Box 135"/>
          <p:cNvSpPr txBox="1"/>
          <p:nvPr/>
        </p:nvSpPr>
        <p:spPr>
          <a:xfrm>
            <a:off x="3689350" y="152400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203" name="Oval 136"/>
          <p:cNvSpPr/>
          <p:nvPr/>
        </p:nvSpPr>
        <p:spPr>
          <a:xfrm>
            <a:off x="4340225" y="1930399"/>
            <a:ext cx="69850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4" name="Text Box 137"/>
          <p:cNvSpPr txBox="1"/>
          <p:nvPr/>
        </p:nvSpPr>
        <p:spPr>
          <a:xfrm>
            <a:off x="4100512" y="1524000"/>
            <a:ext cx="377826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205" name="Oval 138"/>
          <p:cNvSpPr/>
          <p:nvPr/>
        </p:nvSpPr>
        <p:spPr>
          <a:xfrm>
            <a:off x="4718050" y="1930399"/>
            <a:ext cx="69850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6" name="Text Box 139"/>
          <p:cNvSpPr txBox="1"/>
          <p:nvPr/>
        </p:nvSpPr>
        <p:spPr>
          <a:xfrm>
            <a:off x="4478337" y="1524000"/>
            <a:ext cx="377826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207" name="Oval 140"/>
          <p:cNvSpPr/>
          <p:nvPr/>
        </p:nvSpPr>
        <p:spPr>
          <a:xfrm>
            <a:off x="5164137" y="1930399"/>
            <a:ext cx="69851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8" name="Text Box 141"/>
          <p:cNvSpPr txBox="1"/>
          <p:nvPr/>
        </p:nvSpPr>
        <p:spPr>
          <a:xfrm>
            <a:off x="4924425" y="152400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209" name="Oval 142"/>
          <p:cNvSpPr/>
          <p:nvPr/>
        </p:nvSpPr>
        <p:spPr>
          <a:xfrm>
            <a:off x="3792537" y="2338388"/>
            <a:ext cx="68263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0" name="Text Box 143"/>
          <p:cNvSpPr txBox="1"/>
          <p:nvPr/>
        </p:nvSpPr>
        <p:spPr>
          <a:xfrm>
            <a:off x="3689350" y="2352675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grpSp>
        <p:nvGrpSpPr>
          <p:cNvPr id="1213" name="Group 150"/>
          <p:cNvGrpSpPr/>
          <p:nvPr/>
        </p:nvGrpSpPr>
        <p:grpSpPr>
          <a:xfrm>
            <a:off x="5000624" y="3114674"/>
            <a:ext cx="409576" cy="459742"/>
            <a:chOff x="0" y="0"/>
            <a:chExt cx="409575" cy="459740"/>
          </a:xfrm>
        </p:grpSpPr>
        <p:sp>
          <p:nvSpPr>
            <p:cNvPr id="1211" name="Oval 144"/>
            <p:cNvSpPr/>
            <p:nvPr/>
          </p:nvSpPr>
          <p:spPr>
            <a:xfrm>
              <a:off x="0" y="274637"/>
              <a:ext cx="68263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2" name="Text Box 145"/>
            <p:cNvSpPr txBox="1"/>
            <p:nvPr/>
          </p:nvSpPr>
          <p:spPr>
            <a:xfrm>
              <a:off x="31750" y="0"/>
              <a:ext cx="377826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</p:grpSp>
      <p:sp>
        <p:nvSpPr>
          <p:cNvPr id="1214" name="Oval 146"/>
          <p:cNvSpPr/>
          <p:nvPr/>
        </p:nvSpPr>
        <p:spPr>
          <a:xfrm>
            <a:off x="4649787" y="2338388"/>
            <a:ext cx="68263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5" name="Text Box 147"/>
          <p:cNvSpPr txBox="1"/>
          <p:nvPr/>
        </p:nvSpPr>
        <p:spPr>
          <a:xfrm>
            <a:off x="4546600" y="2352675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216" name="Oval 148"/>
          <p:cNvSpPr/>
          <p:nvPr/>
        </p:nvSpPr>
        <p:spPr>
          <a:xfrm>
            <a:off x="5027612" y="2338388"/>
            <a:ext cx="68263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7" name="Text Box 149"/>
          <p:cNvSpPr txBox="1"/>
          <p:nvPr/>
        </p:nvSpPr>
        <p:spPr>
          <a:xfrm>
            <a:off x="4924425" y="2352675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grpSp>
        <p:nvGrpSpPr>
          <p:cNvPr id="1225" name="Group 151"/>
          <p:cNvGrpSpPr/>
          <p:nvPr/>
        </p:nvGrpSpPr>
        <p:grpSpPr>
          <a:xfrm>
            <a:off x="7262813" y="3071813"/>
            <a:ext cx="533401" cy="538163"/>
            <a:chOff x="0" y="0"/>
            <a:chExt cx="533400" cy="538162"/>
          </a:xfrm>
        </p:grpSpPr>
        <p:sp>
          <p:nvSpPr>
            <p:cNvPr id="1218" name="Text Box 152"/>
            <p:cNvSpPr txBox="1"/>
            <p:nvPr/>
          </p:nvSpPr>
          <p:spPr>
            <a:xfrm>
              <a:off x="66675" y="0"/>
              <a:ext cx="4191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1219" name="Oval 153"/>
            <p:cNvSpPr/>
            <p:nvPr/>
          </p:nvSpPr>
          <p:spPr>
            <a:xfrm>
              <a:off x="304800" y="457199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0" name="Oval 154"/>
            <p:cNvSpPr/>
            <p:nvPr/>
          </p:nvSpPr>
          <p:spPr>
            <a:xfrm>
              <a:off x="457200" y="171449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1" name="Oval 155"/>
            <p:cNvSpPr/>
            <p:nvPr/>
          </p:nvSpPr>
          <p:spPr>
            <a:xfrm>
              <a:off x="171450" y="1746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2" name="Oval 156"/>
            <p:cNvSpPr/>
            <p:nvPr/>
          </p:nvSpPr>
          <p:spPr>
            <a:xfrm>
              <a:off x="309562" y="19049"/>
              <a:ext cx="76201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3" name="Oval 157"/>
            <p:cNvSpPr/>
            <p:nvPr/>
          </p:nvSpPr>
          <p:spPr>
            <a:xfrm>
              <a:off x="0" y="152399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4" name="Oval 158"/>
            <p:cNvSpPr/>
            <p:nvPr/>
          </p:nvSpPr>
          <p:spPr>
            <a:xfrm>
              <a:off x="161925" y="46196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26" name="Text Box 159"/>
          <p:cNvSpPr txBox="1"/>
          <p:nvPr/>
        </p:nvSpPr>
        <p:spPr>
          <a:xfrm>
            <a:off x="6877050" y="3071813"/>
            <a:ext cx="4191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CC00"/>
                </a:solidFill>
              </a:defRPr>
            </a:lvl1pPr>
          </a:lstStyle>
          <a:p>
            <a:r>
              <a:t>R</a:t>
            </a:r>
          </a:p>
        </p:txBody>
      </p:sp>
      <p:sp>
        <p:nvSpPr>
          <p:cNvPr id="1227" name="Oval 160"/>
          <p:cNvSpPr/>
          <p:nvPr/>
        </p:nvSpPr>
        <p:spPr>
          <a:xfrm>
            <a:off x="7262813" y="3376612"/>
            <a:ext cx="76201" cy="76201"/>
          </a:xfrm>
          <a:prstGeom prst="ellipse">
            <a:avLst/>
          </a:prstGeom>
          <a:solidFill>
            <a:srgbClr val="FFCC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8" name="Oval 161"/>
          <p:cNvSpPr/>
          <p:nvPr/>
        </p:nvSpPr>
        <p:spPr>
          <a:xfrm>
            <a:off x="6769099" y="2062163"/>
            <a:ext cx="68266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9" name="Text Box 162"/>
          <p:cNvSpPr txBox="1"/>
          <p:nvPr/>
        </p:nvSpPr>
        <p:spPr>
          <a:xfrm>
            <a:off x="6391275" y="1927225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230" name="Text Box 163"/>
          <p:cNvSpPr txBox="1"/>
          <p:nvPr/>
        </p:nvSpPr>
        <p:spPr>
          <a:xfrm>
            <a:off x="6804025" y="1927225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231" name="Oval 164"/>
          <p:cNvSpPr/>
          <p:nvPr/>
        </p:nvSpPr>
        <p:spPr>
          <a:xfrm>
            <a:off x="7181849" y="2062163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2" name="Oval 165"/>
          <p:cNvSpPr/>
          <p:nvPr/>
        </p:nvSpPr>
        <p:spPr>
          <a:xfrm>
            <a:off x="6769099" y="2198688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3" name="Oval 166"/>
          <p:cNvSpPr/>
          <p:nvPr/>
        </p:nvSpPr>
        <p:spPr>
          <a:xfrm>
            <a:off x="7032624" y="2333624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4" name="Oval 167"/>
          <p:cNvSpPr/>
          <p:nvPr/>
        </p:nvSpPr>
        <p:spPr>
          <a:xfrm>
            <a:off x="6907213" y="1927224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5" name="Text Box 168"/>
          <p:cNvSpPr txBox="1"/>
          <p:nvPr/>
        </p:nvSpPr>
        <p:spPr>
          <a:xfrm>
            <a:off x="7216774" y="1927225"/>
            <a:ext cx="37624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236" name="Oval 169"/>
          <p:cNvSpPr/>
          <p:nvPr/>
        </p:nvSpPr>
        <p:spPr>
          <a:xfrm>
            <a:off x="7593013" y="2062163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7" name="Oval 170"/>
          <p:cNvSpPr/>
          <p:nvPr/>
        </p:nvSpPr>
        <p:spPr>
          <a:xfrm>
            <a:off x="7181849" y="2198688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8" name="Oval 171"/>
          <p:cNvSpPr/>
          <p:nvPr/>
        </p:nvSpPr>
        <p:spPr>
          <a:xfrm>
            <a:off x="7443788" y="2333624"/>
            <a:ext cx="69851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9" name="Oval 172"/>
          <p:cNvSpPr/>
          <p:nvPr/>
        </p:nvSpPr>
        <p:spPr>
          <a:xfrm>
            <a:off x="7318374" y="1927224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0" name="Text Box 173"/>
          <p:cNvSpPr txBox="1"/>
          <p:nvPr/>
        </p:nvSpPr>
        <p:spPr>
          <a:xfrm>
            <a:off x="7627938" y="1927225"/>
            <a:ext cx="377826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241" name="Oval 174"/>
          <p:cNvSpPr/>
          <p:nvPr/>
        </p:nvSpPr>
        <p:spPr>
          <a:xfrm>
            <a:off x="8005763" y="2062163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2" name="Oval 175"/>
          <p:cNvSpPr/>
          <p:nvPr/>
        </p:nvSpPr>
        <p:spPr>
          <a:xfrm>
            <a:off x="7593013" y="2198688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3" name="Oval 176"/>
          <p:cNvSpPr/>
          <p:nvPr/>
        </p:nvSpPr>
        <p:spPr>
          <a:xfrm>
            <a:off x="7856538" y="2333624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4" name="Oval 177"/>
          <p:cNvSpPr/>
          <p:nvPr/>
        </p:nvSpPr>
        <p:spPr>
          <a:xfrm>
            <a:off x="7731124" y="1927224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5" name="Text Box 178"/>
          <p:cNvSpPr txBox="1"/>
          <p:nvPr/>
        </p:nvSpPr>
        <p:spPr>
          <a:xfrm>
            <a:off x="8040688" y="1927225"/>
            <a:ext cx="377826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246" name="Oval 179"/>
          <p:cNvSpPr/>
          <p:nvPr/>
        </p:nvSpPr>
        <p:spPr>
          <a:xfrm>
            <a:off x="8418513" y="2062163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7" name="Oval 180"/>
          <p:cNvSpPr/>
          <p:nvPr/>
        </p:nvSpPr>
        <p:spPr>
          <a:xfrm>
            <a:off x="8005763" y="2198688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8" name="Oval 181"/>
          <p:cNvSpPr/>
          <p:nvPr/>
        </p:nvSpPr>
        <p:spPr>
          <a:xfrm>
            <a:off x="8269288" y="2333624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9" name="Oval 182"/>
          <p:cNvSpPr/>
          <p:nvPr/>
        </p:nvSpPr>
        <p:spPr>
          <a:xfrm>
            <a:off x="8143874" y="1927224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0" name="Oval 183"/>
          <p:cNvSpPr/>
          <p:nvPr/>
        </p:nvSpPr>
        <p:spPr>
          <a:xfrm>
            <a:off x="8416924" y="2198688"/>
            <a:ext cx="68266" cy="6667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1" name="Text Box 184"/>
          <p:cNvSpPr txBox="1"/>
          <p:nvPr/>
        </p:nvSpPr>
        <p:spPr>
          <a:xfrm>
            <a:off x="8451850" y="1927225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252" name="Oval 185"/>
          <p:cNvSpPr/>
          <p:nvPr/>
        </p:nvSpPr>
        <p:spPr>
          <a:xfrm>
            <a:off x="7043738" y="1925638"/>
            <a:ext cx="69851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3" name="Text Box 186"/>
          <p:cNvSpPr txBox="1"/>
          <p:nvPr/>
        </p:nvSpPr>
        <p:spPr>
          <a:xfrm>
            <a:off x="6804025" y="1519237"/>
            <a:ext cx="37782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254" name="Oval 187"/>
          <p:cNvSpPr/>
          <p:nvPr/>
        </p:nvSpPr>
        <p:spPr>
          <a:xfrm>
            <a:off x="7454900" y="1925638"/>
            <a:ext cx="69850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5" name="Text Box 188"/>
          <p:cNvSpPr txBox="1"/>
          <p:nvPr/>
        </p:nvSpPr>
        <p:spPr>
          <a:xfrm>
            <a:off x="7215188" y="1519237"/>
            <a:ext cx="3778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256" name="Oval 189"/>
          <p:cNvSpPr/>
          <p:nvPr/>
        </p:nvSpPr>
        <p:spPr>
          <a:xfrm>
            <a:off x="7832725" y="1925638"/>
            <a:ext cx="69850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7" name="Text Box 190"/>
          <p:cNvSpPr txBox="1"/>
          <p:nvPr/>
        </p:nvSpPr>
        <p:spPr>
          <a:xfrm>
            <a:off x="7593013" y="1519237"/>
            <a:ext cx="3778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258" name="Oval 191"/>
          <p:cNvSpPr/>
          <p:nvPr/>
        </p:nvSpPr>
        <p:spPr>
          <a:xfrm>
            <a:off x="8278813" y="1925638"/>
            <a:ext cx="69851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9" name="Text Box 192"/>
          <p:cNvSpPr txBox="1"/>
          <p:nvPr/>
        </p:nvSpPr>
        <p:spPr>
          <a:xfrm>
            <a:off x="8039100" y="1519237"/>
            <a:ext cx="37782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260" name="Oval 193"/>
          <p:cNvSpPr/>
          <p:nvPr/>
        </p:nvSpPr>
        <p:spPr>
          <a:xfrm>
            <a:off x="6907213" y="2333624"/>
            <a:ext cx="68263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1" name="Text Box 194"/>
          <p:cNvSpPr txBox="1"/>
          <p:nvPr/>
        </p:nvSpPr>
        <p:spPr>
          <a:xfrm>
            <a:off x="6804025" y="2347913"/>
            <a:ext cx="37782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grpSp>
        <p:nvGrpSpPr>
          <p:cNvPr id="1264" name="Group 195"/>
          <p:cNvGrpSpPr/>
          <p:nvPr/>
        </p:nvGrpSpPr>
        <p:grpSpPr>
          <a:xfrm>
            <a:off x="7724774" y="3109913"/>
            <a:ext cx="409576" cy="459741"/>
            <a:chOff x="0" y="0"/>
            <a:chExt cx="409575" cy="459740"/>
          </a:xfrm>
        </p:grpSpPr>
        <p:sp>
          <p:nvSpPr>
            <p:cNvPr id="1262" name="Oval 196"/>
            <p:cNvSpPr/>
            <p:nvPr/>
          </p:nvSpPr>
          <p:spPr>
            <a:xfrm>
              <a:off x="0" y="274637"/>
              <a:ext cx="68263" cy="6826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3" name="Text Box 197"/>
            <p:cNvSpPr txBox="1"/>
            <p:nvPr/>
          </p:nvSpPr>
          <p:spPr>
            <a:xfrm>
              <a:off x="31750" y="0"/>
              <a:ext cx="377826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</p:grpSp>
      <p:sp>
        <p:nvSpPr>
          <p:cNvPr id="1265" name="Oval 198"/>
          <p:cNvSpPr/>
          <p:nvPr/>
        </p:nvSpPr>
        <p:spPr>
          <a:xfrm>
            <a:off x="7764463" y="2333624"/>
            <a:ext cx="68263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6" name="Text Box 199"/>
          <p:cNvSpPr txBox="1"/>
          <p:nvPr/>
        </p:nvSpPr>
        <p:spPr>
          <a:xfrm>
            <a:off x="7661275" y="2347913"/>
            <a:ext cx="37782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267" name="Oval 200"/>
          <p:cNvSpPr/>
          <p:nvPr/>
        </p:nvSpPr>
        <p:spPr>
          <a:xfrm>
            <a:off x="8142288" y="2333624"/>
            <a:ext cx="68263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8" name="Text Box 201"/>
          <p:cNvSpPr txBox="1"/>
          <p:nvPr/>
        </p:nvSpPr>
        <p:spPr>
          <a:xfrm>
            <a:off x="8039100" y="2347913"/>
            <a:ext cx="37782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269" name="AutoShape 202"/>
          <p:cNvSpPr/>
          <p:nvPr/>
        </p:nvSpPr>
        <p:spPr>
          <a:xfrm>
            <a:off x="2771775" y="2009775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CC00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0" name="AutoShape 203"/>
          <p:cNvSpPr/>
          <p:nvPr/>
        </p:nvSpPr>
        <p:spPr>
          <a:xfrm>
            <a:off x="5867400" y="1990725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CC00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73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Oxidation could, for instance, convert chains to rings:</a:t>
            </a:r>
          </a:p>
        </p:txBody>
      </p:sp>
      <p:sp>
        <p:nvSpPr>
          <p:cNvPr id="127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4038600" y="1371600"/>
            <a:ext cx="3990975" cy="438150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Oxidizing two hydrogens on ends of chain</a:t>
            </a:r>
          </a:p>
        </p:txBody>
      </p:sp>
      <p:sp>
        <p:nvSpPr>
          <p:cNvPr id="1275" name="Oval 59"/>
          <p:cNvSpPr/>
          <p:nvPr/>
        </p:nvSpPr>
        <p:spPr>
          <a:xfrm>
            <a:off x="530224" y="1533524"/>
            <a:ext cx="68266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6" name="Text Box 60"/>
          <p:cNvSpPr txBox="1"/>
          <p:nvPr/>
        </p:nvSpPr>
        <p:spPr>
          <a:xfrm>
            <a:off x="152400" y="1398587"/>
            <a:ext cx="37782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277" name="Text Box 61"/>
          <p:cNvSpPr txBox="1"/>
          <p:nvPr/>
        </p:nvSpPr>
        <p:spPr>
          <a:xfrm>
            <a:off x="565150" y="1398587"/>
            <a:ext cx="37782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278" name="Oval 62"/>
          <p:cNvSpPr/>
          <p:nvPr/>
        </p:nvSpPr>
        <p:spPr>
          <a:xfrm>
            <a:off x="942974" y="1533524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9" name="Oval 63"/>
          <p:cNvSpPr/>
          <p:nvPr/>
        </p:nvSpPr>
        <p:spPr>
          <a:xfrm>
            <a:off x="530224" y="1670049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0" name="Oval 64"/>
          <p:cNvSpPr/>
          <p:nvPr/>
        </p:nvSpPr>
        <p:spPr>
          <a:xfrm>
            <a:off x="793749" y="1804988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1" name="Oval 65"/>
          <p:cNvSpPr/>
          <p:nvPr/>
        </p:nvSpPr>
        <p:spPr>
          <a:xfrm>
            <a:off x="668337" y="1398587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2" name="Text Box 66"/>
          <p:cNvSpPr txBox="1"/>
          <p:nvPr/>
        </p:nvSpPr>
        <p:spPr>
          <a:xfrm>
            <a:off x="977899" y="1398587"/>
            <a:ext cx="37624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283" name="Oval 67"/>
          <p:cNvSpPr/>
          <p:nvPr/>
        </p:nvSpPr>
        <p:spPr>
          <a:xfrm>
            <a:off x="1354137" y="1533524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4" name="Oval 68"/>
          <p:cNvSpPr/>
          <p:nvPr/>
        </p:nvSpPr>
        <p:spPr>
          <a:xfrm>
            <a:off x="942974" y="1670049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5" name="Oval 69"/>
          <p:cNvSpPr/>
          <p:nvPr/>
        </p:nvSpPr>
        <p:spPr>
          <a:xfrm>
            <a:off x="1204912" y="1804988"/>
            <a:ext cx="69851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6" name="Oval 70"/>
          <p:cNvSpPr/>
          <p:nvPr/>
        </p:nvSpPr>
        <p:spPr>
          <a:xfrm>
            <a:off x="1079499" y="1398587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7" name="Text Box 71"/>
          <p:cNvSpPr txBox="1"/>
          <p:nvPr/>
        </p:nvSpPr>
        <p:spPr>
          <a:xfrm>
            <a:off x="1389062" y="1398587"/>
            <a:ext cx="3778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288" name="Oval 72"/>
          <p:cNvSpPr/>
          <p:nvPr/>
        </p:nvSpPr>
        <p:spPr>
          <a:xfrm>
            <a:off x="1766888" y="1533524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9" name="Oval 73"/>
          <p:cNvSpPr/>
          <p:nvPr/>
        </p:nvSpPr>
        <p:spPr>
          <a:xfrm>
            <a:off x="1354137" y="1670049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0" name="Oval 74"/>
          <p:cNvSpPr/>
          <p:nvPr/>
        </p:nvSpPr>
        <p:spPr>
          <a:xfrm>
            <a:off x="1617662" y="1804988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1" name="Oval 75"/>
          <p:cNvSpPr/>
          <p:nvPr/>
        </p:nvSpPr>
        <p:spPr>
          <a:xfrm>
            <a:off x="1492249" y="1398587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2" name="Text Box 76"/>
          <p:cNvSpPr txBox="1"/>
          <p:nvPr/>
        </p:nvSpPr>
        <p:spPr>
          <a:xfrm>
            <a:off x="1801813" y="1398587"/>
            <a:ext cx="3778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293" name="Oval 77"/>
          <p:cNvSpPr/>
          <p:nvPr/>
        </p:nvSpPr>
        <p:spPr>
          <a:xfrm>
            <a:off x="2179638" y="1533524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4" name="Oval 78"/>
          <p:cNvSpPr/>
          <p:nvPr/>
        </p:nvSpPr>
        <p:spPr>
          <a:xfrm>
            <a:off x="1766888" y="1670049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5" name="Oval 79"/>
          <p:cNvSpPr/>
          <p:nvPr/>
        </p:nvSpPr>
        <p:spPr>
          <a:xfrm>
            <a:off x="2030413" y="1804988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6" name="Oval 80"/>
          <p:cNvSpPr/>
          <p:nvPr/>
        </p:nvSpPr>
        <p:spPr>
          <a:xfrm>
            <a:off x="1904999" y="1398587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7" name="Oval 81"/>
          <p:cNvSpPr/>
          <p:nvPr/>
        </p:nvSpPr>
        <p:spPr>
          <a:xfrm>
            <a:off x="3052763" y="1670050"/>
            <a:ext cx="68263" cy="6667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8" name="Text Box 82"/>
          <p:cNvSpPr txBox="1"/>
          <p:nvPr/>
        </p:nvSpPr>
        <p:spPr>
          <a:xfrm>
            <a:off x="3097213" y="1398587"/>
            <a:ext cx="3778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299" name="Oval 83"/>
          <p:cNvSpPr/>
          <p:nvPr/>
        </p:nvSpPr>
        <p:spPr>
          <a:xfrm>
            <a:off x="804862" y="1396999"/>
            <a:ext cx="69851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0" name="Text Box 84"/>
          <p:cNvSpPr txBox="1"/>
          <p:nvPr/>
        </p:nvSpPr>
        <p:spPr>
          <a:xfrm>
            <a:off x="565150" y="99060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01" name="Oval 85"/>
          <p:cNvSpPr/>
          <p:nvPr/>
        </p:nvSpPr>
        <p:spPr>
          <a:xfrm>
            <a:off x="1216025" y="1396999"/>
            <a:ext cx="69850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2" name="Text Box 86"/>
          <p:cNvSpPr txBox="1"/>
          <p:nvPr/>
        </p:nvSpPr>
        <p:spPr>
          <a:xfrm>
            <a:off x="976312" y="990600"/>
            <a:ext cx="377826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03" name="Oval 87"/>
          <p:cNvSpPr/>
          <p:nvPr/>
        </p:nvSpPr>
        <p:spPr>
          <a:xfrm>
            <a:off x="1593850" y="1396999"/>
            <a:ext cx="69850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4" name="Text Box 88"/>
          <p:cNvSpPr txBox="1"/>
          <p:nvPr/>
        </p:nvSpPr>
        <p:spPr>
          <a:xfrm>
            <a:off x="1354137" y="990600"/>
            <a:ext cx="377826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05" name="Oval 89"/>
          <p:cNvSpPr/>
          <p:nvPr/>
        </p:nvSpPr>
        <p:spPr>
          <a:xfrm>
            <a:off x="2039938" y="1396999"/>
            <a:ext cx="69851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6" name="Text Box 90"/>
          <p:cNvSpPr txBox="1"/>
          <p:nvPr/>
        </p:nvSpPr>
        <p:spPr>
          <a:xfrm>
            <a:off x="1800225" y="99060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07" name="Oval 91"/>
          <p:cNvSpPr/>
          <p:nvPr/>
        </p:nvSpPr>
        <p:spPr>
          <a:xfrm>
            <a:off x="668337" y="1804988"/>
            <a:ext cx="68263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8" name="Text Box 92"/>
          <p:cNvSpPr txBox="1"/>
          <p:nvPr/>
        </p:nvSpPr>
        <p:spPr>
          <a:xfrm>
            <a:off x="565150" y="1819275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09" name="Oval 93"/>
          <p:cNvSpPr/>
          <p:nvPr/>
        </p:nvSpPr>
        <p:spPr>
          <a:xfrm>
            <a:off x="1079499" y="1804988"/>
            <a:ext cx="68266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0" name="Text Box 94"/>
          <p:cNvSpPr txBox="1"/>
          <p:nvPr/>
        </p:nvSpPr>
        <p:spPr>
          <a:xfrm>
            <a:off x="976312" y="1819275"/>
            <a:ext cx="377826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11" name="Oval 95"/>
          <p:cNvSpPr/>
          <p:nvPr/>
        </p:nvSpPr>
        <p:spPr>
          <a:xfrm>
            <a:off x="1525587" y="1804988"/>
            <a:ext cx="68263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2" name="Text Box 96"/>
          <p:cNvSpPr txBox="1"/>
          <p:nvPr/>
        </p:nvSpPr>
        <p:spPr>
          <a:xfrm>
            <a:off x="1422400" y="1819275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13" name="Oval 97"/>
          <p:cNvSpPr/>
          <p:nvPr/>
        </p:nvSpPr>
        <p:spPr>
          <a:xfrm>
            <a:off x="1903413" y="1804988"/>
            <a:ext cx="68263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4" name="Text Box 98"/>
          <p:cNvSpPr txBox="1"/>
          <p:nvPr/>
        </p:nvSpPr>
        <p:spPr>
          <a:xfrm>
            <a:off x="1800225" y="1819275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15" name="AutoShape 202"/>
          <p:cNvSpPr/>
          <p:nvPr/>
        </p:nvSpPr>
        <p:spPr>
          <a:xfrm>
            <a:off x="1066800" y="3276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CC00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6" name="AutoShape 203"/>
          <p:cNvSpPr/>
          <p:nvPr/>
        </p:nvSpPr>
        <p:spPr>
          <a:xfrm>
            <a:off x="5486400" y="49530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CC00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7" name="Text Box 76"/>
          <p:cNvSpPr txBox="1"/>
          <p:nvPr/>
        </p:nvSpPr>
        <p:spPr>
          <a:xfrm>
            <a:off x="2244725" y="1398587"/>
            <a:ext cx="37782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318" name="Oval 77"/>
          <p:cNvSpPr/>
          <p:nvPr/>
        </p:nvSpPr>
        <p:spPr>
          <a:xfrm>
            <a:off x="2622549" y="1533524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9" name="Oval 78"/>
          <p:cNvSpPr/>
          <p:nvPr/>
        </p:nvSpPr>
        <p:spPr>
          <a:xfrm>
            <a:off x="2174874" y="1670049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0" name="Oval 79"/>
          <p:cNvSpPr/>
          <p:nvPr/>
        </p:nvSpPr>
        <p:spPr>
          <a:xfrm>
            <a:off x="2473324" y="1804988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1" name="Oval 80"/>
          <p:cNvSpPr/>
          <p:nvPr/>
        </p:nvSpPr>
        <p:spPr>
          <a:xfrm>
            <a:off x="2347913" y="1398587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2" name="Oval 89"/>
          <p:cNvSpPr/>
          <p:nvPr/>
        </p:nvSpPr>
        <p:spPr>
          <a:xfrm>
            <a:off x="2482850" y="1396999"/>
            <a:ext cx="69850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3" name="Text Box 90"/>
          <p:cNvSpPr txBox="1"/>
          <p:nvPr/>
        </p:nvSpPr>
        <p:spPr>
          <a:xfrm>
            <a:off x="2243138" y="990600"/>
            <a:ext cx="377826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24" name="Oval 97"/>
          <p:cNvSpPr/>
          <p:nvPr/>
        </p:nvSpPr>
        <p:spPr>
          <a:xfrm>
            <a:off x="2346324" y="1804988"/>
            <a:ext cx="68266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5" name="Text Box 98"/>
          <p:cNvSpPr txBox="1"/>
          <p:nvPr/>
        </p:nvSpPr>
        <p:spPr>
          <a:xfrm>
            <a:off x="2243138" y="1819275"/>
            <a:ext cx="377826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26" name="Text Box 76"/>
          <p:cNvSpPr txBox="1"/>
          <p:nvPr/>
        </p:nvSpPr>
        <p:spPr>
          <a:xfrm>
            <a:off x="2678113" y="1398587"/>
            <a:ext cx="3778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327" name="Oval 77"/>
          <p:cNvSpPr/>
          <p:nvPr/>
        </p:nvSpPr>
        <p:spPr>
          <a:xfrm>
            <a:off x="3055938" y="1533524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8" name="Oval 78"/>
          <p:cNvSpPr/>
          <p:nvPr/>
        </p:nvSpPr>
        <p:spPr>
          <a:xfrm>
            <a:off x="2633663" y="1670049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9" name="Oval 79"/>
          <p:cNvSpPr/>
          <p:nvPr/>
        </p:nvSpPr>
        <p:spPr>
          <a:xfrm>
            <a:off x="2906713" y="1804988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0" name="Oval 80"/>
          <p:cNvSpPr/>
          <p:nvPr/>
        </p:nvSpPr>
        <p:spPr>
          <a:xfrm>
            <a:off x="2781299" y="1398587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1" name="Oval 89"/>
          <p:cNvSpPr/>
          <p:nvPr/>
        </p:nvSpPr>
        <p:spPr>
          <a:xfrm>
            <a:off x="2916238" y="1396999"/>
            <a:ext cx="69851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2" name="Text Box 90"/>
          <p:cNvSpPr txBox="1"/>
          <p:nvPr/>
        </p:nvSpPr>
        <p:spPr>
          <a:xfrm>
            <a:off x="2676525" y="99060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33" name="Oval 97"/>
          <p:cNvSpPr/>
          <p:nvPr/>
        </p:nvSpPr>
        <p:spPr>
          <a:xfrm>
            <a:off x="2779713" y="1804988"/>
            <a:ext cx="68263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4" name="Text Box 98"/>
          <p:cNvSpPr txBox="1"/>
          <p:nvPr/>
        </p:nvSpPr>
        <p:spPr>
          <a:xfrm>
            <a:off x="2676525" y="1819275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35" name="Text Box 61"/>
          <p:cNvSpPr txBox="1"/>
          <p:nvPr/>
        </p:nvSpPr>
        <p:spPr>
          <a:xfrm>
            <a:off x="1863725" y="3227388"/>
            <a:ext cx="37782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336" name="Oval 62"/>
          <p:cNvSpPr/>
          <p:nvPr/>
        </p:nvSpPr>
        <p:spPr>
          <a:xfrm>
            <a:off x="2241549" y="3362324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7" name="Oval 63"/>
          <p:cNvSpPr/>
          <p:nvPr/>
        </p:nvSpPr>
        <p:spPr>
          <a:xfrm>
            <a:off x="1828799" y="3498849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8" name="Oval 64"/>
          <p:cNvSpPr/>
          <p:nvPr/>
        </p:nvSpPr>
        <p:spPr>
          <a:xfrm>
            <a:off x="2092324" y="3633787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9" name="Oval 65"/>
          <p:cNvSpPr/>
          <p:nvPr/>
        </p:nvSpPr>
        <p:spPr>
          <a:xfrm>
            <a:off x="1966913" y="3227388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0" name="Text Box 66"/>
          <p:cNvSpPr txBox="1"/>
          <p:nvPr/>
        </p:nvSpPr>
        <p:spPr>
          <a:xfrm>
            <a:off x="2276474" y="3227388"/>
            <a:ext cx="37624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341" name="Oval 67"/>
          <p:cNvSpPr/>
          <p:nvPr/>
        </p:nvSpPr>
        <p:spPr>
          <a:xfrm>
            <a:off x="2652713" y="3362324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2" name="Oval 68"/>
          <p:cNvSpPr/>
          <p:nvPr/>
        </p:nvSpPr>
        <p:spPr>
          <a:xfrm>
            <a:off x="2241549" y="3498849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3" name="Oval 69"/>
          <p:cNvSpPr/>
          <p:nvPr/>
        </p:nvSpPr>
        <p:spPr>
          <a:xfrm>
            <a:off x="2503488" y="3633787"/>
            <a:ext cx="69851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4" name="Oval 70"/>
          <p:cNvSpPr/>
          <p:nvPr/>
        </p:nvSpPr>
        <p:spPr>
          <a:xfrm>
            <a:off x="2378074" y="3227388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5" name="Text Box 71"/>
          <p:cNvSpPr txBox="1"/>
          <p:nvPr/>
        </p:nvSpPr>
        <p:spPr>
          <a:xfrm>
            <a:off x="2687638" y="3227388"/>
            <a:ext cx="3778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346" name="Oval 72"/>
          <p:cNvSpPr/>
          <p:nvPr/>
        </p:nvSpPr>
        <p:spPr>
          <a:xfrm>
            <a:off x="3065463" y="3362324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7" name="Oval 73"/>
          <p:cNvSpPr/>
          <p:nvPr/>
        </p:nvSpPr>
        <p:spPr>
          <a:xfrm>
            <a:off x="2652713" y="3498849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8" name="Oval 74"/>
          <p:cNvSpPr/>
          <p:nvPr/>
        </p:nvSpPr>
        <p:spPr>
          <a:xfrm>
            <a:off x="2916238" y="3633787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9" name="Oval 75"/>
          <p:cNvSpPr/>
          <p:nvPr/>
        </p:nvSpPr>
        <p:spPr>
          <a:xfrm>
            <a:off x="2790824" y="3227388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0" name="Text Box 76"/>
          <p:cNvSpPr txBox="1"/>
          <p:nvPr/>
        </p:nvSpPr>
        <p:spPr>
          <a:xfrm>
            <a:off x="3100388" y="3227388"/>
            <a:ext cx="3778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351" name="Oval 77"/>
          <p:cNvSpPr/>
          <p:nvPr/>
        </p:nvSpPr>
        <p:spPr>
          <a:xfrm>
            <a:off x="3478212" y="3362324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2" name="Oval 78"/>
          <p:cNvSpPr/>
          <p:nvPr/>
        </p:nvSpPr>
        <p:spPr>
          <a:xfrm>
            <a:off x="3065463" y="3498849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3" name="Oval 79"/>
          <p:cNvSpPr/>
          <p:nvPr/>
        </p:nvSpPr>
        <p:spPr>
          <a:xfrm>
            <a:off x="3328987" y="3633787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4" name="Oval 80"/>
          <p:cNvSpPr/>
          <p:nvPr/>
        </p:nvSpPr>
        <p:spPr>
          <a:xfrm>
            <a:off x="3203574" y="3227388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5" name="Oval 83"/>
          <p:cNvSpPr/>
          <p:nvPr/>
        </p:nvSpPr>
        <p:spPr>
          <a:xfrm>
            <a:off x="2103438" y="3225799"/>
            <a:ext cx="69851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6" name="Text Box 84"/>
          <p:cNvSpPr txBox="1"/>
          <p:nvPr/>
        </p:nvSpPr>
        <p:spPr>
          <a:xfrm>
            <a:off x="1863725" y="281940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57" name="Oval 85"/>
          <p:cNvSpPr/>
          <p:nvPr/>
        </p:nvSpPr>
        <p:spPr>
          <a:xfrm>
            <a:off x="2514600" y="3225799"/>
            <a:ext cx="69850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8" name="Text Box 86"/>
          <p:cNvSpPr txBox="1"/>
          <p:nvPr/>
        </p:nvSpPr>
        <p:spPr>
          <a:xfrm>
            <a:off x="2274888" y="2819400"/>
            <a:ext cx="377826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59" name="Oval 87"/>
          <p:cNvSpPr/>
          <p:nvPr/>
        </p:nvSpPr>
        <p:spPr>
          <a:xfrm>
            <a:off x="2892425" y="3225799"/>
            <a:ext cx="69850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0" name="Text Box 88"/>
          <p:cNvSpPr txBox="1"/>
          <p:nvPr/>
        </p:nvSpPr>
        <p:spPr>
          <a:xfrm>
            <a:off x="2652713" y="2819400"/>
            <a:ext cx="377826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61" name="Oval 89"/>
          <p:cNvSpPr/>
          <p:nvPr/>
        </p:nvSpPr>
        <p:spPr>
          <a:xfrm>
            <a:off x="3338512" y="3225799"/>
            <a:ext cx="69851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2" name="Text Box 90"/>
          <p:cNvSpPr txBox="1"/>
          <p:nvPr/>
        </p:nvSpPr>
        <p:spPr>
          <a:xfrm>
            <a:off x="3098800" y="281940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63" name="Oval 91"/>
          <p:cNvSpPr/>
          <p:nvPr/>
        </p:nvSpPr>
        <p:spPr>
          <a:xfrm>
            <a:off x="1966913" y="3633787"/>
            <a:ext cx="68263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4" name="Text Box 92"/>
          <p:cNvSpPr txBox="1"/>
          <p:nvPr/>
        </p:nvSpPr>
        <p:spPr>
          <a:xfrm>
            <a:off x="1863725" y="3648075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65" name="Oval 93"/>
          <p:cNvSpPr/>
          <p:nvPr/>
        </p:nvSpPr>
        <p:spPr>
          <a:xfrm>
            <a:off x="2378074" y="3633787"/>
            <a:ext cx="68266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6" name="Text Box 94"/>
          <p:cNvSpPr txBox="1"/>
          <p:nvPr/>
        </p:nvSpPr>
        <p:spPr>
          <a:xfrm>
            <a:off x="2274888" y="3648075"/>
            <a:ext cx="377826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67" name="Oval 95"/>
          <p:cNvSpPr/>
          <p:nvPr/>
        </p:nvSpPr>
        <p:spPr>
          <a:xfrm>
            <a:off x="2824163" y="3633787"/>
            <a:ext cx="68263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8" name="Text Box 96"/>
          <p:cNvSpPr txBox="1"/>
          <p:nvPr/>
        </p:nvSpPr>
        <p:spPr>
          <a:xfrm>
            <a:off x="2720975" y="3648075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69" name="Oval 97"/>
          <p:cNvSpPr/>
          <p:nvPr/>
        </p:nvSpPr>
        <p:spPr>
          <a:xfrm>
            <a:off x="3201988" y="3633787"/>
            <a:ext cx="68263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0" name="Text Box 98"/>
          <p:cNvSpPr txBox="1"/>
          <p:nvPr/>
        </p:nvSpPr>
        <p:spPr>
          <a:xfrm>
            <a:off x="3098800" y="3648075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71" name="Text Box 76"/>
          <p:cNvSpPr txBox="1"/>
          <p:nvPr/>
        </p:nvSpPr>
        <p:spPr>
          <a:xfrm>
            <a:off x="3543300" y="3227388"/>
            <a:ext cx="37782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372" name="Oval 77"/>
          <p:cNvSpPr/>
          <p:nvPr/>
        </p:nvSpPr>
        <p:spPr>
          <a:xfrm>
            <a:off x="3921124" y="3362324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3" name="Oval 78"/>
          <p:cNvSpPr/>
          <p:nvPr/>
        </p:nvSpPr>
        <p:spPr>
          <a:xfrm>
            <a:off x="3473449" y="3498849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4" name="Oval 79"/>
          <p:cNvSpPr/>
          <p:nvPr/>
        </p:nvSpPr>
        <p:spPr>
          <a:xfrm>
            <a:off x="3771899" y="3633787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5" name="Oval 80"/>
          <p:cNvSpPr/>
          <p:nvPr/>
        </p:nvSpPr>
        <p:spPr>
          <a:xfrm>
            <a:off x="3646487" y="3227388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6" name="Oval 89"/>
          <p:cNvSpPr/>
          <p:nvPr/>
        </p:nvSpPr>
        <p:spPr>
          <a:xfrm>
            <a:off x="3781425" y="3225799"/>
            <a:ext cx="69850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7" name="Text Box 90"/>
          <p:cNvSpPr txBox="1"/>
          <p:nvPr/>
        </p:nvSpPr>
        <p:spPr>
          <a:xfrm>
            <a:off x="3541712" y="2819400"/>
            <a:ext cx="377826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78" name="Oval 97"/>
          <p:cNvSpPr/>
          <p:nvPr/>
        </p:nvSpPr>
        <p:spPr>
          <a:xfrm>
            <a:off x="3644899" y="3633787"/>
            <a:ext cx="68266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9" name="Text Box 98"/>
          <p:cNvSpPr txBox="1"/>
          <p:nvPr/>
        </p:nvSpPr>
        <p:spPr>
          <a:xfrm>
            <a:off x="3541712" y="3648075"/>
            <a:ext cx="377826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80" name="Text Box 76"/>
          <p:cNvSpPr txBox="1"/>
          <p:nvPr/>
        </p:nvSpPr>
        <p:spPr>
          <a:xfrm>
            <a:off x="3976687" y="3227388"/>
            <a:ext cx="3778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381" name="Oval 77"/>
          <p:cNvSpPr/>
          <p:nvPr/>
        </p:nvSpPr>
        <p:spPr>
          <a:xfrm>
            <a:off x="4354512" y="3362324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2" name="Oval 78"/>
          <p:cNvSpPr/>
          <p:nvPr/>
        </p:nvSpPr>
        <p:spPr>
          <a:xfrm>
            <a:off x="3932237" y="3498849"/>
            <a:ext cx="68263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3" name="Oval 79"/>
          <p:cNvSpPr/>
          <p:nvPr/>
        </p:nvSpPr>
        <p:spPr>
          <a:xfrm>
            <a:off x="4205287" y="3633787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4" name="Oval 80"/>
          <p:cNvSpPr/>
          <p:nvPr/>
        </p:nvSpPr>
        <p:spPr>
          <a:xfrm>
            <a:off x="4079874" y="3227388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5" name="Oval 89"/>
          <p:cNvSpPr/>
          <p:nvPr/>
        </p:nvSpPr>
        <p:spPr>
          <a:xfrm>
            <a:off x="4214812" y="3225799"/>
            <a:ext cx="69851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6" name="Text Box 90"/>
          <p:cNvSpPr txBox="1"/>
          <p:nvPr/>
        </p:nvSpPr>
        <p:spPr>
          <a:xfrm>
            <a:off x="3975100" y="281940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87" name="Oval 97"/>
          <p:cNvSpPr/>
          <p:nvPr/>
        </p:nvSpPr>
        <p:spPr>
          <a:xfrm>
            <a:off x="4078287" y="3633787"/>
            <a:ext cx="68263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8" name="Text Box 98"/>
          <p:cNvSpPr txBox="1"/>
          <p:nvPr/>
        </p:nvSpPr>
        <p:spPr>
          <a:xfrm>
            <a:off x="3975100" y="3648075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389" name="Text Box 61"/>
          <p:cNvSpPr txBox="1"/>
          <p:nvPr/>
        </p:nvSpPr>
        <p:spPr>
          <a:xfrm>
            <a:off x="6781800" y="523875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390" name="Oval 62"/>
          <p:cNvSpPr/>
          <p:nvPr/>
        </p:nvSpPr>
        <p:spPr>
          <a:xfrm>
            <a:off x="7639049" y="4789487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1" name="Oval 63"/>
          <p:cNvSpPr/>
          <p:nvPr/>
        </p:nvSpPr>
        <p:spPr>
          <a:xfrm>
            <a:off x="6781799" y="4876799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2" name="Oval 64"/>
          <p:cNvSpPr/>
          <p:nvPr/>
        </p:nvSpPr>
        <p:spPr>
          <a:xfrm>
            <a:off x="6730999" y="4584699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3" name="Oval 65"/>
          <p:cNvSpPr/>
          <p:nvPr/>
        </p:nvSpPr>
        <p:spPr>
          <a:xfrm>
            <a:off x="6435724" y="4960937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4" name="Text Box 66"/>
          <p:cNvSpPr txBox="1"/>
          <p:nvPr/>
        </p:nvSpPr>
        <p:spPr>
          <a:xfrm>
            <a:off x="7315199" y="5238750"/>
            <a:ext cx="37624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395" name="Oval 67"/>
          <p:cNvSpPr/>
          <p:nvPr/>
        </p:nvSpPr>
        <p:spPr>
          <a:xfrm>
            <a:off x="7562849" y="4865687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6" name="Oval 68"/>
          <p:cNvSpPr/>
          <p:nvPr/>
        </p:nvSpPr>
        <p:spPr>
          <a:xfrm>
            <a:off x="6705599" y="4800599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7" name="Oval 69"/>
          <p:cNvSpPr/>
          <p:nvPr/>
        </p:nvSpPr>
        <p:spPr>
          <a:xfrm>
            <a:off x="7016750" y="4427537"/>
            <a:ext cx="69850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8" name="Text Box 71"/>
          <p:cNvSpPr txBox="1"/>
          <p:nvPr/>
        </p:nvSpPr>
        <p:spPr>
          <a:xfrm>
            <a:off x="7554913" y="4800600"/>
            <a:ext cx="377826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399" name="Oval 73"/>
          <p:cNvSpPr/>
          <p:nvPr/>
        </p:nvSpPr>
        <p:spPr>
          <a:xfrm>
            <a:off x="7162799" y="4571999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0" name="Oval 74"/>
          <p:cNvSpPr/>
          <p:nvPr/>
        </p:nvSpPr>
        <p:spPr>
          <a:xfrm>
            <a:off x="7419974" y="4427537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1" name="Text Box 76"/>
          <p:cNvSpPr txBox="1"/>
          <p:nvPr/>
        </p:nvSpPr>
        <p:spPr>
          <a:xfrm>
            <a:off x="6461125" y="485140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402" name="Oval 78"/>
          <p:cNvSpPr/>
          <p:nvPr/>
        </p:nvSpPr>
        <p:spPr>
          <a:xfrm>
            <a:off x="7162799" y="4686299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3" name="Oval 79"/>
          <p:cNvSpPr/>
          <p:nvPr/>
        </p:nvSpPr>
        <p:spPr>
          <a:xfrm>
            <a:off x="7551738" y="5703887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4" name="Oval 83"/>
          <p:cNvSpPr/>
          <p:nvPr/>
        </p:nvSpPr>
        <p:spPr>
          <a:xfrm>
            <a:off x="6502400" y="4870449"/>
            <a:ext cx="69850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5" name="Oval 91"/>
          <p:cNvSpPr/>
          <p:nvPr/>
        </p:nvSpPr>
        <p:spPr>
          <a:xfrm>
            <a:off x="6775449" y="4495799"/>
            <a:ext cx="68266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6" name="Text Box 92"/>
          <p:cNvSpPr txBox="1"/>
          <p:nvPr/>
        </p:nvSpPr>
        <p:spPr>
          <a:xfrm>
            <a:off x="6394450" y="418465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407" name="Oval 93"/>
          <p:cNvSpPr/>
          <p:nvPr/>
        </p:nvSpPr>
        <p:spPr>
          <a:xfrm>
            <a:off x="6891338" y="4427537"/>
            <a:ext cx="68263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8" name="Text Box 94"/>
          <p:cNvSpPr txBox="1"/>
          <p:nvPr/>
        </p:nvSpPr>
        <p:spPr>
          <a:xfrm>
            <a:off x="6769100" y="399415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409" name="Oval 95"/>
          <p:cNvSpPr/>
          <p:nvPr/>
        </p:nvSpPr>
        <p:spPr>
          <a:xfrm>
            <a:off x="7319963" y="4427537"/>
            <a:ext cx="68263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0" name="Text Box 96"/>
          <p:cNvSpPr txBox="1"/>
          <p:nvPr/>
        </p:nvSpPr>
        <p:spPr>
          <a:xfrm>
            <a:off x="6823075" y="571500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411" name="Oval 97"/>
          <p:cNvSpPr/>
          <p:nvPr/>
        </p:nvSpPr>
        <p:spPr>
          <a:xfrm>
            <a:off x="7424738" y="5703887"/>
            <a:ext cx="68263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2" name="Text Box 76"/>
          <p:cNvSpPr txBox="1"/>
          <p:nvPr/>
        </p:nvSpPr>
        <p:spPr>
          <a:xfrm>
            <a:off x="6781800" y="441960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413" name="Oval 77"/>
          <p:cNvSpPr/>
          <p:nvPr/>
        </p:nvSpPr>
        <p:spPr>
          <a:xfrm>
            <a:off x="6699249" y="5340349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4" name="Oval 78"/>
          <p:cNvSpPr/>
          <p:nvPr/>
        </p:nvSpPr>
        <p:spPr>
          <a:xfrm>
            <a:off x="7226299" y="5422899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5" name="Oval 79"/>
          <p:cNvSpPr/>
          <p:nvPr/>
        </p:nvSpPr>
        <p:spPr>
          <a:xfrm>
            <a:off x="7056438" y="5703887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6" name="Oval 97"/>
          <p:cNvSpPr/>
          <p:nvPr/>
        </p:nvSpPr>
        <p:spPr>
          <a:xfrm>
            <a:off x="6929438" y="5703887"/>
            <a:ext cx="68263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7" name="Text Box 76"/>
          <p:cNvSpPr txBox="1"/>
          <p:nvPr/>
        </p:nvSpPr>
        <p:spPr>
          <a:xfrm>
            <a:off x="7226300" y="441960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969696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418" name="Oval 77"/>
          <p:cNvSpPr/>
          <p:nvPr/>
        </p:nvSpPr>
        <p:spPr>
          <a:xfrm>
            <a:off x="6781799" y="5245099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9" name="Oval 78"/>
          <p:cNvSpPr/>
          <p:nvPr/>
        </p:nvSpPr>
        <p:spPr>
          <a:xfrm>
            <a:off x="7226299" y="5543549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0" name="Oval 79"/>
          <p:cNvSpPr/>
          <p:nvPr/>
        </p:nvSpPr>
        <p:spPr>
          <a:xfrm>
            <a:off x="7943849" y="4872037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1" name="Oval 97"/>
          <p:cNvSpPr/>
          <p:nvPr/>
        </p:nvSpPr>
        <p:spPr>
          <a:xfrm>
            <a:off x="7848599" y="4814887"/>
            <a:ext cx="68266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2" name="Text Box 98"/>
          <p:cNvSpPr txBox="1"/>
          <p:nvPr/>
        </p:nvSpPr>
        <p:spPr>
          <a:xfrm>
            <a:off x="7851775" y="446405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423" name="Oval 79"/>
          <p:cNvSpPr/>
          <p:nvPr/>
        </p:nvSpPr>
        <p:spPr>
          <a:xfrm>
            <a:off x="6516688" y="5253037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4" name="Oval 97"/>
          <p:cNvSpPr/>
          <p:nvPr/>
        </p:nvSpPr>
        <p:spPr>
          <a:xfrm>
            <a:off x="6427787" y="5189537"/>
            <a:ext cx="68263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5" name="Oval 79"/>
          <p:cNvSpPr/>
          <p:nvPr/>
        </p:nvSpPr>
        <p:spPr>
          <a:xfrm>
            <a:off x="6807199" y="5626099"/>
            <a:ext cx="68266" cy="68266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6" name="Oval 97"/>
          <p:cNvSpPr/>
          <p:nvPr/>
        </p:nvSpPr>
        <p:spPr>
          <a:xfrm>
            <a:off x="6718299" y="5543549"/>
            <a:ext cx="68266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7" name="Oval 65"/>
          <p:cNvSpPr/>
          <p:nvPr/>
        </p:nvSpPr>
        <p:spPr>
          <a:xfrm>
            <a:off x="7883524" y="5189537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8" name="Oval 83"/>
          <p:cNvSpPr/>
          <p:nvPr/>
        </p:nvSpPr>
        <p:spPr>
          <a:xfrm>
            <a:off x="7950200" y="5099049"/>
            <a:ext cx="69850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9" name="Oval 65"/>
          <p:cNvSpPr/>
          <p:nvPr/>
        </p:nvSpPr>
        <p:spPr>
          <a:xfrm>
            <a:off x="7648574" y="5589587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0" name="Oval 83"/>
          <p:cNvSpPr/>
          <p:nvPr/>
        </p:nvSpPr>
        <p:spPr>
          <a:xfrm>
            <a:off x="7715250" y="5499099"/>
            <a:ext cx="69850" cy="6826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1" name="Oval 79"/>
          <p:cNvSpPr/>
          <p:nvPr/>
        </p:nvSpPr>
        <p:spPr>
          <a:xfrm>
            <a:off x="7607299" y="4554537"/>
            <a:ext cx="68266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2" name="Oval 97"/>
          <p:cNvSpPr/>
          <p:nvPr/>
        </p:nvSpPr>
        <p:spPr>
          <a:xfrm>
            <a:off x="7531099" y="4478337"/>
            <a:ext cx="68266" cy="682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3" name="Oval 63"/>
          <p:cNvSpPr/>
          <p:nvPr/>
        </p:nvSpPr>
        <p:spPr>
          <a:xfrm>
            <a:off x="7678738" y="5265737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4" name="Oval 68"/>
          <p:cNvSpPr/>
          <p:nvPr/>
        </p:nvSpPr>
        <p:spPr>
          <a:xfrm>
            <a:off x="7602538" y="5189537"/>
            <a:ext cx="68263" cy="68263"/>
          </a:xfrm>
          <a:prstGeom prst="ellipse">
            <a:avLst/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5" name="Text Box 96"/>
          <p:cNvSpPr txBox="1"/>
          <p:nvPr/>
        </p:nvSpPr>
        <p:spPr>
          <a:xfrm>
            <a:off x="7315200" y="571500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436" name="Text Box 96"/>
          <p:cNvSpPr txBox="1"/>
          <p:nvPr/>
        </p:nvSpPr>
        <p:spPr>
          <a:xfrm>
            <a:off x="7194550" y="399415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437" name="Text Box 96"/>
          <p:cNvSpPr txBox="1"/>
          <p:nvPr/>
        </p:nvSpPr>
        <p:spPr>
          <a:xfrm>
            <a:off x="6419850" y="553720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438" name="Text Box 96"/>
          <p:cNvSpPr txBox="1"/>
          <p:nvPr/>
        </p:nvSpPr>
        <p:spPr>
          <a:xfrm>
            <a:off x="6172200" y="519430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439" name="Text Box 96"/>
          <p:cNvSpPr txBox="1"/>
          <p:nvPr/>
        </p:nvSpPr>
        <p:spPr>
          <a:xfrm>
            <a:off x="6140450" y="458470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440" name="Text Box 96"/>
          <p:cNvSpPr txBox="1"/>
          <p:nvPr/>
        </p:nvSpPr>
        <p:spPr>
          <a:xfrm>
            <a:off x="7699375" y="548640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441" name="Text Box 96"/>
          <p:cNvSpPr txBox="1"/>
          <p:nvPr/>
        </p:nvSpPr>
        <p:spPr>
          <a:xfrm>
            <a:off x="7927975" y="506730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1442" name="Rectangle 3"/>
          <p:cNvSpPr txBox="1"/>
          <p:nvPr/>
        </p:nvSpPr>
        <p:spPr>
          <a:xfrm>
            <a:off x="4953000" y="3200400"/>
            <a:ext cx="3990975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Connect now radicalized end carbons</a:t>
            </a:r>
          </a:p>
        </p:txBody>
      </p:sp>
      <p:sp>
        <p:nvSpPr>
          <p:cNvPr id="1443" name="Text Box 96"/>
          <p:cNvSpPr txBox="1"/>
          <p:nvPr/>
        </p:nvSpPr>
        <p:spPr>
          <a:xfrm>
            <a:off x="7572375" y="4152900"/>
            <a:ext cx="37782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t>H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446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Antioxidant? = Molecules that can SUPPLY electrons</a:t>
            </a:r>
          </a:p>
        </p:txBody>
      </p:sp>
      <p:sp>
        <p:nvSpPr>
          <p:cNvPr id="1447" name="Rectangle 3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8534400" cy="5257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Or, supply Hydrogens that bring along their electrons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Classic example is VITAMIN C (ascorbic acid):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Normal configuration:		After giving up two Hydrogens: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3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So “antioxidants” don’t STOP oxidation.  They undergo oxidation!</a:t>
            </a:r>
          </a:p>
          <a:p>
            <a:pPr algn="ctr"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Acting as sacrificial volunteers!</a:t>
            </a:r>
          </a:p>
        </p:txBody>
      </p:sp>
      <p:pic>
        <p:nvPicPr>
          <p:cNvPr id="1448" name="Picture 59" descr="Picture 5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800" y="3352800"/>
            <a:ext cx="1676400" cy="1620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9" name="Picture 60" descr="Picture 6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0" y="3352800"/>
            <a:ext cx="1600200" cy="1546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0" name="Picture 61" descr="Picture 6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6000" y="762000"/>
            <a:ext cx="2241550" cy="2089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So, to begin:  Demystifying atomic orbitals</a:t>
            </a:r>
          </a:p>
        </p:txBody>
      </p:sp>
      <p:sp>
        <p:nvSpPr>
          <p:cNvPr id="12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3114328"/>
          </a:xfrm>
          <a:prstGeom prst="rect">
            <a:avLst/>
          </a:prstGeom>
        </p:spPr>
        <p:txBody>
          <a:bodyPr/>
          <a:lstStyle/>
          <a:p>
            <a:pPr algn="ctr">
              <a:defRPr sz="1800" b="1">
                <a:solidFill>
                  <a:srgbClr val="FFCD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Waves trapped in boxes =&gt; Standing waves = Atoms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It's that simple and its what most of Quantum Mechanics is about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Only becomes hairy if want PRECISE solutions =&gt; spherical coordinates . . .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approximate solutions (treating atoms ~ cubical boxes) are almost intuitive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Origin of atomic "boxes" = attraction between electrons and nuclear protons </a:t>
            </a:r>
          </a:p>
        </p:txBody>
      </p:sp>
      <p:sp>
        <p:nvSpPr>
          <p:cNvPr id="121" name="TextBox 15"/>
          <p:cNvSpPr txBox="1"/>
          <p:nvPr/>
        </p:nvSpPr>
        <p:spPr>
          <a:xfrm>
            <a:off x="42332" y="5610221"/>
            <a:ext cx="914399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r>
              <a:rPr dirty="0"/>
              <a:t>Energy</a:t>
            </a:r>
          </a:p>
        </p:txBody>
      </p:sp>
      <p:grpSp>
        <p:nvGrpSpPr>
          <p:cNvPr id="133" name="Group 17"/>
          <p:cNvGrpSpPr/>
          <p:nvPr/>
        </p:nvGrpSpPr>
        <p:grpSpPr>
          <a:xfrm>
            <a:off x="533399" y="3795712"/>
            <a:ext cx="3657602" cy="2680653"/>
            <a:chOff x="0" y="0"/>
            <a:chExt cx="3657600" cy="2680652"/>
          </a:xfrm>
        </p:grpSpPr>
        <p:sp>
          <p:nvSpPr>
            <p:cNvPr id="122" name="Freeform 19"/>
            <p:cNvSpPr/>
            <p:nvPr/>
          </p:nvSpPr>
          <p:spPr>
            <a:xfrm>
              <a:off x="228600" y="247650"/>
              <a:ext cx="1320801" cy="168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8" y="133"/>
                    <a:pt x="1137" y="267"/>
                    <a:pt x="2274" y="800"/>
                  </a:cubicBezTo>
                  <a:cubicBezTo>
                    <a:pt x="3411" y="1333"/>
                    <a:pt x="5684" y="2533"/>
                    <a:pt x="6821" y="3200"/>
                  </a:cubicBezTo>
                  <a:cubicBezTo>
                    <a:pt x="7958" y="3867"/>
                    <a:pt x="8147" y="4133"/>
                    <a:pt x="9095" y="4800"/>
                  </a:cubicBezTo>
                  <a:cubicBezTo>
                    <a:pt x="10042" y="5467"/>
                    <a:pt x="11368" y="6267"/>
                    <a:pt x="12505" y="7200"/>
                  </a:cubicBezTo>
                  <a:cubicBezTo>
                    <a:pt x="13642" y="8133"/>
                    <a:pt x="14968" y="9333"/>
                    <a:pt x="15916" y="10400"/>
                  </a:cubicBezTo>
                  <a:cubicBezTo>
                    <a:pt x="16863" y="11467"/>
                    <a:pt x="17432" y="12267"/>
                    <a:pt x="18189" y="13600"/>
                  </a:cubicBezTo>
                  <a:cubicBezTo>
                    <a:pt x="18947" y="14933"/>
                    <a:pt x="19895" y="17067"/>
                    <a:pt x="20463" y="18400"/>
                  </a:cubicBezTo>
                  <a:cubicBezTo>
                    <a:pt x="21032" y="19733"/>
                    <a:pt x="21411" y="21067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" name="Freeform 20"/>
            <p:cNvSpPr/>
            <p:nvPr/>
          </p:nvSpPr>
          <p:spPr>
            <a:xfrm flipH="1">
              <a:off x="2406649" y="279400"/>
              <a:ext cx="1250952" cy="168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8" y="133"/>
                    <a:pt x="1137" y="267"/>
                    <a:pt x="2274" y="800"/>
                  </a:cubicBezTo>
                  <a:cubicBezTo>
                    <a:pt x="3411" y="1333"/>
                    <a:pt x="5684" y="2533"/>
                    <a:pt x="6821" y="3200"/>
                  </a:cubicBezTo>
                  <a:cubicBezTo>
                    <a:pt x="7958" y="3867"/>
                    <a:pt x="8147" y="4133"/>
                    <a:pt x="9095" y="4800"/>
                  </a:cubicBezTo>
                  <a:cubicBezTo>
                    <a:pt x="10042" y="5467"/>
                    <a:pt x="11368" y="6267"/>
                    <a:pt x="12505" y="7200"/>
                  </a:cubicBezTo>
                  <a:cubicBezTo>
                    <a:pt x="13642" y="8133"/>
                    <a:pt x="14968" y="9333"/>
                    <a:pt x="15916" y="10400"/>
                  </a:cubicBezTo>
                  <a:cubicBezTo>
                    <a:pt x="16863" y="11467"/>
                    <a:pt x="17432" y="12267"/>
                    <a:pt x="18189" y="13600"/>
                  </a:cubicBezTo>
                  <a:cubicBezTo>
                    <a:pt x="18947" y="14933"/>
                    <a:pt x="19895" y="17067"/>
                    <a:pt x="20463" y="18400"/>
                  </a:cubicBezTo>
                  <a:cubicBezTo>
                    <a:pt x="21032" y="19733"/>
                    <a:pt x="21411" y="21067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" name="Rectangle 558"/>
            <p:cNvSpPr/>
            <p:nvPr/>
          </p:nvSpPr>
          <p:spPr>
            <a:xfrm>
              <a:off x="1828800" y="1889125"/>
              <a:ext cx="381001" cy="76201"/>
            </a:xfrm>
            <a:prstGeom prst="rect">
              <a:avLst/>
            </a:prstGeom>
            <a:solidFill>
              <a:srgbClr val="CC0000"/>
            </a:solidFill>
            <a:ln w="12700" cap="flat">
              <a:solidFill>
                <a:srgbClr val="CC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" name="Rectangle 559"/>
            <p:cNvSpPr/>
            <p:nvPr/>
          </p:nvSpPr>
          <p:spPr>
            <a:xfrm>
              <a:off x="1981200" y="1716087"/>
              <a:ext cx="84139" cy="417514"/>
            </a:xfrm>
            <a:prstGeom prst="rect">
              <a:avLst/>
            </a:prstGeom>
            <a:solidFill>
              <a:srgbClr val="CC0000"/>
            </a:solidFill>
            <a:ln w="12700" cap="flat">
              <a:solidFill>
                <a:srgbClr val="CC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29" name="Group 554"/>
            <p:cNvGrpSpPr/>
            <p:nvPr/>
          </p:nvGrpSpPr>
          <p:grpSpPr>
            <a:xfrm>
              <a:off x="715963" y="314778"/>
              <a:ext cx="2590800" cy="1269548"/>
              <a:chOff x="0" y="0"/>
              <a:chExt cx="2590799" cy="1269546"/>
            </a:xfrm>
          </p:grpSpPr>
          <p:sp>
            <p:nvSpPr>
              <p:cNvPr id="126" name="Freeform 555"/>
              <p:cNvSpPr/>
              <p:nvPr/>
            </p:nvSpPr>
            <p:spPr>
              <a:xfrm>
                <a:off x="719671" y="1139685"/>
                <a:ext cx="1122681" cy="129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11" extrusionOk="0">
                    <a:moveTo>
                      <a:pt x="0" y="19536"/>
                    </a:moveTo>
                    <a:cubicBezTo>
                      <a:pt x="3960" y="9623"/>
                      <a:pt x="7920" y="-289"/>
                      <a:pt x="11520" y="7"/>
                    </a:cubicBezTo>
                    <a:cubicBezTo>
                      <a:pt x="15120" y="303"/>
                      <a:pt x="21600" y="21311"/>
                      <a:pt x="21600" y="21311"/>
                    </a:cubicBez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7" name="Freeform 556"/>
              <p:cNvSpPr/>
              <p:nvPr/>
            </p:nvSpPr>
            <p:spPr>
              <a:xfrm>
                <a:off x="535431" y="683631"/>
                <a:ext cx="1450849" cy="383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987" extrusionOk="0">
                    <a:moveTo>
                      <a:pt x="0" y="9194"/>
                    </a:moveTo>
                    <a:cubicBezTo>
                      <a:pt x="1725" y="3939"/>
                      <a:pt x="3450" y="-1316"/>
                      <a:pt x="6075" y="296"/>
                    </a:cubicBezTo>
                    <a:cubicBezTo>
                      <a:pt x="8700" y="1908"/>
                      <a:pt x="13163" y="17447"/>
                      <a:pt x="15750" y="18866"/>
                    </a:cubicBezTo>
                    <a:cubicBezTo>
                      <a:pt x="18338" y="20284"/>
                      <a:pt x="21600" y="8807"/>
                      <a:pt x="21600" y="8807"/>
                    </a:cubicBez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" name="Freeform 557"/>
              <p:cNvSpPr/>
              <p:nvPr/>
            </p:nvSpPr>
            <p:spPr>
              <a:xfrm>
                <a:off x="0" y="0"/>
                <a:ext cx="2590800" cy="380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62" extrusionOk="0">
                    <a:moveTo>
                      <a:pt x="0" y="10225"/>
                    </a:moveTo>
                    <a:cubicBezTo>
                      <a:pt x="929" y="4428"/>
                      <a:pt x="1858" y="-1369"/>
                      <a:pt x="3716" y="287"/>
                    </a:cubicBezTo>
                    <a:cubicBezTo>
                      <a:pt x="5574" y="1943"/>
                      <a:pt x="8748" y="20093"/>
                      <a:pt x="11148" y="20162"/>
                    </a:cubicBezTo>
                    <a:cubicBezTo>
                      <a:pt x="13548" y="20231"/>
                      <a:pt x="16374" y="2289"/>
                      <a:pt x="18116" y="701"/>
                    </a:cubicBezTo>
                    <a:cubicBezTo>
                      <a:pt x="19858" y="-886"/>
                      <a:pt x="21600" y="10639"/>
                      <a:pt x="21600" y="10639"/>
                    </a:cubicBez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30" name="Straight Arrow Connector 13"/>
            <p:cNvSpPr/>
            <p:nvPr/>
          </p:nvSpPr>
          <p:spPr>
            <a:xfrm flipV="1">
              <a:off x="0" y="0"/>
              <a:ext cx="1589" cy="18288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" name="Straight Arrow Connector 16"/>
            <p:cNvSpPr/>
            <p:nvPr/>
          </p:nvSpPr>
          <p:spPr>
            <a:xfrm>
              <a:off x="609600" y="2300287"/>
              <a:ext cx="3048001" cy="1589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" name="TextBox 18"/>
            <p:cNvSpPr txBox="1"/>
            <p:nvPr/>
          </p:nvSpPr>
          <p:spPr>
            <a:xfrm>
              <a:off x="381000" y="2373312"/>
              <a:ext cx="3276601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 b="0">
                  <a:solidFill>
                    <a:srgbClr val="FFFFFF"/>
                  </a:solidFill>
                </a:defRPr>
              </a:lvl1pPr>
            </a:lstStyle>
            <a:p>
              <a:r>
                <a:t>Distance between electron and nucleus</a:t>
              </a:r>
            </a:p>
          </p:txBody>
        </p:sp>
      </p:grpSp>
      <p:sp>
        <p:nvSpPr>
          <p:cNvPr id="134" name="Rectangle 3"/>
          <p:cNvSpPr txBox="1"/>
          <p:nvPr/>
        </p:nvSpPr>
        <p:spPr>
          <a:xfrm>
            <a:off x="4419600" y="4180817"/>
            <a:ext cx="4572000" cy="1511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Potential Energy = - q </a:t>
            </a:r>
            <a:r>
              <a:rPr baseline="-25000"/>
              <a:t>electron</a:t>
            </a:r>
            <a:r>
              <a:t> q </a:t>
            </a:r>
            <a:r>
              <a:rPr baseline="-25000"/>
              <a:t>nucleus</a:t>
            </a:r>
            <a:r>
              <a:t> / R</a:t>
            </a:r>
            <a:endParaRPr>
              <a:solidFill>
                <a:srgbClr val="FFFFFF"/>
              </a:solidFill>
            </a:endParaRPr>
          </a:p>
          <a:p>
            <a:pPr algn="l">
              <a:spcBef>
                <a:spcPts val="400"/>
              </a:spcBef>
              <a:defRPr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Box in sense that electron waves are contained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But box that gets bigger for outer electrons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89108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Cyclohexane:</a:t>
            </a:r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</a:t>
            </a:r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Cyclo</a:t>
            </a:r>
            <a:r>
              <a:rPr dirty="0">
                <a:solidFill>
                  <a:srgbClr val="FFFFFF"/>
                </a:solidFill>
              </a:rPr>
              <a:t> = it's a ring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</a:t>
            </a:r>
            <a:r>
              <a:rPr dirty="0">
                <a:solidFill>
                  <a:srgbClr val="FFCC00"/>
                </a:solidFill>
              </a:rPr>
              <a:t>hex</a:t>
            </a:r>
            <a:r>
              <a:rPr dirty="0"/>
              <a:t> = with six atoms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</a:t>
            </a:r>
            <a:r>
              <a:rPr dirty="0">
                <a:solidFill>
                  <a:srgbClr val="FFCC00"/>
                </a:solidFill>
              </a:rPr>
              <a:t>ane</a:t>
            </a:r>
            <a:r>
              <a:rPr dirty="0"/>
              <a:t> = singly bonded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defRPr sz="32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But notice how electrons/bonds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are still in an almost undistorted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tetrahedral geometry: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defRPr sz="5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algn="ctr">
              <a:spcBef>
                <a:spcPts val="200"/>
              </a:spcBef>
              <a:defRPr sz="1600">
                <a:solidFill>
                  <a:srgbClr val="FBC901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Figures on this (and the six pages to follow) are screenshots of interactive / manipulatable</a:t>
            </a:r>
          </a:p>
          <a:p>
            <a:pPr algn="ctr">
              <a:spcBef>
                <a:spcPts val="200"/>
              </a:spcBef>
              <a:defRPr sz="700">
                <a:solidFill>
                  <a:srgbClr val="FBC901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algn="ctr">
              <a:spcBef>
                <a:spcPts val="2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dirty="0">
                <a:solidFill>
                  <a:srgbClr val="FBC901"/>
                </a:solidFill>
              </a:rPr>
              <a:t> 3D models on WeCanFigureThisOut.org:</a:t>
            </a:r>
            <a:r>
              <a:rPr dirty="0"/>
              <a:t>  </a:t>
            </a:r>
            <a:r>
              <a:rPr u="sng" dirty="0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WeCanFigureThisOut.org/VL/Nanocarbon.htm</a:t>
            </a:r>
            <a:endParaRPr u="sng" dirty="0">
              <a:solidFill>
                <a:srgbClr val="00CCFF"/>
              </a:solidFill>
              <a:uFill>
                <a:solidFill>
                  <a:srgbClr val="00CCFF"/>
                </a:solidFill>
              </a:uFill>
              <a:hlinkClick r:id="rId3"/>
            </a:endParaRPr>
          </a:p>
        </p:txBody>
      </p:sp>
      <p:pic>
        <p:nvPicPr>
          <p:cNvPr id="1453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57600" y="914400"/>
            <a:ext cx="2838450" cy="2392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4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8800" y="3429000"/>
            <a:ext cx="2667000" cy="2000250"/>
          </a:xfrm>
          <a:prstGeom prst="rect">
            <a:avLst/>
          </a:prstGeom>
          <a:ln w="12700">
            <a:miter lim="400000"/>
          </a:ln>
        </p:spPr>
      </p:pic>
      <p:sp>
        <p:nvSpPr>
          <p:cNvPr id="145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Or, moving toward nanotech headlines, consider rings: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What if we strip off half of the hydrogens and try to flatten ring?</a:t>
            </a:r>
          </a:p>
        </p:txBody>
      </p:sp>
      <p:sp>
        <p:nvSpPr>
          <p:cNvPr id="145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6107822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Carbon atoms are not very happy as each now has only three bonds!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Leaving each carbon as (including its neighbor's bonding electrons):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What happens to that very unhappy unpaired electron (at the top)?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But it's not a B-B, it's more of a cloud</a:t>
            </a:r>
            <a:r>
              <a:rPr sz="1600"/>
              <a:t>  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 sz="1800"/>
              <a:t>Other electrons are in plane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	</a:t>
            </a:r>
            <a:r>
              <a:rPr sz="1800"/>
              <a:t>So leftover electron wants to get OUT of that plane</a:t>
            </a:r>
          </a:p>
        </p:txBody>
      </p:sp>
      <p:grpSp>
        <p:nvGrpSpPr>
          <p:cNvPr id="1467" name="Group 20"/>
          <p:cNvGrpSpPr/>
          <p:nvPr/>
        </p:nvGrpSpPr>
        <p:grpSpPr>
          <a:xfrm>
            <a:off x="7315200" y="3505199"/>
            <a:ext cx="533400" cy="533401"/>
            <a:chOff x="0" y="0"/>
            <a:chExt cx="533400" cy="533400"/>
          </a:xfrm>
        </p:grpSpPr>
        <p:sp>
          <p:nvSpPr>
            <p:cNvPr id="1459" name="Text Box 6"/>
            <p:cNvSpPr txBox="1"/>
            <p:nvPr/>
          </p:nvSpPr>
          <p:spPr>
            <a:xfrm>
              <a:off x="38100" y="-1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460" name="Oval 7"/>
            <p:cNvSpPr/>
            <p:nvPr/>
          </p:nvSpPr>
          <p:spPr>
            <a:xfrm>
              <a:off x="457200" y="1524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1" name="Oval 8"/>
            <p:cNvSpPr/>
            <p:nvPr/>
          </p:nvSpPr>
          <p:spPr>
            <a:xfrm>
              <a:off x="0" y="3048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2" name="Oval 9"/>
            <p:cNvSpPr/>
            <p:nvPr/>
          </p:nvSpPr>
          <p:spPr>
            <a:xfrm>
              <a:off x="304800" y="4572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3" name="Oval 10"/>
            <p:cNvSpPr/>
            <p:nvPr/>
          </p:nvSpPr>
          <p:spPr>
            <a:xfrm>
              <a:off x="228600" y="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4" name="Oval 11"/>
            <p:cNvSpPr/>
            <p:nvPr/>
          </p:nvSpPr>
          <p:spPr>
            <a:xfrm>
              <a:off x="165100" y="457200"/>
              <a:ext cx="76200" cy="762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5" name="Oval 12"/>
            <p:cNvSpPr/>
            <p:nvPr/>
          </p:nvSpPr>
          <p:spPr>
            <a:xfrm>
              <a:off x="457200" y="3048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6" name="Oval 13"/>
            <p:cNvSpPr/>
            <p:nvPr/>
          </p:nvSpPr>
          <p:spPr>
            <a:xfrm>
              <a:off x="0" y="152400"/>
              <a:ext cx="76200" cy="76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68" name="Line 17"/>
          <p:cNvSpPr/>
          <p:nvPr/>
        </p:nvSpPr>
        <p:spPr>
          <a:xfrm flipH="1">
            <a:off x="7619999" y="3124200"/>
            <a:ext cx="152401" cy="304801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69" name="Picture 18" descr="Picture 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73368">
            <a:off x="2743200" y="1371600"/>
            <a:ext cx="3200400" cy="2038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Two ways to get leftover electron out of that plane:</a:t>
            </a:r>
          </a:p>
        </p:txBody>
      </p:sp>
      <p:sp>
        <p:nvSpPr>
          <p:cNvPr id="1472" name="Rectangle 1030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8534400" cy="52578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Alternative #1:  Squeeze it upward (or downward) out of the plane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Produces unpaired electron pointing outward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</a:t>
            </a:r>
            <a:r>
              <a:rPr>
                <a:solidFill>
                  <a:srgbClr val="FFCD00"/>
                </a:solidFill>
              </a:rPr>
              <a:t>=&gt; FREE RADICAL =&gt; Oxidizer =&gt; Disorganizer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Possible on all "graphitic" surfaces (graphene, nanotubes, Buckyballs) </a:t>
            </a:r>
          </a:p>
          <a:p>
            <a:pPr>
              <a:defRPr sz="2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Alternative #2) Squeeze electron cloud </a:t>
            </a:r>
            <a:r>
              <a:rPr u="sng"/>
              <a:t>both</a:t>
            </a:r>
            <a:r>
              <a:t> upward and downward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Like squeezing a water balloon in the middle: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DOES get leftover electron out of the crowded plane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But STILL leaves electron unpaired – how is this any better?</a:t>
            </a:r>
          </a:p>
        </p:txBody>
      </p:sp>
      <p:pic>
        <p:nvPicPr>
          <p:cNvPr id="1473" name="Picture 1034" descr="Picture 1034"/>
          <p:cNvPicPr>
            <a:picLocks noChangeAspect="1"/>
          </p:cNvPicPr>
          <p:nvPr/>
        </p:nvPicPr>
        <p:blipFill>
          <a:blip r:embed="rId2">
            <a:extLst/>
          </a:blip>
          <a:srcRect b="18274"/>
          <a:stretch>
            <a:fillRect/>
          </a:stretch>
        </p:blipFill>
        <p:spPr>
          <a:xfrm>
            <a:off x="7315200" y="4267200"/>
            <a:ext cx="1216025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4" name="Picture 1037" descr="Picture 1037"/>
          <p:cNvPicPr>
            <a:picLocks noChangeAspect="1"/>
          </p:cNvPicPr>
          <p:nvPr/>
        </p:nvPicPr>
        <p:blipFill>
          <a:blip r:embed="rId3">
            <a:extLst/>
          </a:blip>
          <a:srcRect b="18274"/>
          <a:stretch>
            <a:fillRect/>
          </a:stretch>
        </p:blipFill>
        <p:spPr>
          <a:xfrm>
            <a:off x="990600" y="1695450"/>
            <a:ext cx="1216025" cy="114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477" name="Rectangle 1026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Because this configuration DOES allow for pairing/bonding:</a:t>
            </a:r>
          </a:p>
        </p:txBody>
      </p:sp>
      <p:sp>
        <p:nvSpPr>
          <p:cNvPr id="1478" name="Rectangle 1027"/>
          <p:cNvSpPr txBox="1">
            <a:spLocks noGrp="1"/>
          </p:cNvSpPr>
          <p:nvPr>
            <p:ph type="body" idx="1"/>
          </p:nvPr>
        </p:nvSpPr>
        <p:spPr>
          <a:xfrm>
            <a:off x="152400" y="3200399"/>
            <a:ext cx="8686800" cy="3180622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Because those six electrons can now link up (bond) above and below plane: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	  OR: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80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Pairing #1			Pairing #2</a:t>
            </a:r>
          </a:p>
        </p:txBody>
      </p:sp>
      <p:pic>
        <p:nvPicPr>
          <p:cNvPr id="1479" name="Picture 1042" descr="Picture 104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1266825"/>
            <a:ext cx="2971800" cy="1857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0" name="Picture 1043" descr="Picture 104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" y="3657600"/>
            <a:ext cx="2971800" cy="1782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1" name="Picture 1044" descr="Picture 104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00600" y="3733800"/>
            <a:ext cx="2819400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48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But which pairing is right?</a:t>
            </a:r>
          </a:p>
        </p:txBody>
      </p:sp>
      <p:sp>
        <p:nvSpPr>
          <p:cNvPr id="1485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914400"/>
            <a:ext cx="8686800" cy="1752600"/>
          </a:xfrm>
          <a:prstGeom prst="rect">
            <a:avLst/>
          </a:prstGeom>
        </p:spPr>
        <p:txBody>
          <a:bodyPr/>
          <a:lstStyle/>
          <a:p>
            <a:pPr>
              <a:defRPr sz="18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BOTH!</a:t>
            </a:r>
            <a:r>
              <a:rPr b="0">
                <a:solidFill>
                  <a:srgbClr val="FFFFFF"/>
                </a:solidFill>
              </a:rPr>
              <a:t>  They both do the same thing and save the same amount of energy!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So "nature" USES both - switching rapidly between them giving:</a:t>
            </a:r>
          </a:p>
        </p:txBody>
      </p:sp>
      <p:sp>
        <p:nvSpPr>
          <p:cNvPr id="1486" name="Rectangle 5"/>
          <p:cNvSpPr txBox="1"/>
          <p:nvPr/>
        </p:nvSpPr>
        <p:spPr>
          <a:xfrm>
            <a:off x="4876800" y="2514600"/>
            <a:ext cx="3962400" cy="1160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It's called a "resonance bond"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It "resonates" rapidly back and forth between the two linkages!</a:t>
            </a:r>
          </a:p>
        </p:txBody>
      </p:sp>
      <p:sp>
        <p:nvSpPr>
          <p:cNvPr id="1487" name="Rectangle 6"/>
          <p:cNvSpPr txBox="1"/>
          <p:nvPr/>
        </p:nvSpPr>
        <p:spPr>
          <a:xfrm>
            <a:off x="304800" y="4419600"/>
            <a:ext cx="8686800" cy="1371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CD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Significance?  "Resonant" electrons </a:t>
            </a:r>
            <a:r>
              <a:rPr>
                <a:solidFill>
                  <a:srgbClr val="FFCC00"/>
                </a:solidFill>
              </a:rPr>
              <a:t>are no longer locked into a single position</a:t>
            </a:r>
            <a:endParaRPr>
              <a:solidFill>
                <a:srgbClr val="FF9933"/>
              </a:solidFill>
            </a:endParaRPr>
          </a:p>
          <a:p>
            <a:pPr algn="l"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They can move around (for instance under the influence of an electric field!)</a:t>
            </a:r>
          </a:p>
          <a:p>
            <a:pPr algn="l"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This </a:t>
            </a:r>
            <a:r>
              <a:rPr b="1">
                <a:solidFill>
                  <a:srgbClr val="FFCC00"/>
                </a:solidFill>
              </a:rPr>
              <a:t>"Benzene"</a:t>
            </a:r>
            <a:r>
              <a:t> molecule can conduct electricity (where cyclohexane cannot!)</a:t>
            </a:r>
          </a:p>
        </p:txBody>
      </p:sp>
      <p:pic>
        <p:nvPicPr>
          <p:cNvPr id="148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2133600"/>
            <a:ext cx="3714750" cy="224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49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Connect the rings and get "Graphene"</a:t>
            </a:r>
          </a:p>
        </p:txBody>
      </p:sp>
      <p:sp>
        <p:nvSpPr>
          <p:cNvPr id="1492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1524000" y="5029200"/>
            <a:ext cx="4267200" cy="128733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Or showing resonant bonding that gives graphene its electrical conductivity:</a:t>
            </a:r>
          </a:p>
        </p:txBody>
      </p:sp>
      <p:pic>
        <p:nvPicPr>
          <p:cNvPr id="149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600" y="4114800"/>
            <a:ext cx="3048000" cy="2098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4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838200"/>
            <a:ext cx="2590800" cy="179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5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43200" y="2286000"/>
            <a:ext cx="2895600" cy="2185989"/>
          </a:xfrm>
          <a:prstGeom prst="rect">
            <a:avLst/>
          </a:prstGeom>
          <a:ln w="12700">
            <a:miter lim="400000"/>
          </a:ln>
        </p:spPr>
      </p:pic>
      <p:sp>
        <p:nvSpPr>
          <p:cNvPr id="1496" name="Rectangle 10"/>
          <p:cNvSpPr txBox="1"/>
          <p:nvPr/>
        </p:nvSpPr>
        <p:spPr>
          <a:xfrm>
            <a:off x="5715000" y="2667000"/>
            <a:ext cx="2819400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Accounting for all the valence electrons</a:t>
            </a:r>
          </a:p>
        </p:txBody>
      </p:sp>
      <p:sp>
        <p:nvSpPr>
          <p:cNvPr id="1497" name="Rectangle 11"/>
          <p:cNvSpPr txBox="1"/>
          <p:nvPr/>
        </p:nvSpPr>
        <p:spPr>
          <a:xfrm>
            <a:off x="2971800" y="1066800"/>
            <a:ext cx="42672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Simple "ball and stick" representation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50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But mobile electrons can slosh around forming pockets of +/- charge:</a:t>
            </a:r>
          </a:p>
        </p:txBody>
      </p:sp>
      <p:sp>
        <p:nvSpPr>
          <p:cNvPr id="1501" name="Rectangle 3"/>
          <p:cNvSpPr txBox="1">
            <a:spLocks noGrp="1"/>
          </p:cNvSpPr>
          <p:nvPr>
            <p:ph type="body" idx="1"/>
          </p:nvPr>
        </p:nvSpPr>
        <p:spPr>
          <a:xfrm>
            <a:off x="355600" y="2870200"/>
            <a:ext cx="8458200" cy="4899025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What then happens if one sheet of graphene is positioned above another?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If top graphene sheet randomly assumes charge configuration left/above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Then complementary charging pattern will be </a:t>
            </a:r>
            <a:r>
              <a:rPr b="1">
                <a:solidFill>
                  <a:srgbClr val="FFCC00"/>
                </a:solidFill>
              </a:rPr>
              <a:t>INDUCED</a:t>
            </a:r>
            <a:r>
              <a:t> on bottom sheet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	And sheets will then be attracted to one another:</a:t>
            </a:r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 b="1">
                <a:latin typeface="+mn-lt"/>
                <a:ea typeface="+mn-ea"/>
                <a:cs typeface="+mn-cs"/>
                <a:sym typeface="Arial"/>
              </a:defRPr>
            </a:pPr>
            <a:r>
              <a:t>			       </a:t>
            </a:r>
            <a:r>
              <a:rPr sz="1400"/>
              <a:t>+        -        </a:t>
            </a:r>
            <a:r>
              <a:rPr sz="1800"/>
              <a:t>+         </a:t>
            </a:r>
          </a:p>
          <a:p>
            <a:pPr>
              <a:spcBef>
                <a:spcPts val="200"/>
              </a:spcBef>
              <a:defRPr sz="400" b="1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100"/>
              <a:t>		</a:t>
            </a:r>
            <a:endParaRPr sz="900"/>
          </a:p>
          <a:p>
            <a:pPr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			      -       +       -  </a:t>
            </a:r>
          </a:p>
          <a:p>
            <a:pPr>
              <a:defRPr b="1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  <p:pic>
        <p:nvPicPr>
          <p:cNvPr id="150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762000"/>
            <a:ext cx="2743200" cy="1976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3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5400" y="762000"/>
            <a:ext cx="2743200" cy="1909764"/>
          </a:xfrm>
          <a:prstGeom prst="rect">
            <a:avLst/>
          </a:prstGeom>
          <a:ln w="12700">
            <a:miter lim="400000"/>
          </a:ln>
        </p:spPr>
      </p:pic>
      <p:sp>
        <p:nvSpPr>
          <p:cNvPr id="1504" name="Rectangle 11"/>
          <p:cNvSpPr txBox="1"/>
          <p:nvPr/>
        </p:nvSpPr>
        <p:spPr>
          <a:xfrm>
            <a:off x="4267200" y="1600200"/>
            <a:ext cx="6096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OR:</a:t>
            </a:r>
          </a:p>
        </p:txBody>
      </p:sp>
      <p:grpSp>
        <p:nvGrpSpPr>
          <p:cNvPr id="1507" name="Group 14"/>
          <p:cNvGrpSpPr/>
          <p:nvPr/>
        </p:nvGrpSpPr>
        <p:grpSpPr>
          <a:xfrm>
            <a:off x="5867400" y="4191000"/>
            <a:ext cx="2438400" cy="2155825"/>
            <a:chOff x="0" y="0"/>
            <a:chExt cx="2438400" cy="2155825"/>
          </a:xfrm>
        </p:grpSpPr>
        <p:pic>
          <p:nvPicPr>
            <p:cNvPr id="1505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57200"/>
              <a:ext cx="2438400" cy="1698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6" name="Picture 12" descr="Picture 1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6200" y="0"/>
              <a:ext cx="2286000" cy="1647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08" name="Line 15"/>
          <p:cNvSpPr/>
          <p:nvPr/>
        </p:nvSpPr>
        <p:spPr>
          <a:xfrm>
            <a:off x="5257800" y="5334000"/>
            <a:ext cx="457201" cy="0"/>
          </a:xfrm>
          <a:prstGeom prst="line">
            <a:avLst/>
          </a:prstGeom>
          <a:ln w="7620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9" name="Rectangle 16"/>
          <p:cNvSpPr/>
          <p:nvPr/>
        </p:nvSpPr>
        <p:spPr>
          <a:xfrm>
            <a:off x="3352800" y="4953000"/>
            <a:ext cx="1676400" cy="304800"/>
          </a:xfrm>
          <a:prstGeom prst="rect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0" name="Rectangle 17"/>
          <p:cNvSpPr/>
          <p:nvPr/>
        </p:nvSpPr>
        <p:spPr>
          <a:xfrm>
            <a:off x="3352800" y="5486400"/>
            <a:ext cx="1676400" cy="304800"/>
          </a:xfrm>
          <a:prstGeom prst="rect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1" name="Line 160"/>
          <p:cNvSpPr/>
          <p:nvPr/>
        </p:nvSpPr>
        <p:spPr>
          <a:xfrm>
            <a:off x="2667000" y="5334000"/>
            <a:ext cx="457201" cy="0"/>
          </a:xfrm>
          <a:prstGeom prst="line">
            <a:avLst/>
          </a:prstGeom>
          <a:ln w="7620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537" name="Group 161"/>
          <p:cNvGrpSpPr/>
          <p:nvPr/>
        </p:nvGrpSpPr>
        <p:grpSpPr>
          <a:xfrm>
            <a:off x="704849" y="4800600"/>
            <a:ext cx="1619252" cy="533400"/>
            <a:chOff x="0" y="0"/>
            <a:chExt cx="1619250" cy="533400"/>
          </a:xfrm>
        </p:grpSpPr>
        <p:sp>
          <p:nvSpPr>
            <p:cNvPr id="1512" name="Oval 162"/>
            <p:cNvSpPr/>
            <p:nvPr/>
          </p:nvSpPr>
          <p:spPr>
            <a:xfrm>
              <a:off x="-1" y="96981"/>
              <a:ext cx="365639" cy="339437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3" name="Oval 163"/>
            <p:cNvSpPr/>
            <p:nvPr/>
          </p:nvSpPr>
          <p:spPr>
            <a:xfrm>
              <a:off x="261169" y="48490"/>
              <a:ext cx="470105" cy="436419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4" name="Oval 164"/>
            <p:cNvSpPr/>
            <p:nvPr/>
          </p:nvSpPr>
          <p:spPr>
            <a:xfrm>
              <a:off x="522338" y="0"/>
              <a:ext cx="574573" cy="5334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5" name="Oval 165"/>
            <p:cNvSpPr/>
            <p:nvPr/>
          </p:nvSpPr>
          <p:spPr>
            <a:xfrm>
              <a:off x="887975" y="48490"/>
              <a:ext cx="470105" cy="436419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6" name="Oval 166"/>
            <p:cNvSpPr/>
            <p:nvPr/>
          </p:nvSpPr>
          <p:spPr>
            <a:xfrm>
              <a:off x="1253612" y="96981"/>
              <a:ext cx="365639" cy="339437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520" name="Group 167"/>
            <p:cNvGrpSpPr/>
            <p:nvPr/>
          </p:nvGrpSpPr>
          <p:grpSpPr>
            <a:xfrm>
              <a:off x="52233" y="145472"/>
              <a:ext cx="261171" cy="242455"/>
              <a:chOff x="0" y="0"/>
              <a:chExt cx="261170" cy="242453"/>
            </a:xfrm>
          </p:grpSpPr>
          <p:sp>
            <p:nvSpPr>
              <p:cNvPr id="1517" name="Oval 168"/>
              <p:cNvSpPr/>
              <p:nvPr/>
            </p:nvSpPr>
            <p:spPr>
              <a:xfrm>
                <a:off x="-1" y="0"/>
                <a:ext cx="261172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18" name="Line 169"/>
              <p:cNvSpPr/>
              <p:nvPr/>
            </p:nvSpPr>
            <p:spPr>
              <a:xfrm>
                <a:off x="52233" y="117186"/>
                <a:ext cx="15670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19" name="Line 170"/>
              <p:cNvSpPr/>
              <p:nvPr/>
            </p:nvSpPr>
            <p:spPr>
              <a:xfrm flipH="1">
                <a:off x="130584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24" name="Group 171"/>
            <p:cNvGrpSpPr/>
            <p:nvPr/>
          </p:nvGrpSpPr>
          <p:grpSpPr>
            <a:xfrm>
              <a:off x="365637" y="145472"/>
              <a:ext cx="261171" cy="242455"/>
              <a:chOff x="0" y="0"/>
              <a:chExt cx="261170" cy="242453"/>
            </a:xfrm>
          </p:grpSpPr>
          <p:sp>
            <p:nvSpPr>
              <p:cNvPr id="1521" name="Oval 172"/>
              <p:cNvSpPr/>
              <p:nvPr/>
            </p:nvSpPr>
            <p:spPr>
              <a:xfrm>
                <a:off x="-1" y="0"/>
                <a:ext cx="261172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22" name="Line 173"/>
              <p:cNvSpPr/>
              <p:nvPr/>
            </p:nvSpPr>
            <p:spPr>
              <a:xfrm>
                <a:off x="52233" y="117186"/>
                <a:ext cx="15670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23" name="Line 174"/>
              <p:cNvSpPr/>
              <p:nvPr/>
            </p:nvSpPr>
            <p:spPr>
              <a:xfrm flipH="1">
                <a:off x="130584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28" name="Group 175"/>
            <p:cNvGrpSpPr/>
            <p:nvPr/>
          </p:nvGrpSpPr>
          <p:grpSpPr>
            <a:xfrm>
              <a:off x="679040" y="145472"/>
              <a:ext cx="261171" cy="242455"/>
              <a:chOff x="0" y="0"/>
              <a:chExt cx="261170" cy="242453"/>
            </a:xfrm>
          </p:grpSpPr>
          <p:sp>
            <p:nvSpPr>
              <p:cNvPr id="1525" name="Oval 176"/>
              <p:cNvSpPr/>
              <p:nvPr/>
            </p:nvSpPr>
            <p:spPr>
              <a:xfrm>
                <a:off x="-1" y="0"/>
                <a:ext cx="261172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26" name="Line 177"/>
              <p:cNvSpPr/>
              <p:nvPr/>
            </p:nvSpPr>
            <p:spPr>
              <a:xfrm>
                <a:off x="52233" y="117186"/>
                <a:ext cx="15670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27" name="Line 178"/>
              <p:cNvSpPr/>
              <p:nvPr/>
            </p:nvSpPr>
            <p:spPr>
              <a:xfrm flipH="1">
                <a:off x="130584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32" name="Group 179"/>
            <p:cNvGrpSpPr/>
            <p:nvPr/>
          </p:nvGrpSpPr>
          <p:grpSpPr>
            <a:xfrm>
              <a:off x="992443" y="145472"/>
              <a:ext cx="261171" cy="242455"/>
              <a:chOff x="0" y="0"/>
              <a:chExt cx="261170" cy="242453"/>
            </a:xfrm>
          </p:grpSpPr>
          <p:sp>
            <p:nvSpPr>
              <p:cNvPr id="1529" name="Oval 180"/>
              <p:cNvSpPr/>
              <p:nvPr/>
            </p:nvSpPr>
            <p:spPr>
              <a:xfrm>
                <a:off x="-1" y="0"/>
                <a:ext cx="261172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30" name="Line 181"/>
              <p:cNvSpPr/>
              <p:nvPr/>
            </p:nvSpPr>
            <p:spPr>
              <a:xfrm>
                <a:off x="52233" y="117186"/>
                <a:ext cx="15670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31" name="Line 182"/>
              <p:cNvSpPr/>
              <p:nvPr/>
            </p:nvSpPr>
            <p:spPr>
              <a:xfrm flipH="1">
                <a:off x="130584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36" name="Group 183"/>
            <p:cNvGrpSpPr/>
            <p:nvPr/>
          </p:nvGrpSpPr>
          <p:grpSpPr>
            <a:xfrm>
              <a:off x="1305846" y="145472"/>
              <a:ext cx="261171" cy="242455"/>
              <a:chOff x="0" y="0"/>
              <a:chExt cx="261170" cy="242453"/>
            </a:xfrm>
          </p:grpSpPr>
          <p:sp>
            <p:nvSpPr>
              <p:cNvPr id="1533" name="Oval 184"/>
              <p:cNvSpPr/>
              <p:nvPr/>
            </p:nvSpPr>
            <p:spPr>
              <a:xfrm>
                <a:off x="-1" y="0"/>
                <a:ext cx="261172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34" name="Line 185"/>
              <p:cNvSpPr/>
              <p:nvPr/>
            </p:nvSpPr>
            <p:spPr>
              <a:xfrm>
                <a:off x="52233" y="117186"/>
                <a:ext cx="15670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35" name="Line 186"/>
              <p:cNvSpPr/>
              <p:nvPr/>
            </p:nvSpPr>
            <p:spPr>
              <a:xfrm flipH="1">
                <a:off x="130584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563" name="Group 187"/>
          <p:cNvGrpSpPr/>
          <p:nvPr/>
        </p:nvGrpSpPr>
        <p:grpSpPr>
          <a:xfrm>
            <a:off x="609599" y="5334000"/>
            <a:ext cx="1828802" cy="533400"/>
            <a:chOff x="0" y="0"/>
            <a:chExt cx="1828800" cy="533400"/>
          </a:xfrm>
        </p:grpSpPr>
        <p:sp>
          <p:nvSpPr>
            <p:cNvPr id="1538" name="Oval 188"/>
            <p:cNvSpPr/>
            <p:nvPr/>
          </p:nvSpPr>
          <p:spPr>
            <a:xfrm>
              <a:off x="-1" y="0"/>
              <a:ext cx="574767" cy="5334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9" name="Oval 189"/>
            <p:cNvSpPr/>
            <p:nvPr/>
          </p:nvSpPr>
          <p:spPr>
            <a:xfrm>
              <a:off x="365759" y="48490"/>
              <a:ext cx="470263" cy="436419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0" name="Oval 190"/>
            <p:cNvSpPr/>
            <p:nvPr/>
          </p:nvSpPr>
          <p:spPr>
            <a:xfrm>
              <a:off x="731519" y="96981"/>
              <a:ext cx="365761" cy="339437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1" name="Oval 191"/>
            <p:cNvSpPr/>
            <p:nvPr/>
          </p:nvSpPr>
          <p:spPr>
            <a:xfrm>
              <a:off x="992777" y="48490"/>
              <a:ext cx="470263" cy="436419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2" name="Oval 192"/>
            <p:cNvSpPr/>
            <p:nvPr/>
          </p:nvSpPr>
          <p:spPr>
            <a:xfrm>
              <a:off x="1254034" y="0"/>
              <a:ext cx="574767" cy="5334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546" name="Group 193"/>
            <p:cNvGrpSpPr/>
            <p:nvPr/>
          </p:nvGrpSpPr>
          <p:grpSpPr>
            <a:xfrm>
              <a:off x="156754" y="145472"/>
              <a:ext cx="261259" cy="242455"/>
              <a:chOff x="0" y="0"/>
              <a:chExt cx="261258" cy="242453"/>
            </a:xfrm>
          </p:grpSpPr>
          <p:sp>
            <p:nvSpPr>
              <p:cNvPr id="1543" name="Oval 194"/>
              <p:cNvSpPr/>
              <p:nvPr/>
            </p:nvSpPr>
            <p:spPr>
              <a:xfrm>
                <a:off x="-1" y="0"/>
                <a:ext cx="261260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44" name="Line 195"/>
              <p:cNvSpPr/>
              <p:nvPr/>
            </p:nvSpPr>
            <p:spPr>
              <a:xfrm>
                <a:off x="52251" y="117186"/>
                <a:ext cx="15675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45" name="Line 196"/>
              <p:cNvSpPr/>
              <p:nvPr/>
            </p:nvSpPr>
            <p:spPr>
              <a:xfrm flipH="1">
                <a:off x="130628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50" name="Group 197"/>
            <p:cNvGrpSpPr/>
            <p:nvPr/>
          </p:nvGrpSpPr>
          <p:grpSpPr>
            <a:xfrm>
              <a:off x="470262" y="145472"/>
              <a:ext cx="261259" cy="242455"/>
              <a:chOff x="0" y="0"/>
              <a:chExt cx="261258" cy="242453"/>
            </a:xfrm>
          </p:grpSpPr>
          <p:sp>
            <p:nvSpPr>
              <p:cNvPr id="1547" name="Oval 198"/>
              <p:cNvSpPr/>
              <p:nvPr/>
            </p:nvSpPr>
            <p:spPr>
              <a:xfrm>
                <a:off x="-1" y="0"/>
                <a:ext cx="261260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48" name="Line 199"/>
              <p:cNvSpPr/>
              <p:nvPr/>
            </p:nvSpPr>
            <p:spPr>
              <a:xfrm>
                <a:off x="52251" y="117186"/>
                <a:ext cx="15675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49" name="Line 200"/>
              <p:cNvSpPr/>
              <p:nvPr/>
            </p:nvSpPr>
            <p:spPr>
              <a:xfrm flipH="1">
                <a:off x="130628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54" name="Group 201"/>
            <p:cNvGrpSpPr/>
            <p:nvPr/>
          </p:nvGrpSpPr>
          <p:grpSpPr>
            <a:xfrm>
              <a:off x="783771" y="145472"/>
              <a:ext cx="261259" cy="242455"/>
              <a:chOff x="0" y="0"/>
              <a:chExt cx="261258" cy="242453"/>
            </a:xfrm>
          </p:grpSpPr>
          <p:sp>
            <p:nvSpPr>
              <p:cNvPr id="1551" name="Oval 202"/>
              <p:cNvSpPr/>
              <p:nvPr/>
            </p:nvSpPr>
            <p:spPr>
              <a:xfrm>
                <a:off x="-1" y="0"/>
                <a:ext cx="261260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52" name="Line 203"/>
              <p:cNvSpPr/>
              <p:nvPr/>
            </p:nvSpPr>
            <p:spPr>
              <a:xfrm>
                <a:off x="52251" y="117186"/>
                <a:ext cx="15675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53" name="Line 204"/>
              <p:cNvSpPr/>
              <p:nvPr/>
            </p:nvSpPr>
            <p:spPr>
              <a:xfrm flipH="1">
                <a:off x="130628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58" name="Group 205"/>
            <p:cNvGrpSpPr/>
            <p:nvPr/>
          </p:nvGrpSpPr>
          <p:grpSpPr>
            <a:xfrm>
              <a:off x="1097280" y="145472"/>
              <a:ext cx="261259" cy="242455"/>
              <a:chOff x="0" y="0"/>
              <a:chExt cx="261258" cy="242453"/>
            </a:xfrm>
          </p:grpSpPr>
          <p:sp>
            <p:nvSpPr>
              <p:cNvPr id="1555" name="Oval 206"/>
              <p:cNvSpPr/>
              <p:nvPr/>
            </p:nvSpPr>
            <p:spPr>
              <a:xfrm>
                <a:off x="-1" y="0"/>
                <a:ext cx="261260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56" name="Line 207"/>
              <p:cNvSpPr/>
              <p:nvPr/>
            </p:nvSpPr>
            <p:spPr>
              <a:xfrm>
                <a:off x="52251" y="117186"/>
                <a:ext cx="15675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57" name="Line 208"/>
              <p:cNvSpPr/>
              <p:nvPr/>
            </p:nvSpPr>
            <p:spPr>
              <a:xfrm flipH="1">
                <a:off x="130628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62" name="Group 209"/>
            <p:cNvGrpSpPr/>
            <p:nvPr/>
          </p:nvGrpSpPr>
          <p:grpSpPr>
            <a:xfrm>
              <a:off x="1410788" y="145472"/>
              <a:ext cx="261259" cy="242455"/>
              <a:chOff x="0" y="0"/>
              <a:chExt cx="261258" cy="242453"/>
            </a:xfrm>
          </p:grpSpPr>
          <p:sp>
            <p:nvSpPr>
              <p:cNvPr id="1559" name="Oval 210"/>
              <p:cNvSpPr/>
              <p:nvPr/>
            </p:nvSpPr>
            <p:spPr>
              <a:xfrm>
                <a:off x="-1" y="0"/>
                <a:ext cx="261260" cy="24245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60" name="Line 211"/>
              <p:cNvSpPr/>
              <p:nvPr/>
            </p:nvSpPr>
            <p:spPr>
              <a:xfrm>
                <a:off x="52251" y="117186"/>
                <a:ext cx="15675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61" name="Line 212"/>
              <p:cNvSpPr/>
              <p:nvPr/>
            </p:nvSpPr>
            <p:spPr>
              <a:xfrm flipH="1">
                <a:off x="130628" y="48490"/>
                <a:ext cx="1" cy="1454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56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It's called Van der Waals bonding</a:t>
            </a:r>
          </a:p>
        </p:txBody>
      </p:sp>
      <p:sp>
        <p:nvSpPr>
          <p:cNvPr id="156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546663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Very different than the covalent bonding we've been talking about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Van der Waals bonding is weaker: Not based on tight electron magnetic coupling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Van der Waals bonding is also not localized: It occurs over regions</a:t>
            </a:r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What happens if molecule gets larger?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More room for electrons to slosh →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 Bigger sloshes (larger deviations from neutrality):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2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So Van der Waals "bonding" gets stronger in larger molecules!</a:t>
            </a:r>
          </a:p>
        </p:txBody>
      </p:sp>
      <p:grpSp>
        <p:nvGrpSpPr>
          <p:cNvPr id="1578" name="Group 10"/>
          <p:cNvGrpSpPr/>
          <p:nvPr/>
        </p:nvGrpSpPr>
        <p:grpSpPr>
          <a:xfrm>
            <a:off x="2057399" y="4571999"/>
            <a:ext cx="609601" cy="381001"/>
            <a:chOff x="0" y="0"/>
            <a:chExt cx="609600" cy="381000"/>
          </a:xfrm>
        </p:grpSpPr>
        <p:sp>
          <p:nvSpPr>
            <p:cNvPr id="1568" name="Oval 11"/>
            <p:cNvSpPr/>
            <p:nvPr/>
          </p:nvSpPr>
          <p:spPr>
            <a:xfrm>
              <a:off x="-1" y="-1"/>
              <a:ext cx="391887" cy="381001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9" name="Oval 12"/>
            <p:cNvSpPr/>
            <p:nvPr/>
          </p:nvSpPr>
          <p:spPr>
            <a:xfrm>
              <a:off x="304799" y="42333"/>
              <a:ext cx="304801" cy="296335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573" name="Group 13"/>
            <p:cNvGrpSpPr/>
            <p:nvPr/>
          </p:nvGrpSpPr>
          <p:grpSpPr>
            <a:xfrm>
              <a:off x="87085" y="84666"/>
              <a:ext cx="217715" cy="211667"/>
              <a:chOff x="0" y="0"/>
              <a:chExt cx="217714" cy="211666"/>
            </a:xfrm>
          </p:grpSpPr>
          <p:sp>
            <p:nvSpPr>
              <p:cNvPr id="1570" name="Oval 14"/>
              <p:cNvSpPr/>
              <p:nvPr/>
            </p:nvSpPr>
            <p:spPr>
              <a:xfrm>
                <a:off x="-1" y="-1"/>
                <a:ext cx="217716" cy="211668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71" name="Line 15"/>
              <p:cNvSpPr/>
              <p:nvPr/>
            </p:nvSpPr>
            <p:spPr>
              <a:xfrm>
                <a:off x="43542" y="102305"/>
                <a:ext cx="130629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72" name="Line 16"/>
              <p:cNvSpPr/>
              <p:nvPr/>
            </p:nvSpPr>
            <p:spPr>
              <a:xfrm flipH="1">
                <a:off x="108857" y="42333"/>
                <a:ext cx="1" cy="1270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77" name="Group 17"/>
            <p:cNvGrpSpPr/>
            <p:nvPr/>
          </p:nvGrpSpPr>
          <p:grpSpPr>
            <a:xfrm>
              <a:off x="348342" y="84666"/>
              <a:ext cx="217715" cy="211667"/>
              <a:chOff x="0" y="0"/>
              <a:chExt cx="217714" cy="211666"/>
            </a:xfrm>
          </p:grpSpPr>
          <p:sp>
            <p:nvSpPr>
              <p:cNvPr id="1574" name="Oval 18"/>
              <p:cNvSpPr/>
              <p:nvPr/>
            </p:nvSpPr>
            <p:spPr>
              <a:xfrm>
                <a:off x="-1" y="-1"/>
                <a:ext cx="217716" cy="211668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75" name="Line 19"/>
              <p:cNvSpPr/>
              <p:nvPr/>
            </p:nvSpPr>
            <p:spPr>
              <a:xfrm>
                <a:off x="43542" y="102305"/>
                <a:ext cx="130629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76" name="Line 20"/>
              <p:cNvSpPr/>
              <p:nvPr/>
            </p:nvSpPr>
            <p:spPr>
              <a:xfrm flipH="1">
                <a:off x="108857" y="42333"/>
                <a:ext cx="1" cy="1270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589" name="Group 21"/>
          <p:cNvGrpSpPr/>
          <p:nvPr/>
        </p:nvGrpSpPr>
        <p:grpSpPr>
          <a:xfrm>
            <a:off x="2057399" y="5029199"/>
            <a:ext cx="609602" cy="381001"/>
            <a:chOff x="0" y="0"/>
            <a:chExt cx="609600" cy="381000"/>
          </a:xfrm>
        </p:grpSpPr>
        <p:sp>
          <p:nvSpPr>
            <p:cNvPr id="1579" name="Oval 22"/>
            <p:cNvSpPr/>
            <p:nvPr/>
          </p:nvSpPr>
          <p:spPr>
            <a:xfrm>
              <a:off x="217714" y="-1"/>
              <a:ext cx="391887" cy="381001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0" name="Oval 23"/>
            <p:cNvSpPr/>
            <p:nvPr/>
          </p:nvSpPr>
          <p:spPr>
            <a:xfrm>
              <a:off x="-1" y="42333"/>
              <a:ext cx="304801" cy="296335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584" name="Group 24"/>
            <p:cNvGrpSpPr/>
            <p:nvPr/>
          </p:nvGrpSpPr>
          <p:grpSpPr>
            <a:xfrm>
              <a:off x="43542" y="84666"/>
              <a:ext cx="217715" cy="211667"/>
              <a:chOff x="0" y="0"/>
              <a:chExt cx="217714" cy="211666"/>
            </a:xfrm>
          </p:grpSpPr>
          <p:sp>
            <p:nvSpPr>
              <p:cNvPr id="1581" name="Oval 25"/>
              <p:cNvSpPr/>
              <p:nvPr/>
            </p:nvSpPr>
            <p:spPr>
              <a:xfrm>
                <a:off x="-1" y="-1"/>
                <a:ext cx="217716" cy="211668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82" name="Line 26"/>
              <p:cNvSpPr/>
              <p:nvPr/>
            </p:nvSpPr>
            <p:spPr>
              <a:xfrm>
                <a:off x="43542" y="102305"/>
                <a:ext cx="130629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83" name="Line 27"/>
              <p:cNvSpPr/>
              <p:nvPr/>
            </p:nvSpPr>
            <p:spPr>
              <a:xfrm flipH="1">
                <a:off x="108857" y="42333"/>
                <a:ext cx="1" cy="1270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88" name="Group 28"/>
            <p:cNvGrpSpPr/>
            <p:nvPr/>
          </p:nvGrpSpPr>
          <p:grpSpPr>
            <a:xfrm>
              <a:off x="304799" y="84666"/>
              <a:ext cx="217716" cy="211667"/>
              <a:chOff x="0" y="0"/>
              <a:chExt cx="217714" cy="211666"/>
            </a:xfrm>
          </p:grpSpPr>
          <p:sp>
            <p:nvSpPr>
              <p:cNvPr id="1585" name="Oval 29"/>
              <p:cNvSpPr/>
              <p:nvPr/>
            </p:nvSpPr>
            <p:spPr>
              <a:xfrm>
                <a:off x="-1" y="-1"/>
                <a:ext cx="217716" cy="211668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86" name="Line 30"/>
              <p:cNvSpPr/>
              <p:nvPr/>
            </p:nvSpPr>
            <p:spPr>
              <a:xfrm>
                <a:off x="43542" y="102305"/>
                <a:ext cx="130629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87" name="Line 31"/>
              <p:cNvSpPr/>
              <p:nvPr/>
            </p:nvSpPr>
            <p:spPr>
              <a:xfrm flipH="1">
                <a:off x="108857" y="42333"/>
                <a:ext cx="1" cy="1270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616" name="Group 84"/>
          <p:cNvGrpSpPr/>
          <p:nvPr/>
        </p:nvGrpSpPr>
        <p:grpSpPr>
          <a:xfrm>
            <a:off x="3589337" y="4572000"/>
            <a:ext cx="1541464" cy="457200"/>
            <a:chOff x="0" y="0"/>
            <a:chExt cx="1541463" cy="457200"/>
          </a:xfrm>
        </p:grpSpPr>
        <p:sp>
          <p:nvSpPr>
            <p:cNvPr id="1590" name="Oval 32"/>
            <p:cNvSpPr/>
            <p:nvPr/>
          </p:nvSpPr>
          <p:spPr>
            <a:xfrm>
              <a:off x="-1" y="0"/>
              <a:ext cx="487363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615" name="Group 33"/>
            <p:cNvGrpSpPr/>
            <p:nvPr/>
          </p:nvGrpSpPr>
          <p:grpSpPr>
            <a:xfrm>
              <a:off x="125412" y="0"/>
              <a:ext cx="1416052" cy="457200"/>
              <a:chOff x="0" y="0"/>
              <a:chExt cx="1416050" cy="457200"/>
            </a:xfrm>
          </p:grpSpPr>
          <p:sp>
            <p:nvSpPr>
              <p:cNvPr id="1591" name="Oval 34"/>
              <p:cNvSpPr/>
              <p:nvPr/>
            </p:nvSpPr>
            <p:spPr>
              <a:xfrm>
                <a:off x="177006" y="41563"/>
                <a:ext cx="398265" cy="374073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92" name="Oval 35"/>
              <p:cNvSpPr/>
              <p:nvPr/>
            </p:nvSpPr>
            <p:spPr>
              <a:xfrm>
                <a:off x="486767" y="83127"/>
                <a:ext cx="309761" cy="290947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93" name="Oval 36"/>
              <p:cNvSpPr/>
              <p:nvPr/>
            </p:nvSpPr>
            <p:spPr>
              <a:xfrm>
                <a:off x="708024" y="41563"/>
                <a:ext cx="398265" cy="374073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94" name="Oval 37"/>
              <p:cNvSpPr/>
              <p:nvPr/>
            </p:nvSpPr>
            <p:spPr>
              <a:xfrm>
                <a:off x="929282" y="0"/>
                <a:ext cx="486769" cy="45720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598" name="Group 38"/>
              <p:cNvGrpSpPr/>
              <p:nvPr/>
            </p:nvGrpSpPr>
            <p:grpSpPr>
              <a:xfrm>
                <a:off x="-1" y="124690"/>
                <a:ext cx="221259" cy="207819"/>
                <a:chOff x="0" y="0"/>
                <a:chExt cx="221258" cy="207818"/>
              </a:xfrm>
            </p:grpSpPr>
            <p:sp>
              <p:nvSpPr>
                <p:cNvPr id="1595" name="Oval 39"/>
                <p:cNvSpPr/>
                <p:nvPr/>
              </p:nvSpPr>
              <p:spPr>
                <a:xfrm>
                  <a:off x="-1" y="-1"/>
                  <a:ext cx="221260" cy="207820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96" name="Line 40"/>
                <p:cNvSpPr/>
                <p:nvPr/>
              </p:nvSpPr>
              <p:spPr>
                <a:xfrm>
                  <a:off x="44251" y="100445"/>
                  <a:ext cx="132755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97" name="Line 41"/>
                <p:cNvSpPr/>
                <p:nvPr/>
              </p:nvSpPr>
              <p:spPr>
                <a:xfrm flipH="1">
                  <a:off x="110628" y="41563"/>
                  <a:ext cx="1" cy="12469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02" name="Group 42"/>
              <p:cNvGrpSpPr/>
              <p:nvPr/>
            </p:nvGrpSpPr>
            <p:grpSpPr>
              <a:xfrm>
                <a:off x="265509" y="124690"/>
                <a:ext cx="221259" cy="207819"/>
                <a:chOff x="0" y="0"/>
                <a:chExt cx="221258" cy="207818"/>
              </a:xfrm>
            </p:grpSpPr>
            <p:sp>
              <p:nvSpPr>
                <p:cNvPr id="1599" name="Oval 43"/>
                <p:cNvSpPr/>
                <p:nvPr/>
              </p:nvSpPr>
              <p:spPr>
                <a:xfrm>
                  <a:off x="-1" y="-1"/>
                  <a:ext cx="221260" cy="207820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00" name="Line 44"/>
                <p:cNvSpPr/>
                <p:nvPr/>
              </p:nvSpPr>
              <p:spPr>
                <a:xfrm>
                  <a:off x="44251" y="100445"/>
                  <a:ext cx="132755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01" name="Line 45"/>
                <p:cNvSpPr/>
                <p:nvPr/>
              </p:nvSpPr>
              <p:spPr>
                <a:xfrm flipH="1">
                  <a:off x="110628" y="41563"/>
                  <a:ext cx="1" cy="12469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06" name="Group 46"/>
              <p:cNvGrpSpPr/>
              <p:nvPr/>
            </p:nvGrpSpPr>
            <p:grpSpPr>
              <a:xfrm>
                <a:off x="531018" y="124690"/>
                <a:ext cx="221259" cy="207819"/>
                <a:chOff x="0" y="0"/>
                <a:chExt cx="221258" cy="207818"/>
              </a:xfrm>
            </p:grpSpPr>
            <p:sp>
              <p:nvSpPr>
                <p:cNvPr id="1603" name="Oval 47"/>
                <p:cNvSpPr/>
                <p:nvPr/>
              </p:nvSpPr>
              <p:spPr>
                <a:xfrm>
                  <a:off x="-1" y="-1"/>
                  <a:ext cx="221260" cy="207820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04" name="Line 48"/>
                <p:cNvSpPr/>
                <p:nvPr/>
              </p:nvSpPr>
              <p:spPr>
                <a:xfrm>
                  <a:off x="44251" y="100445"/>
                  <a:ext cx="132755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05" name="Line 49"/>
                <p:cNvSpPr/>
                <p:nvPr/>
              </p:nvSpPr>
              <p:spPr>
                <a:xfrm flipH="1">
                  <a:off x="110628" y="41563"/>
                  <a:ext cx="1" cy="12469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10" name="Group 50"/>
              <p:cNvGrpSpPr/>
              <p:nvPr/>
            </p:nvGrpSpPr>
            <p:grpSpPr>
              <a:xfrm>
                <a:off x="796527" y="124690"/>
                <a:ext cx="221259" cy="207819"/>
                <a:chOff x="0" y="0"/>
                <a:chExt cx="221258" cy="207818"/>
              </a:xfrm>
            </p:grpSpPr>
            <p:sp>
              <p:nvSpPr>
                <p:cNvPr id="1607" name="Oval 51"/>
                <p:cNvSpPr/>
                <p:nvPr/>
              </p:nvSpPr>
              <p:spPr>
                <a:xfrm>
                  <a:off x="-1" y="-1"/>
                  <a:ext cx="221260" cy="207820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08" name="Line 52"/>
                <p:cNvSpPr/>
                <p:nvPr/>
              </p:nvSpPr>
              <p:spPr>
                <a:xfrm>
                  <a:off x="44251" y="100445"/>
                  <a:ext cx="132755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09" name="Line 53"/>
                <p:cNvSpPr/>
                <p:nvPr/>
              </p:nvSpPr>
              <p:spPr>
                <a:xfrm flipH="1">
                  <a:off x="110628" y="41563"/>
                  <a:ext cx="1" cy="12469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14" name="Group 54"/>
              <p:cNvGrpSpPr/>
              <p:nvPr/>
            </p:nvGrpSpPr>
            <p:grpSpPr>
              <a:xfrm>
                <a:off x="1062037" y="124690"/>
                <a:ext cx="221259" cy="207819"/>
                <a:chOff x="0" y="0"/>
                <a:chExt cx="221258" cy="207818"/>
              </a:xfrm>
            </p:grpSpPr>
            <p:sp>
              <p:nvSpPr>
                <p:cNvPr id="1611" name="Oval 55"/>
                <p:cNvSpPr/>
                <p:nvPr/>
              </p:nvSpPr>
              <p:spPr>
                <a:xfrm>
                  <a:off x="-1" y="-1"/>
                  <a:ext cx="221260" cy="207820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12" name="Line 56"/>
                <p:cNvSpPr/>
                <p:nvPr/>
              </p:nvSpPr>
              <p:spPr>
                <a:xfrm>
                  <a:off x="44251" y="100445"/>
                  <a:ext cx="132755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13" name="Line 57"/>
                <p:cNvSpPr/>
                <p:nvPr/>
              </p:nvSpPr>
              <p:spPr>
                <a:xfrm flipH="1">
                  <a:off x="110628" y="41563"/>
                  <a:ext cx="1" cy="12469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</p:grpSp>
      <p:grpSp>
        <p:nvGrpSpPr>
          <p:cNvPr id="1642" name="Group 58"/>
          <p:cNvGrpSpPr/>
          <p:nvPr/>
        </p:nvGrpSpPr>
        <p:grpSpPr>
          <a:xfrm>
            <a:off x="3657600" y="5057775"/>
            <a:ext cx="1371600" cy="457200"/>
            <a:chOff x="0" y="0"/>
            <a:chExt cx="1371599" cy="457200"/>
          </a:xfrm>
        </p:grpSpPr>
        <p:sp>
          <p:nvSpPr>
            <p:cNvPr id="1617" name="Oval 59"/>
            <p:cNvSpPr/>
            <p:nvPr/>
          </p:nvSpPr>
          <p:spPr>
            <a:xfrm>
              <a:off x="0" y="83127"/>
              <a:ext cx="309717" cy="290947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8" name="Oval 60"/>
            <p:cNvSpPr/>
            <p:nvPr/>
          </p:nvSpPr>
          <p:spPr>
            <a:xfrm>
              <a:off x="221225" y="41563"/>
              <a:ext cx="398207" cy="374073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9" name="Oval 61"/>
            <p:cNvSpPr/>
            <p:nvPr/>
          </p:nvSpPr>
          <p:spPr>
            <a:xfrm>
              <a:off x="442451" y="0"/>
              <a:ext cx="486697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0" name="Oval 62"/>
            <p:cNvSpPr/>
            <p:nvPr/>
          </p:nvSpPr>
          <p:spPr>
            <a:xfrm>
              <a:off x="752167" y="41563"/>
              <a:ext cx="398207" cy="374073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1" name="Oval 63"/>
            <p:cNvSpPr/>
            <p:nvPr/>
          </p:nvSpPr>
          <p:spPr>
            <a:xfrm>
              <a:off x="1061883" y="83127"/>
              <a:ext cx="309717" cy="290947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625" name="Group 64"/>
            <p:cNvGrpSpPr/>
            <p:nvPr/>
          </p:nvGrpSpPr>
          <p:grpSpPr>
            <a:xfrm>
              <a:off x="44245" y="124690"/>
              <a:ext cx="221227" cy="207819"/>
              <a:chOff x="0" y="0"/>
              <a:chExt cx="221225" cy="207818"/>
            </a:xfrm>
          </p:grpSpPr>
          <p:sp>
            <p:nvSpPr>
              <p:cNvPr id="1622" name="Oval 65"/>
              <p:cNvSpPr/>
              <p:nvPr/>
            </p:nvSpPr>
            <p:spPr>
              <a:xfrm>
                <a:off x="0" y="-1"/>
                <a:ext cx="221226" cy="20782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3" name="Line 66"/>
              <p:cNvSpPr/>
              <p:nvPr/>
            </p:nvSpPr>
            <p:spPr>
              <a:xfrm>
                <a:off x="44245" y="100445"/>
                <a:ext cx="132736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4" name="Line 67"/>
              <p:cNvSpPr/>
              <p:nvPr/>
            </p:nvSpPr>
            <p:spPr>
              <a:xfrm flipH="1">
                <a:off x="110612" y="41563"/>
                <a:ext cx="1" cy="12469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29" name="Group 68"/>
            <p:cNvGrpSpPr/>
            <p:nvPr/>
          </p:nvGrpSpPr>
          <p:grpSpPr>
            <a:xfrm>
              <a:off x="309716" y="124690"/>
              <a:ext cx="221227" cy="207819"/>
              <a:chOff x="0" y="0"/>
              <a:chExt cx="221225" cy="207818"/>
            </a:xfrm>
          </p:grpSpPr>
          <p:sp>
            <p:nvSpPr>
              <p:cNvPr id="1626" name="Oval 69"/>
              <p:cNvSpPr/>
              <p:nvPr/>
            </p:nvSpPr>
            <p:spPr>
              <a:xfrm>
                <a:off x="0" y="-1"/>
                <a:ext cx="221226" cy="20782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7" name="Line 70"/>
              <p:cNvSpPr/>
              <p:nvPr/>
            </p:nvSpPr>
            <p:spPr>
              <a:xfrm>
                <a:off x="44245" y="100445"/>
                <a:ext cx="132736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8" name="Line 71"/>
              <p:cNvSpPr/>
              <p:nvPr/>
            </p:nvSpPr>
            <p:spPr>
              <a:xfrm flipH="1">
                <a:off x="110612" y="41563"/>
                <a:ext cx="1" cy="12469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33" name="Group 72"/>
            <p:cNvGrpSpPr/>
            <p:nvPr/>
          </p:nvGrpSpPr>
          <p:grpSpPr>
            <a:xfrm>
              <a:off x="575187" y="124690"/>
              <a:ext cx="221227" cy="207819"/>
              <a:chOff x="0" y="0"/>
              <a:chExt cx="221225" cy="207818"/>
            </a:xfrm>
          </p:grpSpPr>
          <p:sp>
            <p:nvSpPr>
              <p:cNvPr id="1630" name="Oval 73"/>
              <p:cNvSpPr/>
              <p:nvPr/>
            </p:nvSpPr>
            <p:spPr>
              <a:xfrm>
                <a:off x="0" y="-1"/>
                <a:ext cx="221226" cy="20782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31" name="Line 74"/>
              <p:cNvSpPr/>
              <p:nvPr/>
            </p:nvSpPr>
            <p:spPr>
              <a:xfrm>
                <a:off x="44245" y="100445"/>
                <a:ext cx="132736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32" name="Line 75"/>
              <p:cNvSpPr/>
              <p:nvPr/>
            </p:nvSpPr>
            <p:spPr>
              <a:xfrm flipH="1">
                <a:off x="110612" y="41563"/>
                <a:ext cx="1" cy="12469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37" name="Group 76"/>
            <p:cNvGrpSpPr/>
            <p:nvPr/>
          </p:nvGrpSpPr>
          <p:grpSpPr>
            <a:xfrm>
              <a:off x="840658" y="124690"/>
              <a:ext cx="221227" cy="207819"/>
              <a:chOff x="0" y="0"/>
              <a:chExt cx="221225" cy="207818"/>
            </a:xfrm>
          </p:grpSpPr>
          <p:sp>
            <p:nvSpPr>
              <p:cNvPr id="1634" name="Oval 77"/>
              <p:cNvSpPr/>
              <p:nvPr/>
            </p:nvSpPr>
            <p:spPr>
              <a:xfrm>
                <a:off x="0" y="-1"/>
                <a:ext cx="221226" cy="20782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35" name="Line 78"/>
              <p:cNvSpPr/>
              <p:nvPr/>
            </p:nvSpPr>
            <p:spPr>
              <a:xfrm>
                <a:off x="44245" y="100445"/>
                <a:ext cx="132736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36" name="Line 79"/>
              <p:cNvSpPr/>
              <p:nvPr/>
            </p:nvSpPr>
            <p:spPr>
              <a:xfrm flipH="1">
                <a:off x="110612" y="41563"/>
                <a:ext cx="1" cy="12469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41" name="Group 80"/>
            <p:cNvGrpSpPr/>
            <p:nvPr/>
          </p:nvGrpSpPr>
          <p:grpSpPr>
            <a:xfrm>
              <a:off x="1106129" y="124690"/>
              <a:ext cx="221227" cy="207819"/>
              <a:chOff x="0" y="0"/>
              <a:chExt cx="221225" cy="207818"/>
            </a:xfrm>
          </p:grpSpPr>
          <p:sp>
            <p:nvSpPr>
              <p:cNvPr id="1638" name="Oval 81"/>
              <p:cNvSpPr/>
              <p:nvPr/>
            </p:nvSpPr>
            <p:spPr>
              <a:xfrm>
                <a:off x="0" y="-1"/>
                <a:ext cx="221226" cy="20782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39" name="Line 82"/>
              <p:cNvSpPr/>
              <p:nvPr/>
            </p:nvSpPr>
            <p:spPr>
              <a:xfrm>
                <a:off x="44245" y="100445"/>
                <a:ext cx="132736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40" name="Line 83"/>
              <p:cNvSpPr/>
              <p:nvPr/>
            </p:nvSpPr>
            <p:spPr>
              <a:xfrm flipH="1">
                <a:off x="110612" y="41563"/>
                <a:ext cx="1" cy="12469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683" name="Group 85"/>
          <p:cNvGrpSpPr/>
          <p:nvPr/>
        </p:nvGrpSpPr>
        <p:grpSpPr>
          <a:xfrm>
            <a:off x="4495799" y="2667000"/>
            <a:ext cx="2667002" cy="457200"/>
            <a:chOff x="0" y="0"/>
            <a:chExt cx="2667000" cy="457200"/>
          </a:xfrm>
        </p:grpSpPr>
        <p:sp>
          <p:nvSpPr>
            <p:cNvPr id="1643" name="Oval 86"/>
            <p:cNvSpPr/>
            <p:nvPr/>
          </p:nvSpPr>
          <p:spPr>
            <a:xfrm>
              <a:off x="2196352" y="0"/>
              <a:ext cx="470649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4" name="Oval 87"/>
            <p:cNvSpPr/>
            <p:nvPr/>
          </p:nvSpPr>
          <p:spPr>
            <a:xfrm>
              <a:off x="1882588" y="0"/>
              <a:ext cx="470649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5" name="Oval 88"/>
            <p:cNvSpPr/>
            <p:nvPr/>
          </p:nvSpPr>
          <p:spPr>
            <a:xfrm>
              <a:off x="1568823" y="0"/>
              <a:ext cx="470649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6" name="Oval 89"/>
            <p:cNvSpPr/>
            <p:nvPr/>
          </p:nvSpPr>
          <p:spPr>
            <a:xfrm>
              <a:off x="1255058" y="0"/>
              <a:ext cx="470649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7" name="Oval 90"/>
            <p:cNvSpPr/>
            <p:nvPr/>
          </p:nvSpPr>
          <p:spPr>
            <a:xfrm>
              <a:off x="941294" y="0"/>
              <a:ext cx="470649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8" name="Oval 91"/>
            <p:cNvSpPr/>
            <p:nvPr/>
          </p:nvSpPr>
          <p:spPr>
            <a:xfrm>
              <a:off x="627529" y="0"/>
              <a:ext cx="470649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9" name="Oval 92"/>
            <p:cNvSpPr/>
            <p:nvPr/>
          </p:nvSpPr>
          <p:spPr>
            <a:xfrm>
              <a:off x="313764" y="0"/>
              <a:ext cx="470649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0" name="Oval 93"/>
            <p:cNvSpPr/>
            <p:nvPr/>
          </p:nvSpPr>
          <p:spPr>
            <a:xfrm>
              <a:off x="-1" y="0"/>
              <a:ext cx="470649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654" name="Group 94"/>
            <p:cNvGrpSpPr/>
            <p:nvPr/>
          </p:nvGrpSpPr>
          <p:grpSpPr>
            <a:xfrm>
              <a:off x="104588" y="101600"/>
              <a:ext cx="261471" cy="254000"/>
              <a:chOff x="0" y="0"/>
              <a:chExt cx="261470" cy="254000"/>
            </a:xfrm>
          </p:grpSpPr>
          <p:sp>
            <p:nvSpPr>
              <p:cNvPr id="1651" name="Oval 95"/>
              <p:cNvSpPr/>
              <p:nvPr/>
            </p:nvSpPr>
            <p:spPr>
              <a:xfrm>
                <a:off x="-1" y="0"/>
                <a:ext cx="261472" cy="254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52" name="Line 96"/>
              <p:cNvSpPr/>
              <p:nvPr/>
            </p:nvSpPr>
            <p:spPr>
              <a:xfrm>
                <a:off x="52294" y="122766"/>
                <a:ext cx="15688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53" name="Line 97"/>
              <p:cNvSpPr/>
              <p:nvPr/>
            </p:nvSpPr>
            <p:spPr>
              <a:xfrm flipH="1">
                <a:off x="130735" y="50800"/>
                <a:ext cx="1" cy="1524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58" name="Group 98"/>
            <p:cNvGrpSpPr/>
            <p:nvPr/>
          </p:nvGrpSpPr>
          <p:grpSpPr>
            <a:xfrm>
              <a:off x="418352" y="101600"/>
              <a:ext cx="261471" cy="254000"/>
              <a:chOff x="0" y="0"/>
              <a:chExt cx="261470" cy="254000"/>
            </a:xfrm>
          </p:grpSpPr>
          <p:sp>
            <p:nvSpPr>
              <p:cNvPr id="1655" name="Oval 99"/>
              <p:cNvSpPr/>
              <p:nvPr/>
            </p:nvSpPr>
            <p:spPr>
              <a:xfrm>
                <a:off x="-1" y="0"/>
                <a:ext cx="261472" cy="254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56" name="Line 100"/>
              <p:cNvSpPr/>
              <p:nvPr/>
            </p:nvSpPr>
            <p:spPr>
              <a:xfrm>
                <a:off x="52294" y="122766"/>
                <a:ext cx="15688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57" name="Line 101"/>
              <p:cNvSpPr/>
              <p:nvPr/>
            </p:nvSpPr>
            <p:spPr>
              <a:xfrm flipH="1">
                <a:off x="130735" y="50800"/>
                <a:ext cx="1" cy="1524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62" name="Group 102"/>
            <p:cNvGrpSpPr/>
            <p:nvPr/>
          </p:nvGrpSpPr>
          <p:grpSpPr>
            <a:xfrm>
              <a:off x="732117" y="101600"/>
              <a:ext cx="261471" cy="254000"/>
              <a:chOff x="0" y="0"/>
              <a:chExt cx="261470" cy="254000"/>
            </a:xfrm>
          </p:grpSpPr>
          <p:sp>
            <p:nvSpPr>
              <p:cNvPr id="1659" name="Oval 103"/>
              <p:cNvSpPr/>
              <p:nvPr/>
            </p:nvSpPr>
            <p:spPr>
              <a:xfrm>
                <a:off x="-1" y="0"/>
                <a:ext cx="261472" cy="254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60" name="Line 104"/>
              <p:cNvSpPr/>
              <p:nvPr/>
            </p:nvSpPr>
            <p:spPr>
              <a:xfrm>
                <a:off x="52294" y="122766"/>
                <a:ext cx="15688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61" name="Line 105"/>
              <p:cNvSpPr/>
              <p:nvPr/>
            </p:nvSpPr>
            <p:spPr>
              <a:xfrm flipH="1">
                <a:off x="130735" y="50800"/>
                <a:ext cx="1" cy="1524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66" name="Group 106"/>
            <p:cNvGrpSpPr/>
            <p:nvPr/>
          </p:nvGrpSpPr>
          <p:grpSpPr>
            <a:xfrm>
              <a:off x="1045882" y="101600"/>
              <a:ext cx="261471" cy="254000"/>
              <a:chOff x="0" y="0"/>
              <a:chExt cx="261470" cy="254000"/>
            </a:xfrm>
          </p:grpSpPr>
          <p:sp>
            <p:nvSpPr>
              <p:cNvPr id="1663" name="Oval 107"/>
              <p:cNvSpPr/>
              <p:nvPr/>
            </p:nvSpPr>
            <p:spPr>
              <a:xfrm>
                <a:off x="-1" y="0"/>
                <a:ext cx="261472" cy="254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64" name="Line 108"/>
              <p:cNvSpPr/>
              <p:nvPr/>
            </p:nvSpPr>
            <p:spPr>
              <a:xfrm>
                <a:off x="52294" y="122766"/>
                <a:ext cx="15688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65" name="Line 109"/>
              <p:cNvSpPr/>
              <p:nvPr/>
            </p:nvSpPr>
            <p:spPr>
              <a:xfrm flipH="1">
                <a:off x="130735" y="50800"/>
                <a:ext cx="1" cy="1524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70" name="Group 110"/>
            <p:cNvGrpSpPr/>
            <p:nvPr/>
          </p:nvGrpSpPr>
          <p:grpSpPr>
            <a:xfrm>
              <a:off x="1359647" y="101600"/>
              <a:ext cx="261471" cy="254000"/>
              <a:chOff x="0" y="0"/>
              <a:chExt cx="261470" cy="254000"/>
            </a:xfrm>
          </p:grpSpPr>
          <p:sp>
            <p:nvSpPr>
              <p:cNvPr id="1667" name="Oval 111"/>
              <p:cNvSpPr/>
              <p:nvPr/>
            </p:nvSpPr>
            <p:spPr>
              <a:xfrm>
                <a:off x="-1" y="0"/>
                <a:ext cx="261472" cy="254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68" name="Line 112"/>
              <p:cNvSpPr/>
              <p:nvPr/>
            </p:nvSpPr>
            <p:spPr>
              <a:xfrm>
                <a:off x="52294" y="122766"/>
                <a:ext cx="15688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69" name="Line 113"/>
              <p:cNvSpPr/>
              <p:nvPr/>
            </p:nvSpPr>
            <p:spPr>
              <a:xfrm flipH="1">
                <a:off x="130735" y="50800"/>
                <a:ext cx="1" cy="1524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74" name="Group 114"/>
            <p:cNvGrpSpPr/>
            <p:nvPr/>
          </p:nvGrpSpPr>
          <p:grpSpPr>
            <a:xfrm>
              <a:off x="1673411" y="101600"/>
              <a:ext cx="261471" cy="254000"/>
              <a:chOff x="0" y="0"/>
              <a:chExt cx="261470" cy="254000"/>
            </a:xfrm>
          </p:grpSpPr>
          <p:sp>
            <p:nvSpPr>
              <p:cNvPr id="1671" name="Oval 115"/>
              <p:cNvSpPr/>
              <p:nvPr/>
            </p:nvSpPr>
            <p:spPr>
              <a:xfrm>
                <a:off x="-1" y="0"/>
                <a:ext cx="261472" cy="254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72" name="Line 116"/>
              <p:cNvSpPr/>
              <p:nvPr/>
            </p:nvSpPr>
            <p:spPr>
              <a:xfrm>
                <a:off x="52294" y="122766"/>
                <a:ext cx="15688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73" name="Line 117"/>
              <p:cNvSpPr/>
              <p:nvPr/>
            </p:nvSpPr>
            <p:spPr>
              <a:xfrm flipH="1">
                <a:off x="130735" y="50800"/>
                <a:ext cx="1" cy="1524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78" name="Group 118"/>
            <p:cNvGrpSpPr/>
            <p:nvPr/>
          </p:nvGrpSpPr>
          <p:grpSpPr>
            <a:xfrm>
              <a:off x="1987176" y="101600"/>
              <a:ext cx="261471" cy="254000"/>
              <a:chOff x="0" y="0"/>
              <a:chExt cx="261470" cy="254000"/>
            </a:xfrm>
          </p:grpSpPr>
          <p:sp>
            <p:nvSpPr>
              <p:cNvPr id="1675" name="Oval 119"/>
              <p:cNvSpPr/>
              <p:nvPr/>
            </p:nvSpPr>
            <p:spPr>
              <a:xfrm>
                <a:off x="-1" y="0"/>
                <a:ext cx="261472" cy="254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76" name="Line 120"/>
              <p:cNvSpPr/>
              <p:nvPr/>
            </p:nvSpPr>
            <p:spPr>
              <a:xfrm>
                <a:off x="52294" y="122766"/>
                <a:ext cx="15688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77" name="Line 121"/>
              <p:cNvSpPr/>
              <p:nvPr/>
            </p:nvSpPr>
            <p:spPr>
              <a:xfrm flipH="1">
                <a:off x="130735" y="50800"/>
                <a:ext cx="1" cy="1524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82" name="Group 122"/>
            <p:cNvGrpSpPr/>
            <p:nvPr/>
          </p:nvGrpSpPr>
          <p:grpSpPr>
            <a:xfrm>
              <a:off x="2300941" y="101600"/>
              <a:ext cx="261471" cy="254000"/>
              <a:chOff x="0" y="0"/>
              <a:chExt cx="261470" cy="254000"/>
            </a:xfrm>
          </p:grpSpPr>
          <p:sp>
            <p:nvSpPr>
              <p:cNvPr id="1679" name="Oval 123"/>
              <p:cNvSpPr/>
              <p:nvPr/>
            </p:nvSpPr>
            <p:spPr>
              <a:xfrm>
                <a:off x="-1" y="0"/>
                <a:ext cx="261472" cy="25400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80" name="Line 124"/>
              <p:cNvSpPr/>
              <p:nvPr/>
            </p:nvSpPr>
            <p:spPr>
              <a:xfrm>
                <a:off x="52294" y="122766"/>
                <a:ext cx="15688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81" name="Line 125"/>
              <p:cNvSpPr/>
              <p:nvPr/>
            </p:nvSpPr>
            <p:spPr>
              <a:xfrm flipH="1">
                <a:off x="130735" y="50800"/>
                <a:ext cx="1" cy="1524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719" name="Group 126"/>
          <p:cNvGrpSpPr/>
          <p:nvPr/>
        </p:nvGrpSpPr>
        <p:grpSpPr>
          <a:xfrm>
            <a:off x="6096000" y="5105399"/>
            <a:ext cx="2073276" cy="604840"/>
            <a:chOff x="0" y="0"/>
            <a:chExt cx="2073275" cy="604838"/>
          </a:xfrm>
        </p:grpSpPr>
        <p:sp>
          <p:nvSpPr>
            <p:cNvPr id="1684" name="Oval 127"/>
            <p:cNvSpPr/>
            <p:nvPr/>
          </p:nvSpPr>
          <p:spPr>
            <a:xfrm>
              <a:off x="723235" y="-1"/>
              <a:ext cx="626805" cy="60484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5" name="Oval 128"/>
            <p:cNvSpPr/>
            <p:nvPr/>
          </p:nvSpPr>
          <p:spPr>
            <a:xfrm>
              <a:off x="0" y="139578"/>
              <a:ext cx="337510" cy="325682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6" name="Oval 129"/>
            <p:cNvSpPr/>
            <p:nvPr/>
          </p:nvSpPr>
          <p:spPr>
            <a:xfrm>
              <a:off x="241078" y="93052"/>
              <a:ext cx="433943" cy="418734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7" name="Oval 130"/>
            <p:cNvSpPr/>
            <p:nvPr/>
          </p:nvSpPr>
          <p:spPr>
            <a:xfrm>
              <a:off x="482157" y="46526"/>
              <a:ext cx="530372" cy="511787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8" name="Oval 131"/>
            <p:cNvSpPr/>
            <p:nvPr/>
          </p:nvSpPr>
          <p:spPr>
            <a:xfrm>
              <a:off x="1398255" y="93052"/>
              <a:ext cx="433943" cy="418734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9" name="Oval 132"/>
            <p:cNvSpPr/>
            <p:nvPr/>
          </p:nvSpPr>
          <p:spPr>
            <a:xfrm>
              <a:off x="1735765" y="139578"/>
              <a:ext cx="337511" cy="325682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90" name="Oval 133"/>
            <p:cNvSpPr/>
            <p:nvPr/>
          </p:nvSpPr>
          <p:spPr>
            <a:xfrm>
              <a:off x="1060745" y="46526"/>
              <a:ext cx="530373" cy="511787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694" name="Group 134"/>
            <p:cNvGrpSpPr/>
            <p:nvPr/>
          </p:nvGrpSpPr>
          <p:grpSpPr>
            <a:xfrm>
              <a:off x="48215" y="186103"/>
              <a:ext cx="241079" cy="232632"/>
              <a:chOff x="0" y="0"/>
              <a:chExt cx="241077" cy="232630"/>
            </a:xfrm>
          </p:grpSpPr>
          <p:sp>
            <p:nvSpPr>
              <p:cNvPr id="1691" name="Oval 135"/>
              <p:cNvSpPr/>
              <p:nvPr/>
            </p:nvSpPr>
            <p:spPr>
              <a:xfrm>
                <a:off x="0" y="-1"/>
                <a:ext cx="241078" cy="232632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92" name="Line 136"/>
              <p:cNvSpPr/>
              <p:nvPr/>
            </p:nvSpPr>
            <p:spPr>
              <a:xfrm>
                <a:off x="48215" y="112437"/>
                <a:ext cx="144648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93" name="Line 137"/>
              <p:cNvSpPr/>
              <p:nvPr/>
            </p:nvSpPr>
            <p:spPr>
              <a:xfrm flipH="1">
                <a:off x="120539" y="46525"/>
                <a:ext cx="1" cy="13957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98" name="Group 138"/>
            <p:cNvGrpSpPr/>
            <p:nvPr/>
          </p:nvGrpSpPr>
          <p:grpSpPr>
            <a:xfrm>
              <a:off x="337509" y="186103"/>
              <a:ext cx="241079" cy="232632"/>
              <a:chOff x="0" y="0"/>
              <a:chExt cx="241077" cy="232630"/>
            </a:xfrm>
          </p:grpSpPr>
          <p:sp>
            <p:nvSpPr>
              <p:cNvPr id="1695" name="Oval 139"/>
              <p:cNvSpPr/>
              <p:nvPr/>
            </p:nvSpPr>
            <p:spPr>
              <a:xfrm>
                <a:off x="0" y="-1"/>
                <a:ext cx="241078" cy="232632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96" name="Line 140"/>
              <p:cNvSpPr/>
              <p:nvPr/>
            </p:nvSpPr>
            <p:spPr>
              <a:xfrm>
                <a:off x="48215" y="112437"/>
                <a:ext cx="144648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97" name="Line 141"/>
              <p:cNvSpPr/>
              <p:nvPr/>
            </p:nvSpPr>
            <p:spPr>
              <a:xfrm flipH="1">
                <a:off x="120539" y="46525"/>
                <a:ext cx="1" cy="13957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702" name="Group 142"/>
            <p:cNvGrpSpPr/>
            <p:nvPr/>
          </p:nvGrpSpPr>
          <p:grpSpPr>
            <a:xfrm>
              <a:off x="626804" y="186103"/>
              <a:ext cx="241079" cy="232632"/>
              <a:chOff x="0" y="0"/>
              <a:chExt cx="241077" cy="232630"/>
            </a:xfrm>
          </p:grpSpPr>
          <p:sp>
            <p:nvSpPr>
              <p:cNvPr id="1699" name="Oval 143"/>
              <p:cNvSpPr/>
              <p:nvPr/>
            </p:nvSpPr>
            <p:spPr>
              <a:xfrm>
                <a:off x="0" y="-1"/>
                <a:ext cx="241078" cy="232632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00" name="Line 144"/>
              <p:cNvSpPr/>
              <p:nvPr/>
            </p:nvSpPr>
            <p:spPr>
              <a:xfrm>
                <a:off x="48215" y="112437"/>
                <a:ext cx="144648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01" name="Line 145"/>
              <p:cNvSpPr/>
              <p:nvPr/>
            </p:nvSpPr>
            <p:spPr>
              <a:xfrm flipH="1">
                <a:off x="120539" y="46525"/>
                <a:ext cx="1" cy="13957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706" name="Group 146"/>
            <p:cNvGrpSpPr/>
            <p:nvPr/>
          </p:nvGrpSpPr>
          <p:grpSpPr>
            <a:xfrm>
              <a:off x="916098" y="186103"/>
              <a:ext cx="241079" cy="232632"/>
              <a:chOff x="0" y="0"/>
              <a:chExt cx="241077" cy="232630"/>
            </a:xfrm>
          </p:grpSpPr>
          <p:sp>
            <p:nvSpPr>
              <p:cNvPr id="1703" name="Oval 147"/>
              <p:cNvSpPr/>
              <p:nvPr/>
            </p:nvSpPr>
            <p:spPr>
              <a:xfrm>
                <a:off x="0" y="-1"/>
                <a:ext cx="241078" cy="232632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04" name="Line 148"/>
              <p:cNvSpPr/>
              <p:nvPr/>
            </p:nvSpPr>
            <p:spPr>
              <a:xfrm>
                <a:off x="48215" y="112437"/>
                <a:ext cx="144648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05" name="Line 149"/>
              <p:cNvSpPr/>
              <p:nvPr/>
            </p:nvSpPr>
            <p:spPr>
              <a:xfrm flipH="1">
                <a:off x="120539" y="46525"/>
                <a:ext cx="1" cy="13957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710" name="Group 150"/>
            <p:cNvGrpSpPr/>
            <p:nvPr/>
          </p:nvGrpSpPr>
          <p:grpSpPr>
            <a:xfrm>
              <a:off x="1205392" y="186103"/>
              <a:ext cx="241079" cy="232632"/>
              <a:chOff x="0" y="0"/>
              <a:chExt cx="241077" cy="232630"/>
            </a:xfrm>
          </p:grpSpPr>
          <p:sp>
            <p:nvSpPr>
              <p:cNvPr id="1707" name="Oval 151"/>
              <p:cNvSpPr/>
              <p:nvPr/>
            </p:nvSpPr>
            <p:spPr>
              <a:xfrm>
                <a:off x="0" y="-1"/>
                <a:ext cx="241078" cy="232632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08" name="Line 152"/>
              <p:cNvSpPr/>
              <p:nvPr/>
            </p:nvSpPr>
            <p:spPr>
              <a:xfrm>
                <a:off x="48215" y="112437"/>
                <a:ext cx="144648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09" name="Line 153"/>
              <p:cNvSpPr/>
              <p:nvPr/>
            </p:nvSpPr>
            <p:spPr>
              <a:xfrm flipH="1">
                <a:off x="120539" y="46525"/>
                <a:ext cx="1" cy="13957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714" name="Group 154"/>
            <p:cNvGrpSpPr/>
            <p:nvPr/>
          </p:nvGrpSpPr>
          <p:grpSpPr>
            <a:xfrm>
              <a:off x="1494686" y="186103"/>
              <a:ext cx="241079" cy="232632"/>
              <a:chOff x="0" y="0"/>
              <a:chExt cx="241077" cy="232630"/>
            </a:xfrm>
          </p:grpSpPr>
          <p:sp>
            <p:nvSpPr>
              <p:cNvPr id="1711" name="Oval 155"/>
              <p:cNvSpPr/>
              <p:nvPr/>
            </p:nvSpPr>
            <p:spPr>
              <a:xfrm>
                <a:off x="0" y="-1"/>
                <a:ext cx="241078" cy="232632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12" name="Line 156"/>
              <p:cNvSpPr/>
              <p:nvPr/>
            </p:nvSpPr>
            <p:spPr>
              <a:xfrm>
                <a:off x="48215" y="112437"/>
                <a:ext cx="144648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13" name="Line 157"/>
              <p:cNvSpPr/>
              <p:nvPr/>
            </p:nvSpPr>
            <p:spPr>
              <a:xfrm flipH="1">
                <a:off x="120539" y="46525"/>
                <a:ext cx="1" cy="13957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718" name="Group 158"/>
            <p:cNvGrpSpPr/>
            <p:nvPr/>
          </p:nvGrpSpPr>
          <p:grpSpPr>
            <a:xfrm>
              <a:off x="1783980" y="186103"/>
              <a:ext cx="241079" cy="232632"/>
              <a:chOff x="0" y="0"/>
              <a:chExt cx="241077" cy="232630"/>
            </a:xfrm>
          </p:grpSpPr>
          <p:sp>
            <p:nvSpPr>
              <p:cNvPr id="1715" name="Oval 159"/>
              <p:cNvSpPr/>
              <p:nvPr/>
            </p:nvSpPr>
            <p:spPr>
              <a:xfrm>
                <a:off x="0" y="-1"/>
                <a:ext cx="241078" cy="232632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16" name="Line 160"/>
              <p:cNvSpPr/>
              <p:nvPr/>
            </p:nvSpPr>
            <p:spPr>
              <a:xfrm>
                <a:off x="48215" y="112437"/>
                <a:ext cx="144648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17" name="Line 161"/>
              <p:cNvSpPr/>
              <p:nvPr/>
            </p:nvSpPr>
            <p:spPr>
              <a:xfrm flipH="1">
                <a:off x="120539" y="46525"/>
                <a:ext cx="1" cy="13957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755" name="Group 162"/>
          <p:cNvGrpSpPr/>
          <p:nvPr/>
        </p:nvGrpSpPr>
        <p:grpSpPr>
          <a:xfrm>
            <a:off x="5943599" y="4495799"/>
            <a:ext cx="2362201" cy="609601"/>
            <a:chOff x="0" y="0"/>
            <a:chExt cx="2362199" cy="609599"/>
          </a:xfrm>
        </p:grpSpPr>
        <p:sp>
          <p:nvSpPr>
            <p:cNvPr id="1720" name="Oval 163"/>
            <p:cNvSpPr/>
            <p:nvPr/>
          </p:nvSpPr>
          <p:spPr>
            <a:xfrm>
              <a:off x="1494453" y="52251"/>
              <a:ext cx="530291" cy="510903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1" name="Oval 164"/>
            <p:cNvSpPr/>
            <p:nvPr/>
          </p:nvSpPr>
          <p:spPr>
            <a:xfrm>
              <a:off x="1735493" y="5805"/>
              <a:ext cx="626707" cy="603795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2" name="Oval 165"/>
            <p:cNvSpPr/>
            <p:nvPr/>
          </p:nvSpPr>
          <p:spPr>
            <a:xfrm>
              <a:off x="1253412" y="98697"/>
              <a:ext cx="433875" cy="418013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3" name="Oval 166"/>
            <p:cNvSpPr/>
            <p:nvPr/>
          </p:nvSpPr>
          <p:spPr>
            <a:xfrm>
              <a:off x="-1" y="-1"/>
              <a:ext cx="626708" cy="603795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4" name="Oval 167"/>
            <p:cNvSpPr/>
            <p:nvPr/>
          </p:nvSpPr>
          <p:spPr>
            <a:xfrm>
              <a:off x="674914" y="92891"/>
              <a:ext cx="433875" cy="418013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5" name="Oval 168"/>
            <p:cNvSpPr/>
            <p:nvPr/>
          </p:nvSpPr>
          <p:spPr>
            <a:xfrm>
              <a:off x="1012371" y="145142"/>
              <a:ext cx="337459" cy="325121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6" name="Oval 169"/>
            <p:cNvSpPr/>
            <p:nvPr/>
          </p:nvSpPr>
          <p:spPr>
            <a:xfrm>
              <a:off x="337457" y="46445"/>
              <a:ext cx="530291" cy="510903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730" name="Group 170"/>
            <p:cNvGrpSpPr/>
            <p:nvPr/>
          </p:nvGrpSpPr>
          <p:grpSpPr>
            <a:xfrm>
              <a:off x="192832" y="191588"/>
              <a:ext cx="241041" cy="232229"/>
              <a:chOff x="0" y="0"/>
              <a:chExt cx="241040" cy="232228"/>
            </a:xfrm>
          </p:grpSpPr>
          <p:sp>
            <p:nvSpPr>
              <p:cNvPr id="1727" name="Oval 171"/>
              <p:cNvSpPr/>
              <p:nvPr/>
            </p:nvSpPr>
            <p:spPr>
              <a:xfrm>
                <a:off x="-1" y="-1"/>
                <a:ext cx="241042" cy="23223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28" name="Line 172"/>
              <p:cNvSpPr/>
              <p:nvPr/>
            </p:nvSpPr>
            <p:spPr>
              <a:xfrm>
                <a:off x="48208" y="112243"/>
                <a:ext cx="14462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29" name="Line 173"/>
              <p:cNvSpPr/>
              <p:nvPr/>
            </p:nvSpPr>
            <p:spPr>
              <a:xfrm flipH="1">
                <a:off x="120520" y="46445"/>
                <a:ext cx="1" cy="13933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734" name="Group 174"/>
            <p:cNvGrpSpPr/>
            <p:nvPr/>
          </p:nvGrpSpPr>
          <p:grpSpPr>
            <a:xfrm>
              <a:off x="482081" y="191588"/>
              <a:ext cx="241041" cy="232229"/>
              <a:chOff x="0" y="0"/>
              <a:chExt cx="241040" cy="232228"/>
            </a:xfrm>
          </p:grpSpPr>
          <p:sp>
            <p:nvSpPr>
              <p:cNvPr id="1731" name="Oval 175"/>
              <p:cNvSpPr/>
              <p:nvPr/>
            </p:nvSpPr>
            <p:spPr>
              <a:xfrm>
                <a:off x="-1" y="-1"/>
                <a:ext cx="241042" cy="23223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32" name="Line 176"/>
              <p:cNvSpPr/>
              <p:nvPr/>
            </p:nvSpPr>
            <p:spPr>
              <a:xfrm>
                <a:off x="48208" y="112243"/>
                <a:ext cx="14462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33" name="Line 177"/>
              <p:cNvSpPr/>
              <p:nvPr/>
            </p:nvSpPr>
            <p:spPr>
              <a:xfrm flipH="1">
                <a:off x="120520" y="46445"/>
                <a:ext cx="1" cy="13933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738" name="Group 178"/>
            <p:cNvGrpSpPr/>
            <p:nvPr/>
          </p:nvGrpSpPr>
          <p:grpSpPr>
            <a:xfrm>
              <a:off x="771330" y="191588"/>
              <a:ext cx="241041" cy="232229"/>
              <a:chOff x="0" y="0"/>
              <a:chExt cx="241040" cy="232228"/>
            </a:xfrm>
          </p:grpSpPr>
          <p:sp>
            <p:nvSpPr>
              <p:cNvPr id="1735" name="Oval 179"/>
              <p:cNvSpPr/>
              <p:nvPr/>
            </p:nvSpPr>
            <p:spPr>
              <a:xfrm>
                <a:off x="-1" y="-1"/>
                <a:ext cx="241042" cy="23223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36" name="Line 180"/>
              <p:cNvSpPr/>
              <p:nvPr/>
            </p:nvSpPr>
            <p:spPr>
              <a:xfrm>
                <a:off x="48208" y="112243"/>
                <a:ext cx="14462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37" name="Line 181"/>
              <p:cNvSpPr/>
              <p:nvPr/>
            </p:nvSpPr>
            <p:spPr>
              <a:xfrm flipH="1">
                <a:off x="120520" y="46445"/>
                <a:ext cx="1" cy="13933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742" name="Group 182"/>
            <p:cNvGrpSpPr/>
            <p:nvPr/>
          </p:nvGrpSpPr>
          <p:grpSpPr>
            <a:xfrm>
              <a:off x="1060579" y="191588"/>
              <a:ext cx="241041" cy="232229"/>
              <a:chOff x="0" y="0"/>
              <a:chExt cx="241040" cy="232228"/>
            </a:xfrm>
          </p:grpSpPr>
          <p:sp>
            <p:nvSpPr>
              <p:cNvPr id="1739" name="Oval 183"/>
              <p:cNvSpPr/>
              <p:nvPr/>
            </p:nvSpPr>
            <p:spPr>
              <a:xfrm>
                <a:off x="-1" y="-1"/>
                <a:ext cx="241042" cy="23223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40" name="Line 184"/>
              <p:cNvSpPr/>
              <p:nvPr/>
            </p:nvSpPr>
            <p:spPr>
              <a:xfrm>
                <a:off x="48208" y="112243"/>
                <a:ext cx="14462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41" name="Line 185"/>
              <p:cNvSpPr/>
              <p:nvPr/>
            </p:nvSpPr>
            <p:spPr>
              <a:xfrm flipH="1">
                <a:off x="120520" y="46445"/>
                <a:ext cx="1" cy="13933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746" name="Group 186"/>
            <p:cNvGrpSpPr/>
            <p:nvPr/>
          </p:nvGrpSpPr>
          <p:grpSpPr>
            <a:xfrm>
              <a:off x="1349828" y="191588"/>
              <a:ext cx="241041" cy="232229"/>
              <a:chOff x="0" y="0"/>
              <a:chExt cx="241040" cy="232228"/>
            </a:xfrm>
          </p:grpSpPr>
          <p:sp>
            <p:nvSpPr>
              <p:cNvPr id="1743" name="Oval 187"/>
              <p:cNvSpPr/>
              <p:nvPr/>
            </p:nvSpPr>
            <p:spPr>
              <a:xfrm>
                <a:off x="-1" y="-1"/>
                <a:ext cx="241042" cy="23223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44" name="Line 188"/>
              <p:cNvSpPr/>
              <p:nvPr/>
            </p:nvSpPr>
            <p:spPr>
              <a:xfrm>
                <a:off x="48208" y="112243"/>
                <a:ext cx="14462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45" name="Line 189"/>
              <p:cNvSpPr/>
              <p:nvPr/>
            </p:nvSpPr>
            <p:spPr>
              <a:xfrm flipH="1">
                <a:off x="120520" y="46445"/>
                <a:ext cx="1" cy="13933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750" name="Group 190"/>
            <p:cNvGrpSpPr/>
            <p:nvPr/>
          </p:nvGrpSpPr>
          <p:grpSpPr>
            <a:xfrm>
              <a:off x="1639077" y="191588"/>
              <a:ext cx="241041" cy="232229"/>
              <a:chOff x="0" y="0"/>
              <a:chExt cx="241040" cy="232228"/>
            </a:xfrm>
          </p:grpSpPr>
          <p:sp>
            <p:nvSpPr>
              <p:cNvPr id="1747" name="Oval 191"/>
              <p:cNvSpPr/>
              <p:nvPr/>
            </p:nvSpPr>
            <p:spPr>
              <a:xfrm>
                <a:off x="-1" y="-1"/>
                <a:ext cx="241042" cy="23223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48" name="Line 192"/>
              <p:cNvSpPr/>
              <p:nvPr/>
            </p:nvSpPr>
            <p:spPr>
              <a:xfrm>
                <a:off x="48208" y="112243"/>
                <a:ext cx="14462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49" name="Line 193"/>
              <p:cNvSpPr/>
              <p:nvPr/>
            </p:nvSpPr>
            <p:spPr>
              <a:xfrm flipH="1">
                <a:off x="120520" y="46445"/>
                <a:ext cx="1" cy="13933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754" name="Group 194"/>
            <p:cNvGrpSpPr/>
            <p:nvPr/>
          </p:nvGrpSpPr>
          <p:grpSpPr>
            <a:xfrm>
              <a:off x="1928326" y="191588"/>
              <a:ext cx="241041" cy="232229"/>
              <a:chOff x="0" y="0"/>
              <a:chExt cx="241040" cy="232228"/>
            </a:xfrm>
          </p:grpSpPr>
          <p:sp>
            <p:nvSpPr>
              <p:cNvPr id="1751" name="Oval 195"/>
              <p:cNvSpPr/>
              <p:nvPr/>
            </p:nvSpPr>
            <p:spPr>
              <a:xfrm>
                <a:off x="-1" y="-1"/>
                <a:ext cx="241042" cy="232230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52" name="Line 196"/>
              <p:cNvSpPr/>
              <p:nvPr/>
            </p:nvSpPr>
            <p:spPr>
              <a:xfrm>
                <a:off x="48208" y="112243"/>
                <a:ext cx="14462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53" name="Line 197"/>
              <p:cNvSpPr/>
              <p:nvPr/>
            </p:nvSpPr>
            <p:spPr>
              <a:xfrm flipH="1">
                <a:off x="120520" y="46445"/>
                <a:ext cx="1" cy="13933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5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Proof?  Boiling points of similarly structured molecules:</a:t>
            </a:r>
          </a:p>
        </p:txBody>
      </p:sp>
      <p:sp>
        <p:nvSpPr>
          <p:cNvPr id="1759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3733799" y="1054099"/>
            <a:ext cx="2133601" cy="350023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 b="1">
                <a:latin typeface="+mn-lt"/>
                <a:ea typeface="+mn-ea"/>
                <a:cs typeface="+mn-cs"/>
                <a:sym typeface="Arial"/>
              </a:defRPr>
            </a:pPr>
            <a:r>
              <a:t>Alcohols	</a:t>
            </a:r>
          </a:p>
          <a:p>
            <a:pPr>
              <a:defRPr sz="1600" b="1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CH</a:t>
            </a:r>
            <a:r>
              <a:rPr baseline="-25000"/>
              <a:t>3</a:t>
            </a:r>
            <a:r>
              <a:t>CH</a:t>
            </a:r>
            <a:r>
              <a:rPr baseline="-25000"/>
              <a:t>2</a:t>
            </a:r>
            <a:r>
              <a:t>OH</a:t>
            </a:r>
            <a:endParaRPr baseline="-25000"/>
          </a:p>
          <a:p>
            <a:pPr>
              <a:spcBef>
                <a:spcPts val="300"/>
              </a:spcBef>
              <a:defRPr sz="16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78 C</a:t>
            </a:r>
          </a:p>
          <a:p>
            <a:pPr>
              <a:defRPr sz="16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CH</a:t>
            </a:r>
            <a:r>
              <a:rPr baseline="-25000"/>
              <a:t>3</a:t>
            </a:r>
            <a:r>
              <a:t>CH</a:t>
            </a:r>
            <a:r>
              <a:rPr baseline="-25000"/>
              <a:t>2</a:t>
            </a:r>
            <a:r>
              <a:t>CH</a:t>
            </a:r>
            <a:r>
              <a:rPr baseline="-25000"/>
              <a:t>2</a:t>
            </a:r>
            <a:r>
              <a:t>OH</a:t>
            </a:r>
            <a:endParaRPr baseline="-25000"/>
          </a:p>
          <a:p>
            <a:pPr>
              <a:spcBef>
                <a:spcPts val="300"/>
              </a:spcBef>
              <a:defRPr sz="16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97.4 C</a:t>
            </a:r>
          </a:p>
          <a:p>
            <a:pPr>
              <a:defRPr sz="1600" b="1">
                <a:solidFill>
                  <a:srgbClr val="FF993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CH</a:t>
            </a:r>
            <a:r>
              <a:rPr baseline="-25000"/>
              <a:t>3</a:t>
            </a:r>
            <a:r>
              <a:t>CH</a:t>
            </a:r>
            <a:r>
              <a:rPr baseline="-25000"/>
              <a:t>2</a:t>
            </a:r>
            <a:r>
              <a:t>CH</a:t>
            </a:r>
            <a:r>
              <a:rPr baseline="-25000"/>
              <a:t>2</a:t>
            </a:r>
            <a:r>
              <a:t>CH</a:t>
            </a:r>
            <a:r>
              <a:rPr baseline="-25000"/>
              <a:t>2</a:t>
            </a:r>
            <a:r>
              <a:t>OH</a:t>
            </a:r>
          </a:p>
          <a:p>
            <a:pPr>
              <a:spcBef>
                <a:spcPts val="300"/>
              </a:spcBef>
              <a:defRPr sz="1600" b="1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117.3 C</a:t>
            </a:r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</a:p>
        </p:txBody>
      </p:sp>
      <p:sp>
        <p:nvSpPr>
          <p:cNvPr id="1760" name="Rectangle 3"/>
          <p:cNvSpPr txBox="1"/>
          <p:nvPr/>
        </p:nvSpPr>
        <p:spPr>
          <a:xfrm>
            <a:off x="228600" y="4343400"/>
            <a:ext cx="8763000" cy="18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Within a given family of molecules (column) longer the chain </a:t>
            </a:r>
            <a:r>
              <a:rPr i="1"/>
              <a:t>→ </a:t>
            </a:r>
            <a:r>
              <a:t>higher the boiling point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Move between families (columns), different atoms "slosh charge" differently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i="1"/>
              <a:t>→ Shifts whole family's boiling points up or down</a:t>
            </a:r>
          </a:p>
          <a:p>
            <a:pPr algn="l">
              <a:spcBef>
                <a:spcPts val="400"/>
              </a:spcBef>
              <a:defRPr sz="1600" b="0" i="1">
                <a:solidFill>
                  <a:srgbClr val="FF00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i="1">
                <a:solidFill>
                  <a:srgbClr val="FF00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Better name for Van der Waals bonding = "INDUCED-DIPOLE BONDING"</a:t>
            </a:r>
          </a:p>
        </p:txBody>
      </p:sp>
      <p:sp>
        <p:nvSpPr>
          <p:cNvPr id="1761" name="Rectangle 3"/>
          <p:cNvSpPr txBox="1"/>
          <p:nvPr/>
        </p:nvSpPr>
        <p:spPr>
          <a:xfrm>
            <a:off x="915785" y="1011681"/>
            <a:ext cx="2819401" cy="3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Alkanes			</a:t>
            </a:r>
          </a:p>
          <a:p>
            <a:pPr algn="l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CH</a:t>
            </a:r>
            <a:r>
              <a:rPr baseline="-25000"/>
              <a:t>3</a:t>
            </a:r>
            <a:r>
              <a:t>CH</a:t>
            </a:r>
            <a:r>
              <a:rPr baseline="-25000"/>
              <a:t>2</a:t>
            </a:r>
            <a:r>
              <a:t>CH</a:t>
            </a:r>
            <a:r>
              <a:rPr baseline="-25000"/>
              <a:t>3</a:t>
            </a:r>
          </a:p>
          <a:p>
            <a:pPr algn="l">
              <a:spcBef>
                <a:spcPts val="300"/>
              </a:spcBef>
              <a:defRPr sz="1600">
                <a:solidFill>
                  <a:srgbClr val="FF993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rPr>
                <a:solidFill>
                  <a:srgbClr val="FFCC00"/>
                </a:solidFill>
              </a:rPr>
              <a:t>-42.1 C	</a:t>
            </a:r>
            <a:endParaRPr>
              <a:solidFill>
                <a:srgbClr val="FFFFFF"/>
              </a:solidFill>
            </a:endParaRPr>
          </a:p>
          <a:p>
            <a:pPr algn="l">
              <a:spcBef>
                <a:spcPts val="400"/>
              </a:spcBef>
              <a:defRPr sz="16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CH</a:t>
            </a:r>
            <a:r>
              <a:rPr baseline="-25000"/>
              <a:t>3</a:t>
            </a:r>
            <a:r>
              <a:t>CH</a:t>
            </a:r>
            <a:r>
              <a:rPr baseline="-25000"/>
              <a:t>2</a:t>
            </a:r>
            <a:r>
              <a:t>CH</a:t>
            </a:r>
            <a:r>
              <a:rPr baseline="-25000"/>
              <a:t>2</a:t>
            </a:r>
            <a:r>
              <a:t>CH</a:t>
            </a:r>
            <a:r>
              <a:rPr baseline="-25000"/>
              <a:t>3</a:t>
            </a:r>
          </a:p>
          <a:p>
            <a:pPr algn="l">
              <a:spcBef>
                <a:spcPts val="300"/>
              </a:spcBef>
              <a:defRPr sz="1600" b="0" baseline="-250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rPr b="1" baseline="0">
                <a:solidFill>
                  <a:srgbClr val="FFCC00"/>
                </a:solidFill>
              </a:rPr>
              <a:t>0.5 C	</a:t>
            </a:r>
          </a:p>
          <a:p>
            <a:pPr algn="l">
              <a:spcBef>
                <a:spcPts val="400"/>
              </a:spcBef>
              <a:defRPr sz="1400">
                <a:solidFill>
                  <a:srgbClr val="FF993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CH</a:t>
            </a:r>
            <a:r>
              <a:rPr baseline="-25000"/>
              <a:t>3</a:t>
            </a:r>
            <a:r>
              <a:t>CH</a:t>
            </a:r>
            <a:r>
              <a:rPr baseline="-25000"/>
              <a:t>2</a:t>
            </a:r>
            <a:r>
              <a:t>CH</a:t>
            </a:r>
            <a:r>
              <a:rPr baseline="-25000"/>
              <a:t>2</a:t>
            </a:r>
            <a:r>
              <a:t>CH</a:t>
            </a:r>
            <a:r>
              <a:rPr baseline="-25000"/>
              <a:t>2</a:t>
            </a:r>
            <a:r>
              <a:t>CH</a:t>
            </a:r>
            <a:r>
              <a:rPr baseline="-25000"/>
              <a:t>3	</a:t>
            </a:r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rPr b="1">
                <a:solidFill>
                  <a:srgbClr val="FFCC00"/>
                </a:solidFill>
              </a:rPr>
              <a:t>36.1 C			</a:t>
            </a:r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</a:t>
            </a:r>
          </a:p>
        </p:txBody>
      </p:sp>
      <p:sp>
        <p:nvSpPr>
          <p:cNvPr id="1762" name="Rectangle 3"/>
          <p:cNvSpPr txBox="1"/>
          <p:nvPr/>
        </p:nvSpPr>
        <p:spPr>
          <a:xfrm>
            <a:off x="6553200" y="1056407"/>
            <a:ext cx="2133600" cy="3221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Amines</a:t>
            </a:r>
          </a:p>
          <a:p>
            <a:pPr algn="l">
              <a:spcBef>
                <a:spcPts val="400"/>
              </a:spcBef>
              <a:defRPr sz="16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CH</a:t>
            </a:r>
            <a:r>
              <a:rPr baseline="-25000"/>
              <a:t>3</a:t>
            </a:r>
            <a:r>
              <a:t>CH</a:t>
            </a:r>
            <a:r>
              <a:rPr baseline="-25000"/>
              <a:t>2</a:t>
            </a:r>
            <a:r>
              <a:t>NH</a:t>
            </a:r>
            <a:r>
              <a:rPr baseline="-25000"/>
              <a:t>2</a:t>
            </a:r>
          </a:p>
          <a:p>
            <a:pPr algn="l">
              <a:spcBef>
                <a:spcPts val="300"/>
              </a:spcBef>
              <a:defRPr sz="16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16.6 C</a:t>
            </a:r>
            <a:endParaRPr>
              <a:solidFill>
                <a:srgbClr val="FFFFFF"/>
              </a:solidFill>
            </a:endParaRPr>
          </a:p>
          <a:p>
            <a:pPr algn="l">
              <a:spcBef>
                <a:spcPts val="400"/>
              </a:spcBef>
              <a:defRPr sz="16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CH</a:t>
            </a:r>
            <a:r>
              <a:rPr baseline="-25000"/>
              <a:t>3</a:t>
            </a:r>
            <a:r>
              <a:t>CH</a:t>
            </a:r>
            <a:r>
              <a:rPr baseline="-25000"/>
              <a:t>2</a:t>
            </a:r>
            <a:r>
              <a:t>CH</a:t>
            </a:r>
            <a:r>
              <a:rPr baseline="-25000"/>
              <a:t>2</a:t>
            </a:r>
            <a:r>
              <a:t>NH</a:t>
            </a:r>
            <a:r>
              <a:rPr baseline="-25000"/>
              <a:t>2</a:t>
            </a:r>
          </a:p>
          <a:p>
            <a:pPr algn="l">
              <a:spcBef>
                <a:spcPts val="300"/>
              </a:spcBef>
              <a:defRPr sz="16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47.8 C</a:t>
            </a:r>
            <a:endParaRPr>
              <a:solidFill>
                <a:srgbClr val="FFFFFF"/>
              </a:solidFill>
            </a:endParaRPr>
          </a:p>
          <a:p>
            <a:pPr algn="l">
              <a:spcBef>
                <a:spcPts val="400"/>
              </a:spcBef>
              <a:defRPr sz="1600">
                <a:solidFill>
                  <a:srgbClr val="FF993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CH</a:t>
            </a:r>
            <a:r>
              <a:rPr baseline="-25000"/>
              <a:t>3</a:t>
            </a:r>
            <a:r>
              <a:t>CH</a:t>
            </a:r>
            <a:r>
              <a:rPr baseline="-25000"/>
              <a:t>2</a:t>
            </a:r>
            <a:r>
              <a:t>CH</a:t>
            </a:r>
            <a:r>
              <a:rPr baseline="-25000"/>
              <a:t>2</a:t>
            </a:r>
            <a:r>
              <a:t>CH</a:t>
            </a:r>
            <a:r>
              <a:rPr baseline="-25000"/>
              <a:t>2</a:t>
            </a:r>
            <a:r>
              <a:t>NH</a:t>
            </a:r>
            <a:r>
              <a:rPr baseline="-25000"/>
              <a:t>2</a:t>
            </a:r>
          </a:p>
          <a:p>
            <a:pPr algn="l">
              <a:spcBef>
                <a:spcPts val="300"/>
              </a:spcBef>
              <a:defRPr sz="160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77.8 C</a:t>
            </a:r>
            <a:endParaRPr>
              <a:solidFill>
                <a:srgbClr val="FFFFFF"/>
              </a:solidFill>
            </a:endParaRPr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65" name="Oval 264"/>
          <p:cNvSpPr/>
          <p:nvPr/>
        </p:nvSpPr>
        <p:spPr>
          <a:xfrm>
            <a:off x="4572000" y="466725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6" name="Oval 265"/>
          <p:cNvSpPr/>
          <p:nvPr/>
        </p:nvSpPr>
        <p:spPr>
          <a:xfrm>
            <a:off x="3984625" y="466725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Does this only occur for conductive molecules?</a:t>
            </a:r>
          </a:p>
        </p:txBody>
      </p:sp>
      <p:sp>
        <p:nvSpPr>
          <p:cNvPr id="1768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762000"/>
            <a:ext cx="8686800" cy="5900669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In preceding figures charge shifted from atom to atom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Possible in conductive, semiconductive, or molecules with “conjugated” bonds</a:t>
            </a:r>
            <a:endParaRPr sz="140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can also get Van der Waal / induced-dipole effects via simpler polarization: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Or for longer molecules:</a:t>
            </a:r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4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So polarization of insulating molecules also yields VDW, growing stronger with length</a:t>
            </a:r>
          </a:p>
        </p:txBody>
      </p:sp>
      <p:sp>
        <p:nvSpPr>
          <p:cNvPr id="1769" name="Oval 86"/>
          <p:cNvSpPr/>
          <p:nvPr/>
        </p:nvSpPr>
        <p:spPr>
          <a:xfrm>
            <a:off x="1457325" y="274320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0" name="Oval 87"/>
          <p:cNvSpPr/>
          <p:nvPr/>
        </p:nvSpPr>
        <p:spPr>
          <a:xfrm>
            <a:off x="1143000" y="274320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1" name="Oval 89"/>
          <p:cNvSpPr/>
          <p:nvPr/>
        </p:nvSpPr>
        <p:spPr>
          <a:xfrm>
            <a:off x="1247774" y="2844800"/>
            <a:ext cx="26194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2" name="Oval 93"/>
          <p:cNvSpPr/>
          <p:nvPr/>
        </p:nvSpPr>
        <p:spPr>
          <a:xfrm>
            <a:off x="1562100" y="2844800"/>
            <a:ext cx="26035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3" name="Oval 232"/>
          <p:cNvSpPr/>
          <p:nvPr/>
        </p:nvSpPr>
        <p:spPr>
          <a:xfrm>
            <a:off x="4495800" y="274320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4" name="Oval 233"/>
          <p:cNvSpPr/>
          <p:nvPr/>
        </p:nvSpPr>
        <p:spPr>
          <a:xfrm>
            <a:off x="4181475" y="274320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5" name="Oval 234"/>
          <p:cNvSpPr/>
          <p:nvPr/>
        </p:nvSpPr>
        <p:spPr>
          <a:xfrm>
            <a:off x="4187824" y="2844800"/>
            <a:ext cx="26194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6" name="Oval 235"/>
          <p:cNvSpPr/>
          <p:nvPr/>
        </p:nvSpPr>
        <p:spPr>
          <a:xfrm>
            <a:off x="4502150" y="2844800"/>
            <a:ext cx="26035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7" name="Line 240"/>
          <p:cNvSpPr/>
          <p:nvPr/>
        </p:nvSpPr>
        <p:spPr>
          <a:xfrm>
            <a:off x="3962400" y="2967038"/>
            <a:ext cx="157164" cy="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8" name="Line 241"/>
          <p:cNvSpPr/>
          <p:nvPr/>
        </p:nvSpPr>
        <p:spPr>
          <a:xfrm>
            <a:off x="4041775" y="2895600"/>
            <a:ext cx="0" cy="1524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9" name="Line 242"/>
          <p:cNvSpPr/>
          <p:nvPr/>
        </p:nvSpPr>
        <p:spPr>
          <a:xfrm>
            <a:off x="5014912" y="2967038"/>
            <a:ext cx="157163" cy="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787" name="Group 251"/>
          <p:cNvGrpSpPr/>
          <p:nvPr/>
        </p:nvGrpSpPr>
        <p:grpSpPr>
          <a:xfrm>
            <a:off x="6857999" y="2514600"/>
            <a:ext cx="1219201" cy="457200"/>
            <a:chOff x="0" y="0"/>
            <a:chExt cx="1219199" cy="457200"/>
          </a:xfrm>
        </p:grpSpPr>
        <p:sp>
          <p:nvSpPr>
            <p:cNvPr id="1780" name="Oval 244"/>
            <p:cNvSpPr/>
            <p:nvPr/>
          </p:nvSpPr>
          <p:spPr>
            <a:xfrm>
              <a:off x="542925" y="0"/>
              <a:ext cx="469900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81" name="Oval 245"/>
            <p:cNvSpPr/>
            <p:nvPr/>
          </p:nvSpPr>
          <p:spPr>
            <a:xfrm>
              <a:off x="228600" y="0"/>
              <a:ext cx="469900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82" name="Oval 246"/>
            <p:cNvSpPr/>
            <p:nvPr/>
          </p:nvSpPr>
          <p:spPr>
            <a:xfrm>
              <a:off x="234949" y="101600"/>
              <a:ext cx="261940" cy="254000"/>
            </a:xfrm>
            <a:prstGeom prst="ellipse">
              <a:avLst/>
            </a:prstGeom>
            <a:solidFill>
              <a:srgbClr val="FF33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83" name="Oval 247"/>
            <p:cNvSpPr/>
            <p:nvPr/>
          </p:nvSpPr>
          <p:spPr>
            <a:xfrm>
              <a:off x="549275" y="101600"/>
              <a:ext cx="260350" cy="254000"/>
            </a:xfrm>
            <a:prstGeom prst="ellipse">
              <a:avLst/>
            </a:prstGeom>
            <a:solidFill>
              <a:srgbClr val="FF33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84" name="Line 248"/>
            <p:cNvSpPr/>
            <p:nvPr/>
          </p:nvSpPr>
          <p:spPr>
            <a:xfrm>
              <a:off x="-1" y="223837"/>
              <a:ext cx="157164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85" name="Line 249"/>
            <p:cNvSpPr/>
            <p:nvPr/>
          </p:nvSpPr>
          <p:spPr>
            <a:xfrm flipH="1">
              <a:off x="79374" y="152400"/>
              <a:ext cx="1" cy="15240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86" name="Line 250"/>
            <p:cNvSpPr/>
            <p:nvPr/>
          </p:nvSpPr>
          <p:spPr>
            <a:xfrm>
              <a:off x="1062037" y="223837"/>
              <a:ext cx="157163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795" name="Group 252"/>
          <p:cNvGrpSpPr/>
          <p:nvPr/>
        </p:nvGrpSpPr>
        <p:grpSpPr>
          <a:xfrm>
            <a:off x="6858000" y="3048000"/>
            <a:ext cx="1219201" cy="457200"/>
            <a:chOff x="0" y="0"/>
            <a:chExt cx="1219199" cy="457200"/>
          </a:xfrm>
        </p:grpSpPr>
        <p:sp>
          <p:nvSpPr>
            <p:cNvPr id="1788" name="Oval 253"/>
            <p:cNvSpPr/>
            <p:nvPr/>
          </p:nvSpPr>
          <p:spPr>
            <a:xfrm flipH="1">
              <a:off x="206374" y="0"/>
              <a:ext cx="469901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89" name="Oval 254"/>
            <p:cNvSpPr/>
            <p:nvPr/>
          </p:nvSpPr>
          <p:spPr>
            <a:xfrm flipH="1">
              <a:off x="520699" y="0"/>
              <a:ext cx="469901" cy="457200"/>
            </a:xfrm>
            <a:prstGeom prst="ellipse">
              <a:avLst/>
            </a:prstGeom>
            <a:solidFill>
              <a:srgbClr val="6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90" name="Oval 255"/>
            <p:cNvSpPr/>
            <p:nvPr/>
          </p:nvSpPr>
          <p:spPr>
            <a:xfrm flipH="1">
              <a:off x="722311" y="101600"/>
              <a:ext cx="261939" cy="254000"/>
            </a:xfrm>
            <a:prstGeom prst="ellipse">
              <a:avLst/>
            </a:prstGeom>
            <a:solidFill>
              <a:srgbClr val="FF33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91" name="Oval 256"/>
            <p:cNvSpPr/>
            <p:nvPr/>
          </p:nvSpPr>
          <p:spPr>
            <a:xfrm flipH="1">
              <a:off x="409574" y="101600"/>
              <a:ext cx="260351" cy="254000"/>
            </a:xfrm>
            <a:prstGeom prst="ellipse">
              <a:avLst/>
            </a:prstGeom>
            <a:solidFill>
              <a:srgbClr val="FF33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92" name="Line 257"/>
            <p:cNvSpPr/>
            <p:nvPr/>
          </p:nvSpPr>
          <p:spPr>
            <a:xfrm flipH="1">
              <a:off x="1062037" y="223837"/>
              <a:ext cx="157163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93" name="Line 258"/>
            <p:cNvSpPr/>
            <p:nvPr/>
          </p:nvSpPr>
          <p:spPr>
            <a:xfrm>
              <a:off x="1141094" y="152400"/>
              <a:ext cx="1" cy="15240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94" name="Line 259"/>
            <p:cNvSpPr/>
            <p:nvPr/>
          </p:nvSpPr>
          <p:spPr>
            <a:xfrm flipH="1">
              <a:off x="0" y="223837"/>
              <a:ext cx="157163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796" name="Oval 260"/>
          <p:cNvSpPr/>
          <p:nvPr/>
        </p:nvSpPr>
        <p:spPr>
          <a:xfrm>
            <a:off x="3667125" y="466725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7" name="Oval 261"/>
          <p:cNvSpPr/>
          <p:nvPr/>
        </p:nvSpPr>
        <p:spPr>
          <a:xfrm>
            <a:off x="3352800" y="466725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8" name="Oval 262"/>
          <p:cNvSpPr/>
          <p:nvPr/>
        </p:nvSpPr>
        <p:spPr>
          <a:xfrm>
            <a:off x="3587749" y="4768850"/>
            <a:ext cx="26194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9" name="Oval 263"/>
          <p:cNvSpPr/>
          <p:nvPr/>
        </p:nvSpPr>
        <p:spPr>
          <a:xfrm>
            <a:off x="3902075" y="4768850"/>
            <a:ext cx="26035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0" name="Oval 266"/>
          <p:cNvSpPr/>
          <p:nvPr/>
        </p:nvSpPr>
        <p:spPr>
          <a:xfrm>
            <a:off x="4219574" y="4768850"/>
            <a:ext cx="26194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1" name="Oval 270"/>
          <p:cNvSpPr/>
          <p:nvPr/>
        </p:nvSpPr>
        <p:spPr>
          <a:xfrm>
            <a:off x="5213350" y="466725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2" name="Oval 271"/>
          <p:cNvSpPr/>
          <p:nvPr/>
        </p:nvSpPr>
        <p:spPr>
          <a:xfrm>
            <a:off x="4899025" y="466725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3" name="Oval 272"/>
          <p:cNvSpPr/>
          <p:nvPr/>
        </p:nvSpPr>
        <p:spPr>
          <a:xfrm>
            <a:off x="4860924" y="4768850"/>
            <a:ext cx="26194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4" name="Oval 273"/>
          <p:cNvSpPr/>
          <p:nvPr/>
        </p:nvSpPr>
        <p:spPr>
          <a:xfrm>
            <a:off x="5175250" y="4768850"/>
            <a:ext cx="26035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5" name="Oval 267"/>
          <p:cNvSpPr/>
          <p:nvPr/>
        </p:nvSpPr>
        <p:spPr>
          <a:xfrm>
            <a:off x="4533900" y="4768850"/>
            <a:ext cx="26035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6" name="Line 276"/>
          <p:cNvSpPr/>
          <p:nvPr/>
        </p:nvSpPr>
        <p:spPr>
          <a:xfrm>
            <a:off x="4267200" y="4510087"/>
            <a:ext cx="157164" cy="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7" name="Line 277"/>
          <p:cNvSpPr/>
          <p:nvPr/>
        </p:nvSpPr>
        <p:spPr>
          <a:xfrm>
            <a:off x="4346575" y="4438650"/>
            <a:ext cx="0" cy="1524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8" name="Line 278"/>
          <p:cNvSpPr/>
          <p:nvPr/>
        </p:nvSpPr>
        <p:spPr>
          <a:xfrm>
            <a:off x="4567237" y="4510087"/>
            <a:ext cx="157163" cy="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9" name="Line 279"/>
          <p:cNvSpPr/>
          <p:nvPr/>
        </p:nvSpPr>
        <p:spPr>
          <a:xfrm>
            <a:off x="4646612" y="4438650"/>
            <a:ext cx="1" cy="1524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0" name="Line 280"/>
          <p:cNvSpPr/>
          <p:nvPr/>
        </p:nvSpPr>
        <p:spPr>
          <a:xfrm>
            <a:off x="3429000" y="4510087"/>
            <a:ext cx="157164" cy="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1" name="Line 282"/>
          <p:cNvSpPr/>
          <p:nvPr/>
        </p:nvSpPr>
        <p:spPr>
          <a:xfrm>
            <a:off x="5405437" y="4510087"/>
            <a:ext cx="157163" cy="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2" name="Oval 284"/>
          <p:cNvSpPr/>
          <p:nvPr/>
        </p:nvSpPr>
        <p:spPr>
          <a:xfrm>
            <a:off x="7575550" y="428625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3" name="Oval 285"/>
          <p:cNvSpPr/>
          <p:nvPr/>
        </p:nvSpPr>
        <p:spPr>
          <a:xfrm>
            <a:off x="6988175" y="428625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4" name="Oval 286"/>
          <p:cNvSpPr/>
          <p:nvPr/>
        </p:nvSpPr>
        <p:spPr>
          <a:xfrm>
            <a:off x="6670675" y="428625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5" name="Oval 287"/>
          <p:cNvSpPr/>
          <p:nvPr/>
        </p:nvSpPr>
        <p:spPr>
          <a:xfrm>
            <a:off x="6356350" y="428625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6" name="Oval 288"/>
          <p:cNvSpPr/>
          <p:nvPr/>
        </p:nvSpPr>
        <p:spPr>
          <a:xfrm>
            <a:off x="6591299" y="4387850"/>
            <a:ext cx="26194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7" name="Oval 289"/>
          <p:cNvSpPr/>
          <p:nvPr/>
        </p:nvSpPr>
        <p:spPr>
          <a:xfrm>
            <a:off x="6905625" y="4387850"/>
            <a:ext cx="26035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8" name="Oval 290"/>
          <p:cNvSpPr/>
          <p:nvPr/>
        </p:nvSpPr>
        <p:spPr>
          <a:xfrm>
            <a:off x="7223124" y="4387850"/>
            <a:ext cx="26194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9" name="Oval 291"/>
          <p:cNvSpPr/>
          <p:nvPr/>
        </p:nvSpPr>
        <p:spPr>
          <a:xfrm>
            <a:off x="8216900" y="428625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0" name="Oval 292"/>
          <p:cNvSpPr/>
          <p:nvPr/>
        </p:nvSpPr>
        <p:spPr>
          <a:xfrm>
            <a:off x="7902575" y="428625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1" name="Oval 293"/>
          <p:cNvSpPr/>
          <p:nvPr/>
        </p:nvSpPr>
        <p:spPr>
          <a:xfrm>
            <a:off x="7864474" y="4387850"/>
            <a:ext cx="26194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2" name="Oval 294"/>
          <p:cNvSpPr/>
          <p:nvPr/>
        </p:nvSpPr>
        <p:spPr>
          <a:xfrm>
            <a:off x="8178800" y="4387850"/>
            <a:ext cx="26035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3" name="Oval 295"/>
          <p:cNvSpPr/>
          <p:nvPr/>
        </p:nvSpPr>
        <p:spPr>
          <a:xfrm>
            <a:off x="7537450" y="4387850"/>
            <a:ext cx="26035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4" name="Line 296"/>
          <p:cNvSpPr/>
          <p:nvPr/>
        </p:nvSpPr>
        <p:spPr>
          <a:xfrm>
            <a:off x="7270750" y="4129087"/>
            <a:ext cx="157164" cy="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5" name="Line 297"/>
          <p:cNvSpPr/>
          <p:nvPr/>
        </p:nvSpPr>
        <p:spPr>
          <a:xfrm>
            <a:off x="7350125" y="4057650"/>
            <a:ext cx="0" cy="1524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6" name="Line 298"/>
          <p:cNvSpPr/>
          <p:nvPr/>
        </p:nvSpPr>
        <p:spPr>
          <a:xfrm>
            <a:off x="7570788" y="4129087"/>
            <a:ext cx="157163" cy="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7" name="Line 299"/>
          <p:cNvSpPr/>
          <p:nvPr/>
        </p:nvSpPr>
        <p:spPr>
          <a:xfrm>
            <a:off x="7650163" y="4057650"/>
            <a:ext cx="1" cy="1524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8" name="Line 300"/>
          <p:cNvSpPr/>
          <p:nvPr/>
        </p:nvSpPr>
        <p:spPr>
          <a:xfrm>
            <a:off x="6432550" y="4129087"/>
            <a:ext cx="157164" cy="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9" name="Line 301"/>
          <p:cNvSpPr/>
          <p:nvPr/>
        </p:nvSpPr>
        <p:spPr>
          <a:xfrm>
            <a:off x="8408988" y="4129087"/>
            <a:ext cx="157163" cy="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0" name="Oval 302"/>
          <p:cNvSpPr/>
          <p:nvPr/>
        </p:nvSpPr>
        <p:spPr>
          <a:xfrm>
            <a:off x="7219949" y="4800600"/>
            <a:ext cx="638178" cy="6096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1" name="Oval 304"/>
          <p:cNvSpPr/>
          <p:nvPr/>
        </p:nvSpPr>
        <p:spPr>
          <a:xfrm>
            <a:off x="6908800" y="487680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2" name="Oval 305"/>
          <p:cNvSpPr/>
          <p:nvPr/>
        </p:nvSpPr>
        <p:spPr>
          <a:xfrm>
            <a:off x="6594475" y="487680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3" name="Oval 306"/>
          <p:cNvSpPr/>
          <p:nvPr/>
        </p:nvSpPr>
        <p:spPr>
          <a:xfrm>
            <a:off x="6591299" y="4978400"/>
            <a:ext cx="26194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4" name="Oval 307"/>
          <p:cNvSpPr/>
          <p:nvPr/>
        </p:nvSpPr>
        <p:spPr>
          <a:xfrm>
            <a:off x="6905625" y="4978400"/>
            <a:ext cx="26035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5" name="Oval 308"/>
          <p:cNvSpPr/>
          <p:nvPr/>
        </p:nvSpPr>
        <p:spPr>
          <a:xfrm>
            <a:off x="7223124" y="4978400"/>
            <a:ext cx="26194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6" name="Oval 309"/>
          <p:cNvSpPr/>
          <p:nvPr/>
        </p:nvSpPr>
        <p:spPr>
          <a:xfrm>
            <a:off x="7956550" y="487680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7" name="Oval 310"/>
          <p:cNvSpPr/>
          <p:nvPr/>
        </p:nvSpPr>
        <p:spPr>
          <a:xfrm>
            <a:off x="7642225" y="487680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8" name="Oval 311"/>
          <p:cNvSpPr/>
          <p:nvPr/>
        </p:nvSpPr>
        <p:spPr>
          <a:xfrm>
            <a:off x="7864474" y="4978400"/>
            <a:ext cx="26194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9" name="Oval 312"/>
          <p:cNvSpPr/>
          <p:nvPr/>
        </p:nvSpPr>
        <p:spPr>
          <a:xfrm>
            <a:off x="8178800" y="4978400"/>
            <a:ext cx="26035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0" name="Oval 313"/>
          <p:cNvSpPr/>
          <p:nvPr/>
        </p:nvSpPr>
        <p:spPr>
          <a:xfrm>
            <a:off x="7537450" y="4978400"/>
            <a:ext cx="26035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1" name="Line 314"/>
          <p:cNvSpPr/>
          <p:nvPr/>
        </p:nvSpPr>
        <p:spPr>
          <a:xfrm>
            <a:off x="6553200" y="5557837"/>
            <a:ext cx="157164" cy="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2" name="Line 315"/>
          <p:cNvSpPr/>
          <p:nvPr/>
        </p:nvSpPr>
        <p:spPr>
          <a:xfrm>
            <a:off x="6632575" y="5486400"/>
            <a:ext cx="0" cy="1524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3" name="Line 316"/>
          <p:cNvSpPr/>
          <p:nvPr/>
        </p:nvSpPr>
        <p:spPr>
          <a:xfrm>
            <a:off x="8301038" y="5557837"/>
            <a:ext cx="157163" cy="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4" name="Line 317"/>
          <p:cNvSpPr/>
          <p:nvPr/>
        </p:nvSpPr>
        <p:spPr>
          <a:xfrm>
            <a:off x="8380413" y="5486400"/>
            <a:ext cx="1" cy="1524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5" name="Line 318"/>
          <p:cNvSpPr/>
          <p:nvPr/>
        </p:nvSpPr>
        <p:spPr>
          <a:xfrm>
            <a:off x="7310438" y="5557837"/>
            <a:ext cx="157163" cy="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6" name="Line 319"/>
          <p:cNvSpPr/>
          <p:nvPr/>
        </p:nvSpPr>
        <p:spPr>
          <a:xfrm>
            <a:off x="7620000" y="5557837"/>
            <a:ext cx="157164" cy="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7" name="Oval 320"/>
          <p:cNvSpPr/>
          <p:nvPr/>
        </p:nvSpPr>
        <p:spPr>
          <a:xfrm>
            <a:off x="1393825" y="466725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8" name="Oval 321"/>
          <p:cNvSpPr/>
          <p:nvPr/>
        </p:nvSpPr>
        <p:spPr>
          <a:xfrm>
            <a:off x="1089025" y="466725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9" name="Oval 322"/>
          <p:cNvSpPr/>
          <p:nvPr/>
        </p:nvSpPr>
        <p:spPr>
          <a:xfrm>
            <a:off x="771525" y="466725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0" name="Oval 323"/>
          <p:cNvSpPr/>
          <p:nvPr/>
        </p:nvSpPr>
        <p:spPr>
          <a:xfrm>
            <a:off x="457200" y="466725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1" name="Oval 324"/>
          <p:cNvSpPr/>
          <p:nvPr/>
        </p:nvSpPr>
        <p:spPr>
          <a:xfrm>
            <a:off x="552449" y="4768850"/>
            <a:ext cx="26194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2" name="Oval 325"/>
          <p:cNvSpPr/>
          <p:nvPr/>
        </p:nvSpPr>
        <p:spPr>
          <a:xfrm>
            <a:off x="866775" y="4768850"/>
            <a:ext cx="26035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3" name="Oval 326"/>
          <p:cNvSpPr/>
          <p:nvPr/>
        </p:nvSpPr>
        <p:spPr>
          <a:xfrm>
            <a:off x="1184274" y="4768850"/>
            <a:ext cx="26194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4" name="Oval 327"/>
          <p:cNvSpPr/>
          <p:nvPr/>
        </p:nvSpPr>
        <p:spPr>
          <a:xfrm>
            <a:off x="2038350" y="466725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5" name="Oval 328"/>
          <p:cNvSpPr/>
          <p:nvPr/>
        </p:nvSpPr>
        <p:spPr>
          <a:xfrm>
            <a:off x="1730375" y="4667250"/>
            <a:ext cx="469900" cy="457200"/>
          </a:xfrm>
          <a:prstGeom prst="ellipse">
            <a:avLst/>
          </a:prstGeom>
          <a:solidFill>
            <a:srgbClr val="66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6" name="Oval 329"/>
          <p:cNvSpPr/>
          <p:nvPr/>
        </p:nvSpPr>
        <p:spPr>
          <a:xfrm>
            <a:off x="1825624" y="4768850"/>
            <a:ext cx="26194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7" name="Oval 330"/>
          <p:cNvSpPr/>
          <p:nvPr/>
        </p:nvSpPr>
        <p:spPr>
          <a:xfrm>
            <a:off x="2139950" y="4768850"/>
            <a:ext cx="26035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8" name="Oval 331"/>
          <p:cNvSpPr/>
          <p:nvPr/>
        </p:nvSpPr>
        <p:spPr>
          <a:xfrm>
            <a:off x="1498600" y="4768850"/>
            <a:ext cx="260350" cy="254000"/>
          </a:xfrm>
          <a:prstGeom prst="ellips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9" name="Line 338"/>
          <p:cNvSpPr/>
          <p:nvPr/>
        </p:nvSpPr>
        <p:spPr>
          <a:xfrm>
            <a:off x="2743200" y="2971800"/>
            <a:ext cx="381001" cy="0"/>
          </a:xfrm>
          <a:prstGeom prst="line">
            <a:avLst/>
          </a:prstGeom>
          <a:ln w="3810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0" name="Line 339"/>
          <p:cNvSpPr/>
          <p:nvPr/>
        </p:nvSpPr>
        <p:spPr>
          <a:xfrm>
            <a:off x="2743200" y="4895850"/>
            <a:ext cx="381001" cy="0"/>
          </a:xfrm>
          <a:prstGeom prst="line">
            <a:avLst/>
          </a:prstGeom>
          <a:ln w="3810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1" name="Line 340"/>
          <p:cNvSpPr/>
          <p:nvPr/>
        </p:nvSpPr>
        <p:spPr>
          <a:xfrm>
            <a:off x="5867400" y="2971800"/>
            <a:ext cx="381001" cy="0"/>
          </a:xfrm>
          <a:prstGeom prst="line">
            <a:avLst/>
          </a:prstGeom>
          <a:ln w="3810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2" name="Line 341"/>
          <p:cNvSpPr/>
          <p:nvPr/>
        </p:nvSpPr>
        <p:spPr>
          <a:xfrm>
            <a:off x="5867400" y="4895850"/>
            <a:ext cx="381001" cy="0"/>
          </a:xfrm>
          <a:prstGeom prst="line">
            <a:avLst/>
          </a:prstGeom>
          <a:ln w="3810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So let's figure out lowest energy electron standing wave:</a:t>
            </a:r>
          </a:p>
        </p:txBody>
      </p:sp>
      <p:sp>
        <p:nvSpPr>
          <p:cNvPr id="13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5634489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Plane wave bouncing of opposite walls of a square box =&gt; standing wave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λ/2 standing wave in 1D box: 		</a:t>
            </a:r>
            <a:endParaRPr b="1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λ/2 standing wave in 2D box (i.e. λ/2 X wave + λ/2 Y wave = "</a:t>
            </a:r>
            <a:r>
              <a:rPr b="1"/>
              <a:t>Superposition</a:t>
            </a:r>
            <a:r>
              <a:t>"):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2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In 3D box: Add similar λ/2 wave in Z direction =&gt; </a:t>
            </a:r>
            <a:r>
              <a:rPr b="1">
                <a:solidFill>
                  <a:srgbClr val="FFCD00"/>
                </a:solidFill>
              </a:rPr>
              <a:t>spherical cloud</a:t>
            </a:r>
            <a:r>
              <a:t>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What your Chemistry teacher called an "s orbital:"</a:t>
            </a:r>
          </a:p>
        </p:txBody>
      </p:sp>
      <p:grpSp>
        <p:nvGrpSpPr>
          <p:cNvPr id="140" name="Group 15"/>
          <p:cNvGrpSpPr/>
          <p:nvPr/>
        </p:nvGrpSpPr>
        <p:grpSpPr>
          <a:xfrm>
            <a:off x="7915274" y="763193"/>
            <a:ext cx="542927" cy="548477"/>
            <a:chOff x="0" y="0"/>
            <a:chExt cx="542925" cy="548476"/>
          </a:xfrm>
        </p:grpSpPr>
        <p:sp>
          <p:nvSpPr>
            <p:cNvPr id="138" name="Freeform 10"/>
            <p:cNvSpPr/>
            <p:nvPr/>
          </p:nvSpPr>
          <p:spPr>
            <a:xfrm>
              <a:off x="0" y="0"/>
              <a:ext cx="542926" cy="28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extrusionOk="0">
                  <a:moveTo>
                    <a:pt x="0" y="21508"/>
                  </a:moveTo>
                  <a:cubicBezTo>
                    <a:pt x="3720" y="10800"/>
                    <a:pt x="7440" y="92"/>
                    <a:pt x="11040" y="0"/>
                  </a:cubicBezTo>
                  <a:cubicBezTo>
                    <a:pt x="14640" y="-92"/>
                    <a:pt x="21600" y="20957"/>
                    <a:pt x="21600" y="20957"/>
                  </a:cubicBezTo>
                </a:path>
              </a:pathLst>
            </a:cu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" name="Freeform 14"/>
            <p:cNvSpPr/>
            <p:nvPr/>
          </p:nvSpPr>
          <p:spPr>
            <a:xfrm rot="10800000" flipH="1">
              <a:off x="0" y="268250"/>
              <a:ext cx="542926" cy="28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extrusionOk="0">
                  <a:moveTo>
                    <a:pt x="0" y="21508"/>
                  </a:moveTo>
                  <a:cubicBezTo>
                    <a:pt x="3720" y="10800"/>
                    <a:pt x="7440" y="92"/>
                    <a:pt x="11040" y="0"/>
                  </a:cubicBezTo>
                  <a:cubicBezTo>
                    <a:pt x="14640" y="-92"/>
                    <a:pt x="21600" y="20957"/>
                    <a:pt x="21600" y="20957"/>
                  </a:cubicBezTo>
                </a:path>
              </a:pathLst>
            </a:custGeom>
            <a:solidFill>
              <a:srgbClr val="C3FF7E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41" name="Picture 17" descr="Picture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5200" y="1447800"/>
            <a:ext cx="1371600" cy="1177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18" descr="Picture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4600" y="1447800"/>
            <a:ext cx="1371600" cy="1185863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Left-Right Arrow 19"/>
          <p:cNvSpPr/>
          <p:nvPr/>
        </p:nvSpPr>
        <p:spPr>
          <a:xfrm>
            <a:off x="5334000" y="1828800"/>
            <a:ext cx="685800" cy="3810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CD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Picture 20" descr="Picture 2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28800" y="3303587"/>
            <a:ext cx="1447800" cy="12573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Left-Right Arrow 22"/>
          <p:cNvSpPr/>
          <p:nvPr/>
        </p:nvSpPr>
        <p:spPr>
          <a:xfrm>
            <a:off x="3657600" y="3760787"/>
            <a:ext cx="685800" cy="38100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CD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6" name="Picture 13" descr="Picture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24400" y="3303587"/>
            <a:ext cx="1525588" cy="126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14" descr="Picture 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72350" y="3303587"/>
            <a:ext cx="1314450" cy="126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Rectangle 15"/>
          <p:cNvSpPr/>
          <p:nvPr/>
        </p:nvSpPr>
        <p:spPr>
          <a:xfrm>
            <a:off x="6629400" y="3760787"/>
            <a:ext cx="457200" cy="76201"/>
          </a:xfrm>
          <a:prstGeom prst="rect">
            <a:avLst/>
          </a:prstGeom>
          <a:solidFill>
            <a:srgbClr val="FFCD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Rectangle 16"/>
          <p:cNvSpPr/>
          <p:nvPr/>
        </p:nvSpPr>
        <p:spPr>
          <a:xfrm>
            <a:off x="6629400" y="3989387"/>
            <a:ext cx="457200" cy="76201"/>
          </a:xfrm>
          <a:prstGeom prst="rect">
            <a:avLst/>
          </a:prstGeom>
          <a:solidFill>
            <a:srgbClr val="FFCD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0" name="Picture 18" descr="Picture 1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48400" y="5257800"/>
            <a:ext cx="1150938" cy="118745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Box 19"/>
          <p:cNvSpPr txBox="1"/>
          <p:nvPr/>
        </p:nvSpPr>
        <p:spPr>
          <a:xfrm>
            <a:off x="5105400" y="6476999"/>
            <a:ext cx="327660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b="0">
                <a:solidFill>
                  <a:srgbClr val="FFFFFF"/>
                </a:solidFill>
              </a:defRPr>
            </a:lvl1pPr>
          </a:lstStyle>
          <a:p>
            <a:r>
              <a:t>Google images / Winona.edu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86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Van der Waals bonding helps hold cell membranes together:</a:t>
            </a:r>
          </a:p>
        </p:txBody>
      </p:sp>
      <p:sp>
        <p:nvSpPr>
          <p:cNvPr id="1866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990600"/>
            <a:ext cx="8686800" cy="1548343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Remember "lipid bilayers" in water where hydrophobic tails gathered together?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		</a:t>
            </a:r>
          </a:p>
        </p:txBody>
      </p:sp>
      <p:grpSp>
        <p:nvGrpSpPr>
          <p:cNvPr id="2093" name="Group 4"/>
          <p:cNvGrpSpPr/>
          <p:nvPr/>
        </p:nvGrpSpPr>
        <p:grpSpPr>
          <a:xfrm>
            <a:off x="609599" y="1523999"/>
            <a:ext cx="2438402" cy="2057402"/>
            <a:chOff x="0" y="0"/>
            <a:chExt cx="2438400" cy="2057401"/>
          </a:xfrm>
        </p:grpSpPr>
        <p:grpSp>
          <p:nvGrpSpPr>
            <p:cNvPr id="1979" name="Group 5"/>
            <p:cNvGrpSpPr/>
            <p:nvPr/>
          </p:nvGrpSpPr>
          <p:grpSpPr>
            <a:xfrm>
              <a:off x="-1" y="-1"/>
              <a:ext cx="2438401" cy="987554"/>
              <a:chOff x="0" y="0"/>
              <a:chExt cx="2438399" cy="987553"/>
            </a:xfrm>
          </p:grpSpPr>
          <p:grpSp>
            <p:nvGrpSpPr>
              <p:cNvPr id="1880" name="Group 6"/>
              <p:cNvGrpSpPr/>
              <p:nvPr/>
            </p:nvGrpSpPr>
            <p:grpSpPr>
              <a:xfrm>
                <a:off x="2194560" y="0"/>
                <a:ext cx="243840" cy="987554"/>
                <a:chOff x="0" y="0"/>
                <a:chExt cx="243839" cy="987553"/>
              </a:xfrm>
            </p:grpSpPr>
            <p:sp>
              <p:nvSpPr>
                <p:cNvPr id="1867" name="Oval 7"/>
                <p:cNvSpPr/>
                <p:nvPr/>
              </p:nvSpPr>
              <p:spPr>
                <a:xfrm rot="16200000">
                  <a:off x="-7226" y="7225"/>
                  <a:ext cx="136698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68" name="Line 8"/>
                <p:cNvSpPr/>
                <p:nvPr/>
              </p:nvSpPr>
              <p:spPr>
                <a:xfrm flipV="1">
                  <a:off x="58200" y="27835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69" name="Line 9"/>
                <p:cNvSpPr/>
                <p:nvPr/>
              </p:nvSpPr>
              <p:spPr>
                <a:xfrm>
                  <a:off x="24822" y="68983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70" name="Oval 10"/>
                <p:cNvSpPr/>
                <p:nvPr/>
              </p:nvSpPr>
              <p:spPr>
                <a:xfrm rot="16200000">
                  <a:off x="88675" y="90330"/>
                  <a:ext cx="163895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71" name="Line 11"/>
                <p:cNvSpPr/>
                <p:nvPr/>
              </p:nvSpPr>
              <p:spPr>
                <a:xfrm flipV="1">
                  <a:off x="170622" y="115774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1879" name="Group 12"/>
                <p:cNvGrpSpPr/>
                <p:nvPr/>
              </p:nvGrpSpPr>
              <p:grpSpPr>
                <a:xfrm>
                  <a:off x="18957" y="251073"/>
                  <a:ext cx="219654" cy="736481"/>
                  <a:chOff x="0" y="0"/>
                  <a:chExt cx="219652" cy="736480"/>
                </a:xfrm>
              </p:grpSpPr>
              <p:sp>
                <p:nvSpPr>
                  <p:cNvPr id="1872" name="Oval 13"/>
                  <p:cNvSpPr/>
                  <p:nvPr/>
                </p:nvSpPr>
                <p:spPr>
                  <a:xfrm rot="5400000">
                    <a:off x="89941" y="419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73" name="Oval 14"/>
                  <p:cNvSpPr/>
                  <p:nvPr/>
                </p:nvSpPr>
                <p:spPr>
                  <a:xfrm rot="5400000">
                    <a:off x="-4195" y="10462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74" name="Oval 15"/>
                  <p:cNvSpPr/>
                  <p:nvPr/>
                </p:nvSpPr>
                <p:spPr>
                  <a:xfrm rot="5400000">
                    <a:off x="89941" y="205053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75" name="Oval 16"/>
                  <p:cNvSpPr/>
                  <p:nvPr/>
                </p:nvSpPr>
                <p:spPr>
                  <a:xfrm rot="5400000">
                    <a:off x="-4195" y="305482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76" name="Oval 17"/>
                  <p:cNvSpPr/>
                  <p:nvPr/>
                </p:nvSpPr>
                <p:spPr>
                  <a:xfrm rot="5400000">
                    <a:off x="89941" y="405911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77" name="Oval 18"/>
                  <p:cNvSpPr/>
                  <p:nvPr/>
                </p:nvSpPr>
                <p:spPr>
                  <a:xfrm rot="5400000">
                    <a:off x="-4195" y="506340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78" name="Oval 19"/>
                  <p:cNvSpPr/>
                  <p:nvPr/>
                </p:nvSpPr>
                <p:spPr>
                  <a:xfrm rot="5400000">
                    <a:off x="89941" y="606769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894" name="Group 20"/>
              <p:cNvGrpSpPr/>
              <p:nvPr/>
            </p:nvGrpSpPr>
            <p:grpSpPr>
              <a:xfrm>
                <a:off x="1882986" y="0"/>
                <a:ext cx="243841" cy="987554"/>
                <a:chOff x="0" y="0"/>
                <a:chExt cx="243839" cy="987553"/>
              </a:xfrm>
            </p:grpSpPr>
            <p:sp>
              <p:nvSpPr>
                <p:cNvPr id="1881" name="Oval 21"/>
                <p:cNvSpPr/>
                <p:nvPr/>
              </p:nvSpPr>
              <p:spPr>
                <a:xfrm rot="16200000">
                  <a:off x="-7226" y="7225"/>
                  <a:ext cx="136698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82" name="Line 22"/>
                <p:cNvSpPr/>
                <p:nvPr/>
              </p:nvSpPr>
              <p:spPr>
                <a:xfrm flipV="1">
                  <a:off x="58200" y="27835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83" name="Line 23"/>
                <p:cNvSpPr/>
                <p:nvPr/>
              </p:nvSpPr>
              <p:spPr>
                <a:xfrm>
                  <a:off x="24822" y="68983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84" name="Oval 24"/>
                <p:cNvSpPr/>
                <p:nvPr/>
              </p:nvSpPr>
              <p:spPr>
                <a:xfrm rot="16200000">
                  <a:off x="88675" y="90330"/>
                  <a:ext cx="163895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85" name="Line 25"/>
                <p:cNvSpPr/>
                <p:nvPr/>
              </p:nvSpPr>
              <p:spPr>
                <a:xfrm flipV="1">
                  <a:off x="170622" y="115774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1893" name="Group 26"/>
                <p:cNvGrpSpPr/>
                <p:nvPr/>
              </p:nvGrpSpPr>
              <p:grpSpPr>
                <a:xfrm>
                  <a:off x="18957" y="251073"/>
                  <a:ext cx="219654" cy="736481"/>
                  <a:chOff x="0" y="0"/>
                  <a:chExt cx="219652" cy="736480"/>
                </a:xfrm>
              </p:grpSpPr>
              <p:sp>
                <p:nvSpPr>
                  <p:cNvPr id="1886" name="Oval 27"/>
                  <p:cNvSpPr/>
                  <p:nvPr/>
                </p:nvSpPr>
                <p:spPr>
                  <a:xfrm rot="5400000">
                    <a:off x="89941" y="419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87" name="Oval 28"/>
                  <p:cNvSpPr/>
                  <p:nvPr/>
                </p:nvSpPr>
                <p:spPr>
                  <a:xfrm rot="5400000">
                    <a:off x="-4195" y="10462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88" name="Oval 29"/>
                  <p:cNvSpPr/>
                  <p:nvPr/>
                </p:nvSpPr>
                <p:spPr>
                  <a:xfrm rot="5400000">
                    <a:off x="89941" y="205053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89" name="Oval 30"/>
                  <p:cNvSpPr/>
                  <p:nvPr/>
                </p:nvSpPr>
                <p:spPr>
                  <a:xfrm rot="5400000">
                    <a:off x="-4195" y="305482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90" name="Oval 31"/>
                  <p:cNvSpPr/>
                  <p:nvPr/>
                </p:nvSpPr>
                <p:spPr>
                  <a:xfrm rot="5400000">
                    <a:off x="89941" y="405911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91" name="Oval 32"/>
                  <p:cNvSpPr/>
                  <p:nvPr/>
                </p:nvSpPr>
                <p:spPr>
                  <a:xfrm rot="5400000">
                    <a:off x="-4195" y="506340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92" name="Oval 33"/>
                  <p:cNvSpPr/>
                  <p:nvPr/>
                </p:nvSpPr>
                <p:spPr>
                  <a:xfrm rot="5400000">
                    <a:off x="89941" y="606769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908" name="Group 34"/>
              <p:cNvGrpSpPr/>
              <p:nvPr/>
            </p:nvGrpSpPr>
            <p:grpSpPr>
              <a:xfrm>
                <a:off x="1571413" y="0"/>
                <a:ext cx="243840" cy="987554"/>
                <a:chOff x="0" y="0"/>
                <a:chExt cx="243839" cy="987553"/>
              </a:xfrm>
            </p:grpSpPr>
            <p:sp>
              <p:nvSpPr>
                <p:cNvPr id="1895" name="Oval 35"/>
                <p:cNvSpPr/>
                <p:nvPr/>
              </p:nvSpPr>
              <p:spPr>
                <a:xfrm rot="16200000">
                  <a:off x="-7226" y="7225"/>
                  <a:ext cx="136698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96" name="Line 36"/>
                <p:cNvSpPr/>
                <p:nvPr/>
              </p:nvSpPr>
              <p:spPr>
                <a:xfrm flipV="1">
                  <a:off x="58200" y="27835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97" name="Line 37"/>
                <p:cNvSpPr/>
                <p:nvPr/>
              </p:nvSpPr>
              <p:spPr>
                <a:xfrm>
                  <a:off x="24822" y="68983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98" name="Oval 38"/>
                <p:cNvSpPr/>
                <p:nvPr/>
              </p:nvSpPr>
              <p:spPr>
                <a:xfrm rot="16200000">
                  <a:off x="88675" y="90330"/>
                  <a:ext cx="163895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99" name="Line 39"/>
                <p:cNvSpPr/>
                <p:nvPr/>
              </p:nvSpPr>
              <p:spPr>
                <a:xfrm flipV="1">
                  <a:off x="170622" y="115774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1907" name="Group 40"/>
                <p:cNvGrpSpPr/>
                <p:nvPr/>
              </p:nvGrpSpPr>
              <p:grpSpPr>
                <a:xfrm>
                  <a:off x="18957" y="251073"/>
                  <a:ext cx="219654" cy="736481"/>
                  <a:chOff x="0" y="0"/>
                  <a:chExt cx="219652" cy="736480"/>
                </a:xfrm>
              </p:grpSpPr>
              <p:sp>
                <p:nvSpPr>
                  <p:cNvPr id="1900" name="Oval 41"/>
                  <p:cNvSpPr/>
                  <p:nvPr/>
                </p:nvSpPr>
                <p:spPr>
                  <a:xfrm rot="5400000">
                    <a:off x="89941" y="419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01" name="Oval 42"/>
                  <p:cNvSpPr/>
                  <p:nvPr/>
                </p:nvSpPr>
                <p:spPr>
                  <a:xfrm rot="5400000">
                    <a:off x="-4195" y="10462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02" name="Oval 43"/>
                  <p:cNvSpPr/>
                  <p:nvPr/>
                </p:nvSpPr>
                <p:spPr>
                  <a:xfrm rot="5400000">
                    <a:off x="89941" y="205053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03" name="Oval 44"/>
                  <p:cNvSpPr/>
                  <p:nvPr/>
                </p:nvSpPr>
                <p:spPr>
                  <a:xfrm rot="5400000">
                    <a:off x="-4195" y="305482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04" name="Oval 45"/>
                  <p:cNvSpPr/>
                  <p:nvPr/>
                </p:nvSpPr>
                <p:spPr>
                  <a:xfrm rot="5400000">
                    <a:off x="89941" y="405911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05" name="Oval 46"/>
                  <p:cNvSpPr/>
                  <p:nvPr/>
                </p:nvSpPr>
                <p:spPr>
                  <a:xfrm rot="5400000">
                    <a:off x="-4195" y="506340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06" name="Oval 47"/>
                  <p:cNvSpPr/>
                  <p:nvPr/>
                </p:nvSpPr>
                <p:spPr>
                  <a:xfrm rot="5400000">
                    <a:off x="89941" y="606769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922" name="Group 48"/>
              <p:cNvGrpSpPr/>
              <p:nvPr/>
            </p:nvGrpSpPr>
            <p:grpSpPr>
              <a:xfrm>
                <a:off x="1259840" y="0"/>
                <a:ext cx="243840" cy="987554"/>
                <a:chOff x="0" y="0"/>
                <a:chExt cx="243839" cy="987553"/>
              </a:xfrm>
            </p:grpSpPr>
            <p:sp>
              <p:nvSpPr>
                <p:cNvPr id="1909" name="Oval 49"/>
                <p:cNvSpPr/>
                <p:nvPr/>
              </p:nvSpPr>
              <p:spPr>
                <a:xfrm rot="16200000">
                  <a:off x="-7226" y="7225"/>
                  <a:ext cx="136698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10" name="Line 50"/>
                <p:cNvSpPr/>
                <p:nvPr/>
              </p:nvSpPr>
              <p:spPr>
                <a:xfrm flipV="1">
                  <a:off x="58200" y="27835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11" name="Line 51"/>
                <p:cNvSpPr/>
                <p:nvPr/>
              </p:nvSpPr>
              <p:spPr>
                <a:xfrm>
                  <a:off x="24822" y="68983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12" name="Oval 52"/>
                <p:cNvSpPr/>
                <p:nvPr/>
              </p:nvSpPr>
              <p:spPr>
                <a:xfrm rot="16200000">
                  <a:off x="88675" y="90330"/>
                  <a:ext cx="163895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13" name="Line 53"/>
                <p:cNvSpPr/>
                <p:nvPr/>
              </p:nvSpPr>
              <p:spPr>
                <a:xfrm flipV="1">
                  <a:off x="170622" y="115774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1921" name="Group 54"/>
                <p:cNvGrpSpPr/>
                <p:nvPr/>
              </p:nvGrpSpPr>
              <p:grpSpPr>
                <a:xfrm>
                  <a:off x="18957" y="251073"/>
                  <a:ext cx="219654" cy="736481"/>
                  <a:chOff x="0" y="0"/>
                  <a:chExt cx="219652" cy="736480"/>
                </a:xfrm>
              </p:grpSpPr>
              <p:sp>
                <p:nvSpPr>
                  <p:cNvPr id="1914" name="Oval 55"/>
                  <p:cNvSpPr/>
                  <p:nvPr/>
                </p:nvSpPr>
                <p:spPr>
                  <a:xfrm rot="5400000">
                    <a:off x="89941" y="419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15" name="Oval 56"/>
                  <p:cNvSpPr/>
                  <p:nvPr/>
                </p:nvSpPr>
                <p:spPr>
                  <a:xfrm rot="5400000">
                    <a:off x="-4195" y="10462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16" name="Oval 57"/>
                  <p:cNvSpPr/>
                  <p:nvPr/>
                </p:nvSpPr>
                <p:spPr>
                  <a:xfrm rot="5400000">
                    <a:off x="89941" y="205053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17" name="Oval 58"/>
                  <p:cNvSpPr/>
                  <p:nvPr/>
                </p:nvSpPr>
                <p:spPr>
                  <a:xfrm rot="5400000">
                    <a:off x="-4195" y="305482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18" name="Oval 59"/>
                  <p:cNvSpPr/>
                  <p:nvPr/>
                </p:nvSpPr>
                <p:spPr>
                  <a:xfrm rot="5400000">
                    <a:off x="89941" y="405911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19" name="Oval 60"/>
                  <p:cNvSpPr/>
                  <p:nvPr/>
                </p:nvSpPr>
                <p:spPr>
                  <a:xfrm rot="5400000">
                    <a:off x="-4195" y="506340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20" name="Oval 61"/>
                  <p:cNvSpPr/>
                  <p:nvPr/>
                </p:nvSpPr>
                <p:spPr>
                  <a:xfrm rot="5400000">
                    <a:off x="89941" y="606769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936" name="Group 62"/>
              <p:cNvGrpSpPr/>
              <p:nvPr/>
            </p:nvGrpSpPr>
            <p:grpSpPr>
              <a:xfrm>
                <a:off x="934720" y="0"/>
                <a:ext cx="243840" cy="987554"/>
                <a:chOff x="0" y="0"/>
                <a:chExt cx="243839" cy="987553"/>
              </a:xfrm>
            </p:grpSpPr>
            <p:sp>
              <p:nvSpPr>
                <p:cNvPr id="1923" name="Oval 63"/>
                <p:cNvSpPr/>
                <p:nvPr/>
              </p:nvSpPr>
              <p:spPr>
                <a:xfrm rot="16200000">
                  <a:off x="-7226" y="7225"/>
                  <a:ext cx="136698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24" name="Line 64"/>
                <p:cNvSpPr/>
                <p:nvPr/>
              </p:nvSpPr>
              <p:spPr>
                <a:xfrm flipV="1">
                  <a:off x="58200" y="27835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25" name="Line 65"/>
                <p:cNvSpPr/>
                <p:nvPr/>
              </p:nvSpPr>
              <p:spPr>
                <a:xfrm>
                  <a:off x="24822" y="68983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26" name="Oval 66"/>
                <p:cNvSpPr/>
                <p:nvPr/>
              </p:nvSpPr>
              <p:spPr>
                <a:xfrm rot="16200000">
                  <a:off x="88675" y="90330"/>
                  <a:ext cx="163895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27" name="Line 67"/>
                <p:cNvSpPr/>
                <p:nvPr/>
              </p:nvSpPr>
              <p:spPr>
                <a:xfrm flipV="1">
                  <a:off x="170622" y="115774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1935" name="Group 68"/>
                <p:cNvGrpSpPr/>
                <p:nvPr/>
              </p:nvGrpSpPr>
              <p:grpSpPr>
                <a:xfrm>
                  <a:off x="18957" y="251073"/>
                  <a:ext cx="219654" cy="736481"/>
                  <a:chOff x="0" y="0"/>
                  <a:chExt cx="219652" cy="736480"/>
                </a:xfrm>
              </p:grpSpPr>
              <p:sp>
                <p:nvSpPr>
                  <p:cNvPr id="1928" name="Oval 69"/>
                  <p:cNvSpPr/>
                  <p:nvPr/>
                </p:nvSpPr>
                <p:spPr>
                  <a:xfrm rot="5400000">
                    <a:off x="89941" y="419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29" name="Oval 70"/>
                  <p:cNvSpPr/>
                  <p:nvPr/>
                </p:nvSpPr>
                <p:spPr>
                  <a:xfrm rot="5400000">
                    <a:off x="-4195" y="10462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30" name="Oval 71"/>
                  <p:cNvSpPr/>
                  <p:nvPr/>
                </p:nvSpPr>
                <p:spPr>
                  <a:xfrm rot="5400000">
                    <a:off x="89941" y="205053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31" name="Oval 72"/>
                  <p:cNvSpPr/>
                  <p:nvPr/>
                </p:nvSpPr>
                <p:spPr>
                  <a:xfrm rot="5400000">
                    <a:off x="-4195" y="305482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32" name="Oval 73"/>
                  <p:cNvSpPr/>
                  <p:nvPr/>
                </p:nvSpPr>
                <p:spPr>
                  <a:xfrm rot="5400000">
                    <a:off x="89941" y="405911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33" name="Oval 74"/>
                  <p:cNvSpPr/>
                  <p:nvPr/>
                </p:nvSpPr>
                <p:spPr>
                  <a:xfrm rot="5400000">
                    <a:off x="-4195" y="506340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34" name="Oval 75"/>
                  <p:cNvSpPr/>
                  <p:nvPr/>
                </p:nvSpPr>
                <p:spPr>
                  <a:xfrm rot="5400000">
                    <a:off x="89941" y="606769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950" name="Group 76"/>
              <p:cNvGrpSpPr/>
              <p:nvPr/>
            </p:nvGrpSpPr>
            <p:grpSpPr>
              <a:xfrm>
                <a:off x="623146" y="0"/>
                <a:ext cx="243840" cy="987554"/>
                <a:chOff x="0" y="0"/>
                <a:chExt cx="243839" cy="987553"/>
              </a:xfrm>
            </p:grpSpPr>
            <p:sp>
              <p:nvSpPr>
                <p:cNvPr id="1937" name="Oval 77"/>
                <p:cNvSpPr/>
                <p:nvPr/>
              </p:nvSpPr>
              <p:spPr>
                <a:xfrm rot="16200000">
                  <a:off x="-7226" y="7225"/>
                  <a:ext cx="136698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38" name="Line 78"/>
                <p:cNvSpPr/>
                <p:nvPr/>
              </p:nvSpPr>
              <p:spPr>
                <a:xfrm flipV="1">
                  <a:off x="58200" y="27835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39" name="Line 79"/>
                <p:cNvSpPr/>
                <p:nvPr/>
              </p:nvSpPr>
              <p:spPr>
                <a:xfrm>
                  <a:off x="24822" y="68983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40" name="Oval 80"/>
                <p:cNvSpPr/>
                <p:nvPr/>
              </p:nvSpPr>
              <p:spPr>
                <a:xfrm rot="16200000">
                  <a:off x="88675" y="90330"/>
                  <a:ext cx="163895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41" name="Line 81"/>
                <p:cNvSpPr/>
                <p:nvPr/>
              </p:nvSpPr>
              <p:spPr>
                <a:xfrm flipV="1">
                  <a:off x="170622" y="115774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1949" name="Group 82"/>
                <p:cNvGrpSpPr/>
                <p:nvPr/>
              </p:nvGrpSpPr>
              <p:grpSpPr>
                <a:xfrm>
                  <a:off x="18957" y="251073"/>
                  <a:ext cx="219654" cy="736481"/>
                  <a:chOff x="0" y="0"/>
                  <a:chExt cx="219652" cy="736480"/>
                </a:xfrm>
              </p:grpSpPr>
              <p:sp>
                <p:nvSpPr>
                  <p:cNvPr id="1942" name="Oval 83"/>
                  <p:cNvSpPr/>
                  <p:nvPr/>
                </p:nvSpPr>
                <p:spPr>
                  <a:xfrm rot="5400000">
                    <a:off x="89941" y="419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43" name="Oval 84"/>
                  <p:cNvSpPr/>
                  <p:nvPr/>
                </p:nvSpPr>
                <p:spPr>
                  <a:xfrm rot="5400000">
                    <a:off x="-4195" y="10462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44" name="Oval 85"/>
                  <p:cNvSpPr/>
                  <p:nvPr/>
                </p:nvSpPr>
                <p:spPr>
                  <a:xfrm rot="5400000">
                    <a:off x="89941" y="205053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45" name="Oval 86"/>
                  <p:cNvSpPr/>
                  <p:nvPr/>
                </p:nvSpPr>
                <p:spPr>
                  <a:xfrm rot="5400000">
                    <a:off x="-4195" y="305482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46" name="Oval 87"/>
                  <p:cNvSpPr/>
                  <p:nvPr/>
                </p:nvSpPr>
                <p:spPr>
                  <a:xfrm rot="5400000">
                    <a:off x="89941" y="405911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47" name="Oval 88"/>
                  <p:cNvSpPr/>
                  <p:nvPr/>
                </p:nvSpPr>
                <p:spPr>
                  <a:xfrm rot="5400000">
                    <a:off x="-4195" y="506340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48" name="Oval 89"/>
                  <p:cNvSpPr/>
                  <p:nvPr/>
                </p:nvSpPr>
                <p:spPr>
                  <a:xfrm rot="5400000">
                    <a:off x="89941" y="606769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964" name="Group 90"/>
              <p:cNvGrpSpPr/>
              <p:nvPr/>
            </p:nvGrpSpPr>
            <p:grpSpPr>
              <a:xfrm>
                <a:off x="311573" y="0"/>
                <a:ext cx="243840" cy="987554"/>
                <a:chOff x="0" y="0"/>
                <a:chExt cx="243839" cy="987553"/>
              </a:xfrm>
            </p:grpSpPr>
            <p:sp>
              <p:nvSpPr>
                <p:cNvPr id="1951" name="Oval 91"/>
                <p:cNvSpPr/>
                <p:nvPr/>
              </p:nvSpPr>
              <p:spPr>
                <a:xfrm rot="16200000">
                  <a:off x="-7226" y="7225"/>
                  <a:ext cx="136698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52" name="Line 92"/>
                <p:cNvSpPr/>
                <p:nvPr/>
              </p:nvSpPr>
              <p:spPr>
                <a:xfrm flipV="1">
                  <a:off x="58200" y="27835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53" name="Line 93"/>
                <p:cNvSpPr/>
                <p:nvPr/>
              </p:nvSpPr>
              <p:spPr>
                <a:xfrm>
                  <a:off x="24822" y="68983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54" name="Oval 94"/>
                <p:cNvSpPr/>
                <p:nvPr/>
              </p:nvSpPr>
              <p:spPr>
                <a:xfrm rot="16200000">
                  <a:off x="88675" y="90330"/>
                  <a:ext cx="163895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55" name="Line 95"/>
                <p:cNvSpPr/>
                <p:nvPr/>
              </p:nvSpPr>
              <p:spPr>
                <a:xfrm flipV="1">
                  <a:off x="170622" y="115774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1963" name="Group 96"/>
                <p:cNvGrpSpPr/>
                <p:nvPr/>
              </p:nvGrpSpPr>
              <p:grpSpPr>
                <a:xfrm>
                  <a:off x="18957" y="251073"/>
                  <a:ext cx="219654" cy="736481"/>
                  <a:chOff x="0" y="0"/>
                  <a:chExt cx="219652" cy="736480"/>
                </a:xfrm>
              </p:grpSpPr>
              <p:sp>
                <p:nvSpPr>
                  <p:cNvPr id="1956" name="Oval 97"/>
                  <p:cNvSpPr/>
                  <p:nvPr/>
                </p:nvSpPr>
                <p:spPr>
                  <a:xfrm rot="5400000">
                    <a:off x="89941" y="419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57" name="Oval 98"/>
                  <p:cNvSpPr/>
                  <p:nvPr/>
                </p:nvSpPr>
                <p:spPr>
                  <a:xfrm rot="5400000">
                    <a:off x="-4195" y="10462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58" name="Oval 99"/>
                  <p:cNvSpPr/>
                  <p:nvPr/>
                </p:nvSpPr>
                <p:spPr>
                  <a:xfrm rot="5400000">
                    <a:off x="89941" y="205053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59" name="Oval 100"/>
                  <p:cNvSpPr/>
                  <p:nvPr/>
                </p:nvSpPr>
                <p:spPr>
                  <a:xfrm rot="5400000">
                    <a:off x="-4195" y="305482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60" name="Oval 101"/>
                  <p:cNvSpPr/>
                  <p:nvPr/>
                </p:nvSpPr>
                <p:spPr>
                  <a:xfrm rot="5400000">
                    <a:off x="89941" y="405911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61" name="Oval 102"/>
                  <p:cNvSpPr/>
                  <p:nvPr/>
                </p:nvSpPr>
                <p:spPr>
                  <a:xfrm rot="5400000">
                    <a:off x="-4195" y="506340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62" name="Oval 103"/>
                  <p:cNvSpPr/>
                  <p:nvPr/>
                </p:nvSpPr>
                <p:spPr>
                  <a:xfrm rot="5400000">
                    <a:off x="89941" y="606769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978" name="Group 104"/>
              <p:cNvGrpSpPr/>
              <p:nvPr/>
            </p:nvGrpSpPr>
            <p:grpSpPr>
              <a:xfrm>
                <a:off x="0" y="0"/>
                <a:ext cx="243840" cy="987554"/>
                <a:chOff x="0" y="0"/>
                <a:chExt cx="243839" cy="987553"/>
              </a:xfrm>
            </p:grpSpPr>
            <p:sp>
              <p:nvSpPr>
                <p:cNvPr id="1965" name="Oval 105"/>
                <p:cNvSpPr/>
                <p:nvPr/>
              </p:nvSpPr>
              <p:spPr>
                <a:xfrm rot="16200000">
                  <a:off x="-7226" y="7225"/>
                  <a:ext cx="136698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66" name="Line 106"/>
                <p:cNvSpPr/>
                <p:nvPr/>
              </p:nvSpPr>
              <p:spPr>
                <a:xfrm flipV="1">
                  <a:off x="58200" y="27835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67" name="Line 107"/>
                <p:cNvSpPr/>
                <p:nvPr/>
              </p:nvSpPr>
              <p:spPr>
                <a:xfrm>
                  <a:off x="24822" y="68983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68" name="Oval 108"/>
                <p:cNvSpPr/>
                <p:nvPr/>
              </p:nvSpPr>
              <p:spPr>
                <a:xfrm rot="16200000">
                  <a:off x="88675" y="90330"/>
                  <a:ext cx="163895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69" name="Line 109"/>
                <p:cNvSpPr/>
                <p:nvPr/>
              </p:nvSpPr>
              <p:spPr>
                <a:xfrm flipV="1">
                  <a:off x="170622" y="115774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1977" name="Group 110"/>
                <p:cNvGrpSpPr/>
                <p:nvPr/>
              </p:nvGrpSpPr>
              <p:grpSpPr>
                <a:xfrm>
                  <a:off x="18957" y="251073"/>
                  <a:ext cx="219654" cy="736481"/>
                  <a:chOff x="0" y="0"/>
                  <a:chExt cx="219652" cy="736480"/>
                </a:xfrm>
              </p:grpSpPr>
              <p:sp>
                <p:nvSpPr>
                  <p:cNvPr id="1970" name="Oval 111"/>
                  <p:cNvSpPr/>
                  <p:nvPr/>
                </p:nvSpPr>
                <p:spPr>
                  <a:xfrm rot="5400000">
                    <a:off x="89941" y="419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71" name="Oval 112"/>
                  <p:cNvSpPr/>
                  <p:nvPr/>
                </p:nvSpPr>
                <p:spPr>
                  <a:xfrm rot="5400000">
                    <a:off x="-4195" y="10462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72" name="Oval 113"/>
                  <p:cNvSpPr/>
                  <p:nvPr/>
                </p:nvSpPr>
                <p:spPr>
                  <a:xfrm rot="5400000">
                    <a:off x="89941" y="205053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73" name="Oval 114"/>
                  <p:cNvSpPr/>
                  <p:nvPr/>
                </p:nvSpPr>
                <p:spPr>
                  <a:xfrm rot="5400000">
                    <a:off x="-4195" y="305482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74" name="Oval 115"/>
                  <p:cNvSpPr/>
                  <p:nvPr/>
                </p:nvSpPr>
                <p:spPr>
                  <a:xfrm rot="5400000">
                    <a:off x="89941" y="405911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75" name="Oval 116"/>
                  <p:cNvSpPr/>
                  <p:nvPr/>
                </p:nvSpPr>
                <p:spPr>
                  <a:xfrm rot="5400000">
                    <a:off x="-4195" y="506340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76" name="Oval 117"/>
                  <p:cNvSpPr/>
                  <p:nvPr/>
                </p:nvSpPr>
                <p:spPr>
                  <a:xfrm rot="5400000">
                    <a:off x="89941" y="606769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</p:grpSp>
        <p:grpSp>
          <p:nvGrpSpPr>
            <p:cNvPr id="2092" name="Group 118"/>
            <p:cNvGrpSpPr/>
            <p:nvPr/>
          </p:nvGrpSpPr>
          <p:grpSpPr>
            <a:xfrm>
              <a:off x="0" y="1069847"/>
              <a:ext cx="2438401" cy="987554"/>
              <a:chOff x="0" y="0"/>
              <a:chExt cx="2438399" cy="987553"/>
            </a:xfrm>
          </p:grpSpPr>
          <p:grpSp>
            <p:nvGrpSpPr>
              <p:cNvPr id="1993" name="Group 119"/>
              <p:cNvGrpSpPr/>
              <p:nvPr/>
            </p:nvGrpSpPr>
            <p:grpSpPr>
              <a:xfrm>
                <a:off x="0" y="-1"/>
                <a:ext cx="243841" cy="987554"/>
                <a:chOff x="0" y="0"/>
                <a:chExt cx="243839" cy="987553"/>
              </a:xfrm>
            </p:grpSpPr>
            <p:sp>
              <p:nvSpPr>
                <p:cNvPr id="1980" name="Oval 120"/>
                <p:cNvSpPr/>
                <p:nvPr/>
              </p:nvSpPr>
              <p:spPr>
                <a:xfrm rot="5400000">
                  <a:off x="114368" y="858082"/>
                  <a:ext cx="136697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81" name="Line 121"/>
                <p:cNvSpPr/>
                <p:nvPr/>
              </p:nvSpPr>
              <p:spPr>
                <a:xfrm flipH="1">
                  <a:off x="185638" y="878692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82" name="Line 122"/>
                <p:cNvSpPr/>
                <p:nvPr/>
              </p:nvSpPr>
              <p:spPr>
                <a:xfrm flipH="1">
                  <a:off x="147069" y="918570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83" name="Oval 123"/>
                <p:cNvSpPr/>
                <p:nvPr/>
              </p:nvSpPr>
              <p:spPr>
                <a:xfrm rot="5400000">
                  <a:off x="-8730" y="750789"/>
                  <a:ext cx="163894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84" name="Line 124"/>
                <p:cNvSpPr/>
                <p:nvPr/>
              </p:nvSpPr>
              <p:spPr>
                <a:xfrm flipH="1">
                  <a:off x="72563" y="773443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1992" name="Group 125"/>
                <p:cNvGrpSpPr/>
                <p:nvPr/>
              </p:nvGrpSpPr>
              <p:grpSpPr>
                <a:xfrm>
                  <a:off x="5229" y="0"/>
                  <a:ext cx="219653" cy="736481"/>
                  <a:chOff x="0" y="0"/>
                  <a:chExt cx="219652" cy="736480"/>
                </a:xfrm>
              </p:grpSpPr>
              <p:sp>
                <p:nvSpPr>
                  <p:cNvPr id="1985" name="Oval 126"/>
                  <p:cNvSpPr/>
                  <p:nvPr/>
                </p:nvSpPr>
                <p:spPr>
                  <a:xfrm rot="16200000">
                    <a:off x="-4195" y="606769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86" name="Oval 127"/>
                  <p:cNvSpPr/>
                  <p:nvPr/>
                </p:nvSpPr>
                <p:spPr>
                  <a:xfrm rot="16200000">
                    <a:off x="89941" y="506340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87" name="Oval 128"/>
                  <p:cNvSpPr/>
                  <p:nvPr/>
                </p:nvSpPr>
                <p:spPr>
                  <a:xfrm rot="16200000">
                    <a:off x="-4195" y="405911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88" name="Oval 129"/>
                  <p:cNvSpPr/>
                  <p:nvPr/>
                </p:nvSpPr>
                <p:spPr>
                  <a:xfrm rot="16200000">
                    <a:off x="89941" y="305482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89" name="Oval 130"/>
                  <p:cNvSpPr/>
                  <p:nvPr/>
                </p:nvSpPr>
                <p:spPr>
                  <a:xfrm rot="16200000">
                    <a:off x="-4195" y="205053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90" name="Oval 131"/>
                  <p:cNvSpPr/>
                  <p:nvPr/>
                </p:nvSpPr>
                <p:spPr>
                  <a:xfrm rot="16200000">
                    <a:off x="89941" y="10462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991" name="Oval 132"/>
                  <p:cNvSpPr/>
                  <p:nvPr/>
                </p:nvSpPr>
                <p:spPr>
                  <a:xfrm rot="16200000">
                    <a:off x="-4195" y="419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2007" name="Group 133"/>
              <p:cNvGrpSpPr/>
              <p:nvPr/>
            </p:nvGrpSpPr>
            <p:grpSpPr>
              <a:xfrm>
                <a:off x="311574" y="-1"/>
                <a:ext cx="243840" cy="987554"/>
                <a:chOff x="0" y="0"/>
                <a:chExt cx="243839" cy="987553"/>
              </a:xfrm>
            </p:grpSpPr>
            <p:sp>
              <p:nvSpPr>
                <p:cNvPr id="1994" name="Oval 134"/>
                <p:cNvSpPr/>
                <p:nvPr/>
              </p:nvSpPr>
              <p:spPr>
                <a:xfrm rot="5400000">
                  <a:off x="114368" y="858082"/>
                  <a:ext cx="136697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95" name="Line 135"/>
                <p:cNvSpPr/>
                <p:nvPr/>
              </p:nvSpPr>
              <p:spPr>
                <a:xfrm flipH="1">
                  <a:off x="185638" y="878692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96" name="Line 136"/>
                <p:cNvSpPr/>
                <p:nvPr/>
              </p:nvSpPr>
              <p:spPr>
                <a:xfrm flipH="1">
                  <a:off x="147069" y="918570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97" name="Oval 137"/>
                <p:cNvSpPr/>
                <p:nvPr/>
              </p:nvSpPr>
              <p:spPr>
                <a:xfrm rot="5400000">
                  <a:off x="-8730" y="750789"/>
                  <a:ext cx="163894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98" name="Line 138"/>
                <p:cNvSpPr/>
                <p:nvPr/>
              </p:nvSpPr>
              <p:spPr>
                <a:xfrm flipH="1">
                  <a:off x="72563" y="773443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2006" name="Group 139"/>
                <p:cNvGrpSpPr/>
                <p:nvPr/>
              </p:nvGrpSpPr>
              <p:grpSpPr>
                <a:xfrm>
                  <a:off x="5229" y="0"/>
                  <a:ext cx="219653" cy="736481"/>
                  <a:chOff x="0" y="0"/>
                  <a:chExt cx="219652" cy="736480"/>
                </a:xfrm>
              </p:grpSpPr>
              <p:sp>
                <p:nvSpPr>
                  <p:cNvPr id="1999" name="Oval 140"/>
                  <p:cNvSpPr/>
                  <p:nvPr/>
                </p:nvSpPr>
                <p:spPr>
                  <a:xfrm rot="16200000">
                    <a:off x="-4195" y="606769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00" name="Oval 141"/>
                  <p:cNvSpPr/>
                  <p:nvPr/>
                </p:nvSpPr>
                <p:spPr>
                  <a:xfrm rot="16200000">
                    <a:off x="89941" y="506340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01" name="Oval 142"/>
                  <p:cNvSpPr/>
                  <p:nvPr/>
                </p:nvSpPr>
                <p:spPr>
                  <a:xfrm rot="16200000">
                    <a:off x="-4195" y="405911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02" name="Oval 143"/>
                  <p:cNvSpPr/>
                  <p:nvPr/>
                </p:nvSpPr>
                <p:spPr>
                  <a:xfrm rot="16200000">
                    <a:off x="89941" y="305482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03" name="Oval 144"/>
                  <p:cNvSpPr/>
                  <p:nvPr/>
                </p:nvSpPr>
                <p:spPr>
                  <a:xfrm rot="16200000">
                    <a:off x="-4195" y="205053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04" name="Oval 145"/>
                  <p:cNvSpPr/>
                  <p:nvPr/>
                </p:nvSpPr>
                <p:spPr>
                  <a:xfrm rot="16200000">
                    <a:off x="89941" y="10462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05" name="Oval 146"/>
                  <p:cNvSpPr/>
                  <p:nvPr/>
                </p:nvSpPr>
                <p:spPr>
                  <a:xfrm rot="16200000">
                    <a:off x="-4195" y="419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2021" name="Group 147"/>
              <p:cNvGrpSpPr/>
              <p:nvPr/>
            </p:nvGrpSpPr>
            <p:grpSpPr>
              <a:xfrm>
                <a:off x="623147" y="-1"/>
                <a:ext cx="243840" cy="987554"/>
                <a:chOff x="0" y="0"/>
                <a:chExt cx="243839" cy="987553"/>
              </a:xfrm>
            </p:grpSpPr>
            <p:sp>
              <p:nvSpPr>
                <p:cNvPr id="2008" name="Oval 148"/>
                <p:cNvSpPr/>
                <p:nvPr/>
              </p:nvSpPr>
              <p:spPr>
                <a:xfrm rot="5400000">
                  <a:off x="114368" y="858082"/>
                  <a:ext cx="136697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09" name="Line 149"/>
                <p:cNvSpPr/>
                <p:nvPr/>
              </p:nvSpPr>
              <p:spPr>
                <a:xfrm flipH="1">
                  <a:off x="185638" y="878692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10" name="Line 150"/>
                <p:cNvSpPr/>
                <p:nvPr/>
              </p:nvSpPr>
              <p:spPr>
                <a:xfrm flipH="1">
                  <a:off x="147069" y="918570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11" name="Oval 151"/>
                <p:cNvSpPr/>
                <p:nvPr/>
              </p:nvSpPr>
              <p:spPr>
                <a:xfrm rot="5400000">
                  <a:off x="-8730" y="750789"/>
                  <a:ext cx="163894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12" name="Line 152"/>
                <p:cNvSpPr/>
                <p:nvPr/>
              </p:nvSpPr>
              <p:spPr>
                <a:xfrm flipH="1">
                  <a:off x="72563" y="773443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2020" name="Group 153"/>
                <p:cNvGrpSpPr/>
                <p:nvPr/>
              </p:nvGrpSpPr>
              <p:grpSpPr>
                <a:xfrm>
                  <a:off x="5229" y="0"/>
                  <a:ext cx="219653" cy="736481"/>
                  <a:chOff x="0" y="0"/>
                  <a:chExt cx="219652" cy="736480"/>
                </a:xfrm>
              </p:grpSpPr>
              <p:sp>
                <p:nvSpPr>
                  <p:cNvPr id="2013" name="Oval 154"/>
                  <p:cNvSpPr/>
                  <p:nvPr/>
                </p:nvSpPr>
                <p:spPr>
                  <a:xfrm rot="16200000">
                    <a:off x="-4195" y="606769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14" name="Oval 155"/>
                  <p:cNvSpPr/>
                  <p:nvPr/>
                </p:nvSpPr>
                <p:spPr>
                  <a:xfrm rot="16200000">
                    <a:off x="89941" y="506340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15" name="Oval 156"/>
                  <p:cNvSpPr/>
                  <p:nvPr/>
                </p:nvSpPr>
                <p:spPr>
                  <a:xfrm rot="16200000">
                    <a:off x="-4195" y="405911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16" name="Oval 157"/>
                  <p:cNvSpPr/>
                  <p:nvPr/>
                </p:nvSpPr>
                <p:spPr>
                  <a:xfrm rot="16200000">
                    <a:off x="89941" y="305482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17" name="Oval 158"/>
                  <p:cNvSpPr/>
                  <p:nvPr/>
                </p:nvSpPr>
                <p:spPr>
                  <a:xfrm rot="16200000">
                    <a:off x="-4195" y="205053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18" name="Oval 159"/>
                  <p:cNvSpPr/>
                  <p:nvPr/>
                </p:nvSpPr>
                <p:spPr>
                  <a:xfrm rot="16200000">
                    <a:off x="89941" y="10462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19" name="Oval 160"/>
                  <p:cNvSpPr/>
                  <p:nvPr/>
                </p:nvSpPr>
                <p:spPr>
                  <a:xfrm rot="16200000">
                    <a:off x="-4195" y="419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2035" name="Group 161"/>
              <p:cNvGrpSpPr/>
              <p:nvPr/>
            </p:nvGrpSpPr>
            <p:grpSpPr>
              <a:xfrm>
                <a:off x="934720" y="-1"/>
                <a:ext cx="243841" cy="987554"/>
                <a:chOff x="0" y="0"/>
                <a:chExt cx="243839" cy="987553"/>
              </a:xfrm>
            </p:grpSpPr>
            <p:sp>
              <p:nvSpPr>
                <p:cNvPr id="2022" name="Oval 162"/>
                <p:cNvSpPr/>
                <p:nvPr/>
              </p:nvSpPr>
              <p:spPr>
                <a:xfrm rot="5400000">
                  <a:off x="114368" y="858082"/>
                  <a:ext cx="136697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23" name="Line 163"/>
                <p:cNvSpPr/>
                <p:nvPr/>
              </p:nvSpPr>
              <p:spPr>
                <a:xfrm flipH="1">
                  <a:off x="185638" y="878692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24" name="Line 164"/>
                <p:cNvSpPr/>
                <p:nvPr/>
              </p:nvSpPr>
              <p:spPr>
                <a:xfrm flipH="1">
                  <a:off x="147069" y="918570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25" name="Oval 165"/>
                <p:cNvSpPr/>
                <p:nvPr/>
              </p:nvSpPr>
              <p:spPr>
                <a:xfrm rot="5400000">
                  <a:off x="-8730" y="750789"/>
                  <a:ext cx="163894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26" name="Line 166"/>
                <p:cNvSpPr/>
                <p:nvPr/>
              </p:nvSpPr>
              <p:spPr>
                <a:xfrm flipH="1">
                  <a:off x="72563" y="773443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2034" name="Group 167"/>
                <p:cNvGrpSpPr/>
                <p:nvPr/>
              </p:nvGrpSpPr>
              <p:grpSpPr>
                <a:xfrm>
                  <a:off x="5229" y="0"/>
                  <a:ext cx="219653" cy="736481"/>
                  <a:chOff x="0" y="0"/>
                  <a:chExt cx="219652" cy="736480"/>
                </a:xfrm>
              </p:grpSpPr>
              <p:sp>
                <p:nvSpPr>
                  <p:cNvPr id="2027" name="Oval 168"/>
                  <p:cNvSpPr/>
                  <p:nvPr/>
                </p:nvSpPr>
                <p:spPr>
                  <a:xfrm rot="16200000">
                    <a:off x="-4195" y="606769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28" name="Oval 169"/>
                  <p:cNvSpPr/>
                  <p:nvPr/>
                </p:nvSpPr>
                <p:spPr>
                  <a:xfrm rot="16200000">
                    <a:off x="89941" y="506340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29" name="Oval 170"/>
                  <p:cNvSpPr/>
                  <p:nvPr/>
                </p:nvSpPr>
                <p:spPr>
                  <a:xfrm rot="16200000">
                    <a:off x="-4195" y="405911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30" name="Oval 171"/>
                  <p:cNvSpPr/>
                  <p:nvPr/>
                </p:nvSpPr>
                <p:spPr>
                  <a:xfrm rot="16200000">
                    <a:off x="89941" y="305482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31" name="Oval 172"/>
                  <p:cNvSpPr/>
                  <p:nvPr/>
                </p:nvSpPr>
                <p:spPr>
                  <a:xfrm rot="16200000">
                    <a:off x="-4195" y="205053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32" name="Oval 173"/>
                  <p:cNvSpPr/>
                  <p:nvPr/>
                </p:nvSpPr>
                <p:spPr>
                  <a:xfrm rot="16200000">
                    <a:off x="89941" y="10462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33" name="Oval 174"/>
                  <p:cNvSpPr/>
                  <p:nvPr/>
                </p:nvSpPr>
                <p:spPr>
                  <a:xfrm rot="16200000">
                    <a:off x="-4195" y="419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2049" name="Group 175"/>
              <p:cNvGrpSpPr/>
              <p:nvPr/>
            </p:nvGrpSpPr>
            <p:grpSpPr>
              <a:xfrm>
                <a:off x="1259840" y="-1"/>
                <a:ext cx="243841" cy="987554"/>
                <a:chOff x="0" y="0"/>
                <a:chExt cx="243839" cy="987553"/>
              </a:xfrm>
            </p:grpSpPr>
            <p:sp>
              <p:nvSpPr>
                <p:cNvPr id="2036" name="Oval 176"/>
                <p:cNvSpPr/>
                <p:nvPr/>
              </p:nvSpPr>
              <p:spPr>
                <a:xfrm rot="5400000">
                  <a:off x="114368" y="858082"/>
                  <a:ext cx="136697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37" name="Line 177"/>
                <p:cNvSpPr/>
                <p:nvPr/>
              </p:nvSpPr>
              <p:spPr>
                <a:xfrm flipH="1">
                  <a:off x="185638" y="878692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38" name="Line 178"/>
                <p:cNvSpPr/>
                <p:nvPr/>
              </p:nvSpPr>
              <p:spPr>
                <a:xfrm flipH="1">
                  <a:off x="147069" y="918570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39" name="Oval 179"/>
                <p:cNvSpPr/>
                <p:nvPr/>
              </p:nvSpPr>
              <p:spPr>
                <a:xfrm rot="5400000">
                  <a:off x="-8730" y="750789"/>
                  <a:ext cx="163894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40" name="Line 180"/>
                <p:cNvSpPr/>
                <p:nvPr/>
              </p:nvSpPr>
              <p:spPr>
                <a:xfrm flipH="1">
                  <a:off x="72563" y="773443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2048" name="Group 181"/>
                <p:cNvGrpSpPr/>
                <p:nvPr/>
              </p:nvGrpSpPr>
              <p:grpSpPr>
                <a:xfrm>
                  <a:off x="5229" y="0"/>
                  <a:ext cx="219653" cy="736481"/>
                  <a:chOff x="0" y="0"/>
                  <a:chExt cx="219652" cy="736480"/>
                </a:xfrm>
              </p:grpSpPr>
              <p:sp>
                <p:nvSpPr>
                  <p:cNvPr id="2041" name="Oval 182"/>
                  <p:cNvSpPr/>
                  <p:nvPr/>
                </p:nvSpPr>
                <p:spPr>
                  <a:xfrm rot="16200000">
                    <a:off x="-4195" y="606769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42" name="Oval 183"/>
                  <p:cNvSpPr/>
                  <p:nvPr/>
                </p:nvSpPr>
                <p:spPr>
                  <a:xfrm rot="16200000">
                    <a:off x="89941" y="506340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43" name="Oval 184"/>
                  <p:cNvSpPr/>
                  <p:nvPr/>
                </p:nvSpPr>
                <p:spPr>
                  <a:xfrm rot="16200000">
                    <a:off x="-4195" y="405911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44" name="Oval 185"/>
                  <p:cNvSpPr/>
                  <p:nvPr/>
                </p:nvSpPr>
                <p:spPr>
                  <a:xfrm rot="16200000">
                    <a:off x="89941" y="305482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45" name="Oval 186"/>
                  <p:cNvSpPr/>
                  <p:nvPr/>
                </p:nvSpPr>
                <p:spPr>
                  <a:xfrm rot="16200000">
                    <a:off x="-4195" y="205053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46" name="Oval 187"/>
                  <p:cNvSpPr/>
                  <p:nvPr/>
                </p:nvSpPr>
                <p:spPr>
                  <a:xfrm rot="16200000">
                    <a:off x="89941" y="10462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47" name="Oval 188"/>
                  <p:cNvSpPr/>
                  <p:nvPr/>
                </p:nvSpPr>
                <p:spPr>
                  <a:xfrm rot="16200000">
                    <a:off x="-4195" y="419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2063" name="Group 189"/>
              <p:cNvGrpSpPr/>
              <p:nvPr/>
            </p:nvGrpSpPr>
            <p:grpSpPr>
              <a:xfrm>
                <a:off x="1571414" y="-1"/>
                <a:ext cx="243840" cy="987554"/>
                <a:chOff x="0" y="0"/>
                <a:chExt cx="243839" cy="987553"/>
              </a:xfrm>
            </p:grpSpPr>
            <p:sp>
              <p:nvSpPr>
                <p:cNvPr id="2050" name="Oval 190"/>
                <p:cNvSpPr/>
                <p:nvPr/>
              </p:nvSpPr>
              <p:spPr>
                <a:xfrm rot="5400000">
                  <a:off x="114368" y="858082"/>
                  <a:ext cx="136697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51" name="Line 191"/>
                <p:cNvSpPr/>
                <p:nvPr/>
              </p:nvSpPr>
              <p:spPr>
                <a:xfrm flipH="1">
                  <a:off x="185638" y="878692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52" name="Line 192"/>
                <p:cNvSpPr/>
                <p:nvPr/>
              </p:nvSpPr>
              <p:spPr>
                <a:xfrm flipH="1">
                  <a:off x="147069" y="918570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53" name="Oval 193"/>
                <p:cNvSpPr/>
                <p:nvPr/>
              </p:nvSpPr>
              <p:spPr>
                <a:xfrm rot="5400000">
                  <a:off x="-8730" y="750789"/>
                  <a:ext cx="163894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54" name="Line 194"/>
                <p:cNvSpPr/>
                <p:nvPr/>
              </p:nvSpPr>
              <p:spPr>
                <a:xfrm flipH="1">
                  <a:off x="72563" y="773443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2062" name="Group 195"/>
                <p:cNvGrpSpPr/>
                <p:nvPr/>
              </p:nvGrpSpPr>
              <p:grpSpPr>
                <a:xfrm>
                  <a:off x="5229" y="0"/>
                  <a:ext cx="219653" cy="736481"/>
                  <a:chOff x="0" y="0"/>
                  <a:chExt cx="219652" cy="736480"/>
                </a:xfrm>
              </p:grpSpPr>
              <p:sp>
                <p:nvSpPr>
                  <p:cNvPr id="2055" name="Oval 196"/>
                  <p:cNvSpPr/>
                  <p:nvPr/>
                </p:nvSpPr>
                <p:spPr>
                  <a:xfrm rot="16200000">
                    <a:off x="-4195" y="606769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56" name="Oval 197"/>
                  <p:cNvSpPr/>
                  <p:nvPr/>
                </p:nvSpPr>
                <p:spPr>
                  <a:xfrm rot="16200000">
                    <a:off x="89941" y="506340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57" name="Oval 198"/>
                  <p:cNvSpPr/>
                  <p:nvPr/>
                </p:nvSpPr>
                <p:spPr>
                  <a:xfrm rot="16200000">
                    <a:off x="-4195" y="405911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58" name="Oval 199"/>
                  <p:cNvSpPr/>
                  <p:nvPr/>
                </p:nvSpPr>
                <p:spPr>
                  <a:xfrm rot="16200000">
                    <a:off x="89941" y="305482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59" name="Oval 200"/>
                  <p:cNvSpPr/>
                  <p:nvPr/>
                </p:nvSpPr>
                <p:spPr>
                  <a:xfrm rot="16200000">
                    <a:off x="-4195" y="205053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60" name="Oval 201"/>
                  <p:cNvSpPr/>
                  <p:nvPr/>
                </p:nvSpPr>
                <p:spPr>
                  <a:xfrm rot="16200000">
                    <a:off x="89941" y="10462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61" name="Oval 202"/>
                  <p:cNvSpPr/>
                  <p:nvPr/>
                </p:nvSpPr>
                <p:spPr>
                  <a:xfrm rot="16200000">
                    <a:off x="-4195" y="419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2077" name="Group 203"/>
              <p:cNvGrpSpPr/>
              <p:nvPr/>
            </p:nvGrpSpPr>
            <p:grpSpPr>
              <a:xfrm>
                <a:off x="1882987" y="-1"/>
                <a:ext cx="243840" cy="987554"/>
                <a:chOff x="0" y="0"/>
                <a:chExt cx="243839" cy="987553"/>
              </a:xfrm>
            </p:grpSpPr>
            <p:sp>
              <p:nvSpPr>
                <p:cNvPr id="2064" name="Oval 204"/>
                <p:cNvSpPr/>
                <p:nvPr/>
              </p:nvSpPr>
              <p:spPr>
                <a:xfrm rot="5400000">
                  <a:off x="114368" y="858082"/>
                  <a:ext cx="136697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65" name="Line 205"/>
                <p:cNvSpPr/>
                <p:nvPr/>
              </p:nvSpPr>
              <p:spPr>
                <a:xfrm flipH="1">
                  <a:off x="185638" y="878692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66" name="Line 206"/>
                <p:cNvSpPr/>
                <p:nvPr/>
              </p:nvSpPr>
              <p:spPr>
                <a:xfrm flipH="1">
                  <a:off x="147069" y="918570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67" name="Oval 207"/>
                <p:cNvSpPr/>
                <p:nvPr/>
              </p:nvSpPr>
              <p:spPr>
                <a:xfrm rot="5400000">
                  <a:off x="-8730" y="750789"/>
                  <a:ext cx="163894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68" name="Line 208"/>
                <p:cNvSpPr/>
                <p:nvPr/>
              </p:nvSpPr>
              <p:spPr>
                <a:xfrm flipH="1">
                  <a:off x="72563" y="773443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2076" name="Group 209"/>
                <p:cNvGrpSpPr/>
                <p:nvPr/>
              </p:nvGrpSpPr>
              <p:grpSpPr>
                <a:xfrm>
                  <a:off x="5229" y="0"/>
                  <a:ext cx="219653" cy="736481"/>
                  <a:chOff x="0" y="0"/>
                  <a:chExt cx="219652" cy="736480"/>
                </a:xfrm>
              </p:grpSpPr>
              <p:sp>
                <p:nvSpPr>
                  <p:cNvPr id="2069" name="Oval 210"/>
                  <p:cNvSpPr/>
                  <p:nvPr/>
                </p:nvSpPr>
                <p:spPr>
                  <a:xfrm rot="16200000">
                    <a:off x="-4195" y="606769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70" name="Oval 211"/>
                  <p:cNvSpPr/>
                  <p:nvPr/>
                </p:nvSpPr>
                <p:spPr>
                  <a:xfrm rot="16200000">
                    <a:off x="89941" y="506340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71" name="Oval 212"/>
                  <p:cNvSpPr/>
                  <p:nvPr/>
                </p:nvSpPr>
                <p:spPr>
                  <a:xfrm rot="16200000">
                    <a:off x="-4195" y="405911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72" name="Oval 213"/>
                  <p:cNvSpPr/>
                  <p:nvPr/>
                </p:nvSpPr>
                <p:spPr>
                  <a:xfrm rot="16200000">
                    <a:off x="89941" y="305482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73" name="Oval 214"/>
                  <p:cNvSpPr/>
                  <p:nvPr/>
                </p:nvSpPr>
                <p:spPr>
                  <a:xfrm rot="16200000">
                    <a:off x="-4195" y="205053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74" name="Oval 215"/>
                  <p:cNvSpPr/>
                  <p:nvPr/>
                </p:nvSpPr>
                <p:spPr>
                  <a:xfrm rot="16200000">
                    <a:off x="89941" y="10462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75" name="Oval 216"/>
                  <p:cNvSpPr/>
                  <p:nvPr/>
                </p:nvSpPr>
                <p:spPr>
                  <a:xfrm rot="16200000">
                    <a:off x="-4195" y="419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2091" name="Group 217"/>
              <p:cNvGrpSpPr/>
              <p:nvPr/>
            </p:nvGrpSpPr>
            <p:grpSpPr>
              <a:xfrm>
                <a:off x="2194560" y="-1"/>
                <a:ext cx="243841" cy="987554"/>
                <a:chOff x="0" y="0"/>
                <a:chExt cx="243839" cy="987553"/>
              </a:xfrm>
            </p:grpSpPr>
            <p:sp>
              <p:nvSpPr>
                <p:cNvPr id="2078" name="Oval 218"/>
                <p:cNvSpPr/>
                <p:nvPr/>
              </p:nvSpPr>
              <p:spPr>
                <a:xfrm rot="5400000">
                  <a:off x="114368" y="858082"/>
                  <a:ext cx="136697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79" name="Line 219"/>
                <p:cNvSpPr/>
                <p:nvPr/>
              </p:nvSpPr>
              <p:spPr>
                <a:xfrm flipH="1">
                  <a:off x="185638" y="878692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80" name="Line 220"/>
                <p:cNvSpPr/>
                <p:nvPr/>
              </p:nvSpPr>
              <p:spPr>
                <a:xfrm flipH="1">
                  <a:off x="147069" y="918570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81" name="Oval 221"/>
                <p:cNvSpPr/>
                <p:nvPr/>
              </p:nvSpPr>
              <p:spPr>
                <a:xfrm rot="5400000">
                  <a:off x="-8730" y="750789"/>
                  <a:ext cx="163894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82" name="Line 222"/>
                <p:cNvSpPr/>
                <p:nvPr/>
              </p:nvSpPr>
              <p:spPr>
                <a:xfrm flipH="1">
                  <a:off x="72563" y="773443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2090" name="Group 223"/>
                <p:cNvGrpSpPr/>
                <p:nvPr/>
              </p:nvGrpSpPr>
              <p:grpSpPr>
                <a:xfrm>
                  <a:off x="5229" y="0"/>
                  <a:ext cx="219653" cy="736481"/>
                  <a:chOff x="0" y="0"/>
                  <a:chExt cx="219652" cy="736480"/>
                </a:xfrm>
              </p:grpSpPr>
              <p:sp>
                <p:nvSpPr>
                  <p:cNvPr id="2083" name="Oval 224"/>
                  <p:cNvSpPr/>
                  <p:nvPr/>
                </p:nvSpPr>
                <p:spPr>
                  <a:xfrm rot="16200000">
                    <a:off x="-4195" y="606769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84" name="Oval 225"/>
                  <p:cNvSpPr/>
                  <p:nvPr/>
                </p:nvSpPr>
                <p:spPr>
                  <a:xfrm rot="16200000">
                    <a:off x="89941" y="506340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85" name="Oval 226"/>
                  <p:cNvSpPr/>
                  <p:nvPr/>
                </p:nvSpPr>
                <p:spPr>
                  <a:xfrm rot="16200000">
                    <a:off x="-4195" y="405911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86" name="Oval 227"/>
                  <p:cNvSpPr/>
                  <p:nvPr/>
                </p:nvSpPr>
                <p:spPr>
                  <a:xfrm rot="16200000">
                    <a:off x="89941" y="305482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87" name="Oval 228"/>
                  <p:cNvSpPr/>
                  <p:nvPr/>
                </p:nvSpPr>
                <p:spPr>
                  <a:xfrm rot="16200000">
                    <a:off x="-4195" y="205053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88" name="Oval 229"/>
                  <p:cNvSpPr/>
                  <p:nvPr/>
                </p:nvSpPr>
                <p:spPr>
                  <a:xfrm rot="16200000">
                    <a:off x="89941" y="10462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089" name="Oval 230"/>
                  <p:cNvSpPr/>
                  <p:nvPr/>
                </p:nvSpPr>
                <p:spPr>
                  <a:xfrm rot="16200000">
                    <a:off x="-4195" y="419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</p:grpSp>
      </p:grpSp>
      <p:pic>
        <p:nvPicPr>
          <p:cNvPr id="2094" name="Picture 231" descr="Picture 231"/>
          <p:cNvPicPr>
            <a:picLocks noChangeAspect="1"/>
          </p:cNvPicPr>
          <p:nvPr/>
        </p:nvPicPr>
        <p:blipFill>
          <a:blip r:embed="rId2">
            <a:extLst/>
          </a:blip>
          <a:srcRect l="54369"/>
          <a:stretch>
            <a:fillRect/>
          </a:stretch>
        </p:blipFill>
        <p:spPr>
          <a:xfrm>
            <a:off x="5867399" y="3581400"/>
            <a:ext cx="3124202" cy="2574925"/>
          </a:xfrm>
          <a:prstGeom prst="rect">
            <a:avLst/>
          </a:prstGeom>
          <a:ln w="12700">
            <a:miter lim="400000"/>
          </a:ln>
        </p:spPr>
      </p:pic>
      <p:sp>
        <p:nvSpPr>
          <p:cNvPr id="2095" name="Rectangle 232"/>
          <p:cNvSpPr txBox="1"/>
          <p:nvPr/>
        </p:nvSpPr>
        <p:spPr>
          <a:xfrm>
            <a:off x="3276600" y="2133600"/>
            <a:ext cx="4114800" cy="590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Electrons in tails polarize ("slosh") </a:t>
            </a:r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producing Van der Waals bonding</a:t>
            </a:r>
          </a:p>
        </p:txBody>
      </p:sp>
      <p:sp>
        <p:nvSpPr>
          <p:cNvPr id="2096" name="Rectangle 233"/>
          <p:cNvSpPr txBox="1"/>
          <p:nvPr/>
        </p:nvSpPr>
        <p:spPr>
          <a:xfrm>
            <a:off x="228600" y="4114800"/>
            <a:ext cx="5562600" cy="1821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So cell wall self-assembly has </a:t>
            </a:r>
            <a:r>
              <a:rPr u="sng"/>
              <a:t>two</a:t>
            </a:r>
            <a:r>
              <a:t> components:</a:t>
            </a:r>
            <a:endParaRPr>
              <a:solidFill>
                <a:srgbClr val="FFFFFF"/>
              </a:solidFill>
            </a:endParaRPr>
          </a:p>
          <a:p>
            <a:pPr algn="l">
              <a:spcBef>
                <a:spcPts val="400"/>
              </a:spcBef>
              <a:defRPr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1)  Hydrophillic heads orient out toward water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2)  Hydrophobic tails drawn together by VdW </a:t>
            </a:r>
            <a:r>
              <a:rPr sz="1800"/>
              <a:t>		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pPr>
              <a:defRPr sz="2400">
                <a:solidFill>
                  <a:srgbClr val="FFCD00"/>
                </a:solidFill>
              </a:defRPr>
            </a:pPr>
            <a:r>
              <a:t>Everyday application: </a:t>
            </a:r>
            <a:r>
              <a:rPr>
                <a:solidFill>
                  <a:srgbClr val="E5FFFF"/>
                </a:solidFill>
              </a:rPr>
              <a:t>"Saturated Fats"</a:t>
            </a:r>
          </a:p>
        </p:txBody>
      </p:sp>
      <p:sp>
        <p:nvSpPr>
          <p:cNvPr id="209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5650439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Here “saturated” means saturated with hydrogens:  Saturated carbon chain (fat):</a:t>
            </a:r>
          </a:p>
          <a:p>
            <a:pPr algn="ctr"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Straight saturated chains pack closely =&gt; Strong VdW bonding =&gt; High melting T</a:t>
            </a:r>
          </a:p>
          <a:p>
            <a:pPr>
              <a:spcBef>
                <a:spcPts val="100"/>
              </a:spcBef>
              <a:defRPr sz="7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600" b="1">
                <a:solidFill>
                  <a:srgbClr val="FFCD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 b="1">
                <a:solidFill>
                  <a:srgbClr val="FFCD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So they can SOLIDIFY within your arteries =&gt; Heart Attacks / Strokes </a:t>
            </a:r>
          </a:p>
        </p:txBody>
      </p:sp>
      <p:pic>
        <p:nvPicPr>
          <p:cNvPr id="210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452437"/>
            <a:ext cx="5638800" cy="3281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2814638"/>
            <a:ext cx="4191000" cy="243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3581400"/>
            <a:ext cx="4191000" cy="243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7630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Change to "unsaturated" by removing pair of hydrogens:</a:t>
            </a:r>
          </a:p>
        </p:txBody>
      </p:sp>
      <p:sp>
        <p:nvSpPr>
          <p:cNvPr id="2105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399"/>
            <a:ext cx="8839200" cy="567366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Carbons that lost hydrogens form double bond.  But 2 configurations are possible 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"</a:t>
            </a:r>
            <a:r>
              <a:rPr sz="1600"/>
              <a:t>TRANS"				          "CIS"			</a:t>
            </a:r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Producing these alternative full fat chain structures: 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5016500" algn="l"/>
              </a:tabLst>
              <a:defRPr sz="1600" b="1">
                <a:latin typeface="+mn-lt"/>
                <a:ea typeface="+mn-ea"/>
                <a:cs typeface="+mn-cs"/>
                <a:sym typeface="Arial"/>
              </a:defRPr>
            </a:pPr>
            <a:r>
              <a:t>TRANS FATS</a:t>
            </a:r>
            <a:r>
              <a:rPr b="0"/>
              <a:t> are straight, like saturated fats	But </a:t>
            </a:r>
            <a:r>
              <a:t>CIS FATS </a:t>
            </a:r>
            <a:r>
              <a:rPr b="0"/>
              <a:t>are kinky</a:t>
            </a:r>
          </a:p>
          <a:p>
            <a:pPr>
              <a:spcBef>
                <a:spcPts val="200"/>
              </a:spcBef>
              <a:defRPr sz="11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>
              <a:spcBef>
                <a:spcPts val="300"/>
              </a:spcBef>
              <a:tabLst>
                <a:tab pos="444500" algn="l"/>
                <a:tab pos="54737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Which do pack closely	Which don't pack closely	</a:t>
            </a:r>
          </a:p>
          <a:p>
            <a:pPr>
              <a:tabLst>
                <a:tab pos="444500" algn="l"/>
                <a:tab pos="4572000" algn="l"/>
              </a:tabLst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44500" algn="l"/>
                <a:tab pos="5473700" algn="l"/>
              </a:tabLst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So they too solidify in our arteries	So they stay liquid in our arteries</a:t>
            </a:r>
          </a:p>
        </p:txBody>
      </p:sp>
      <p:pic>
        <p:nvPicPr>
          <p:cNvPr id="210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2959100"/>
            <a:ext cx="4572000" cy="2155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4400" y="3200400"/>
            <a:ext cx="3998913" cy="18859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0" name="Group 53"/>
          <p:cNvGrpSpPr/>
          <p:nvPr/>
        </p:nvGrpSpPr>
        <p:grpSpPr>
          <a:xfrm>
            <a:off x="1685925" y="1447799"/>
            <a:ext cx="1666876" cy="1182690"/>
            <a:chOff x="0" y="0"/>
            <a:chExt cx="1666875" cy="1182688"/>
          </a:xfrm>
        </p:grpSpPr>
        <p:sp>
          <p:nvSpPr>
            <p:cNvPr id="2108" name="Oval 9"/>
            <p:cNvSpPr/>
            <p:nvPr/>
          </p:nvSpPr>
          <p:spPr>
            <a:xfrm>
              <a:off x="408940" y="454523"/>
              <a:ext cx="333377" cy="34785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09" name="Straight Connector 12"/>
            <p:cNvSpPr/>
            <p:nvPr/>
          </p:nvSpPr>
          <p:spPr>
            <a:xfrm>
              <a:off x="733424" y="556559"/>
              <a:ext cx="266702" cy="145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0" name="Straight Connector 14"/>
            <p:cNvSpPr/>
            <p:nvPr/>
          </p:nvSpPr>
          <p:spPr>
            <a:xfrm>
              <a:off x="733424" y="695698"/>
              <a:ext cx="266702" cy="145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1" name="Oval 15"/>
            <p:cNvSpPr/>
            <p:nvPr/>
          </p:nvSpPr>
          <p:spPr>
            <a:xfrm>
              <a:off x="933449" y="459161"/>
              <a:ext cx="333377" cy="34785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2" name="Straight Connector 17"/>
            <p:cNvSpPr/>
            <p:nvPr/>
          </p:nvSpPr>
          <p:spPr>
            <a:xfrm flipV="1">
              <a:off x="244475" y="746717"/>
              <a:ext cx="200026" cy="20871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3" name="Straight Connector 20"/>
            <p:cNvSpPr/>
            <p:nvPr/>
          </p:nvSpPr>
          <p:spPr>
            <a:xfrm flipV="1">
              <a:off x="1217929" y="315384"/>
              <a:ext cx="200026" cy="20871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4" name="Straight Connector 21"/>
            <p:cNvSpPr/>
            <p:nvPr/>
          </p:nvSpPr>
          <p:spPr>
            <a:xfrm flipH="1" flipV="1">
              <a:off x="1231264" y="765270"/>
              <a:ext cx="200026" cy="20871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5" name="Straight Connector 22"/>
            <p:cNvSpPr/>
            <p:nvPr/>
          </p:nvSpPr>
          <p:spPr>
            <a:xfrm flipH="1" flipV="1">
              <a:off x="293370" y="292194"/>
              <a:ext cx="200026" cy="20871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6" name="Oval 31"/>
            <p:cNvSpPr/>
            <p:nvPr/>
          </p:nvSpPr>
          <p:spPr>
            <a:xfrm>
              <a:off x="1333499" y="834838"/>
              <a:ext cx="333377" cy="34785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7" name="Oval 34"/>
            <p:cNvSpPr/>
            <p:nvPr/>
          </p:nvSpPr>
          <p:spPr>
            <a:xfrm>
              <a:off x="0" y="-1"/>
              <a:ext cx="333377" cy="347852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8" name="Oval 48"/>
            <p:cNvSpPr/>
            <p:nvPr/>
          </p:nvSpPr>
          <p:spPr>
            <a:xfrm>
              <a:off x="120015" y="895132"/>
              <a:ext cx="200027" cy="20871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9" name="Oval 49"/>
            <p:cNvSpPr/>
            <p:nvPr/>
          </p:nvSpPr>
          <p:spPr>
            <a:xfrm>
              <a:off x="1351279" y="143777"/>
              <a:ext cx="200027" cy="20871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133" name="Group 54"/>
          <p:cNvGrpSpPr/>
          <p:nvPr/>
        </p:nvGrpSpPr>
        <p:grpSpPr>
          <a:xfrm>
            <a:off x="5867400" y="1600200"/>
            <a:ext cx="1600201" cy="1066801"/>
            <a:chOff x="0" y="0"/>
            <a:chExt cx="1600200" cy="1066800"/>
          </a:xfrm>
        </p:grpSpPr>
        <p:sp>
          <p:nvSpPr>
            <p:cNvPr id="2121" name="Oval 23"/>
            <p:cNvSpPr/>
            <p:nvPr/>
          </p:nvSpPr>
          <p:spPr>
            <a:xfrm>
              <a:off x="377825" y="384974"/>
              <a:ext cx="333377" cy="34787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2" name="Straight Connector 24"/>
            <p:cNvSpPr/>
            <p:nvPr/>
          </p:nvSpPr>
          <p:spPr>
            <a:xfrm>
              <a:off x="702309" y="487016"/>
              <a:ext cx="266702" cy="145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3" name="Straight Connector 25"/>
            <p:cNvSpPr/>
            <p:nvPr/>
          </p:nvSpPr>
          <p:spPr>
            <a:xfrm>
              <a:off x="702309" y="626164"/>
              <a:ext cx="266702" cy="145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4" name="Oval 26"/>
            <p:cNvSpPr/>
            <p:nvPr/>
          </p:nvSpPr>
          <p:spPr>
            <a:xfrm>
              <a:off x="902334" y="389613"/>
              <a:ext cx="333377" cy="34787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5" name="Straight Connector 27"/>
            <p:cNvSpPr/>
            <p:nvPr/>
          </p:nvSpPr>
          <p:spPr>
            <a:xfrm flipV="1">
              <a:off x="213360" y="677185"/>
              <a:ext cx="200026" cy="20872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6" name="Straight Connector 28"/>
            <p:cNvSpPr/>
            <p:nvPr/>
          </p:nvSpPr>
          <p:spPr>
            <a:xfrm flipV="1">
              <a:off x="1186814" y="245827"/>
              <a:ext cx="200026" cy="20872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7" name="Straight Connector 29"/>
            <p:cNvSpPr/>
            <p:nvPr/>
          </p:nvSpPr>
          <p:spPr>
            <a:xfrm flipH="1" flipV="1">
              <a:off x="1200149" y="695739"/>
              <a:ext cx="200026" cy="20872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8" name="Straight Connector 30"/>
            <p:cNvSpPr/>
            <p:nvPr/>
          </p:nvSpPr>
          <p:spPr>
            <a:xfrm flipH="1" flipV="1">
              <a:off x="262255" y="222636"/>
              <a:ext cx="200026" cy="20872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9" name="Oval 39"/>
            <p:cNvSpPr/>
            <p:nvPr/>
          </p:nvSpPr>
          <p:spPr>
            <a:xfrm>
              <a:off x="0" y="0"/>
              <a:ext cx="333377" cy="34787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30" name="Oval 42"/>
            <p:cNvSpPr/>
            <p:nvPr/>
          </p:nvSpPr>
          <p:spPr>
            <a:xfrm>
              <a:off x="1266824" y="0"/>
              <a:ext cx="333377" cy="34787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31" name="Oval 47"/>
            <p:cNvSpPr/>
            <p:nvPr/>
          </p:nvSpPr>
          <p:spPr>
            <a:xfrm>
              <a:off x="66675" y="834886"/>
              <a:ext cx="200027" cy="20872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32" name="Oval 50"/>
            <p:cNvSpPr/>
            <p:nvPr/>
          </p:nvSpPr>
          <p:spPr>
            <a:xfrm>
              <a:off x="1337944" y="858078"/>
              <a:ext cx="200027" cy="20872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13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Getting back to graphene</a:t>
            </a:r>
          </a:p>
        </p:txBody>
      </p:sp>
      <p:sp>
        <p:nvSpPr>
          <p:cNvPr id="213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185492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Van der Waals bonding between graphene sheets forms GRAPHITE: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3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Although not shown, there are also "resonant bonds" </a:t>
            </a:r>
            <a:r>
              <a:rPr i="1"/>
              <a:t>→ electrical conductivity</a:t>
            </a:r>
          </a:p>
          <a:p>
            <a:pPr>
              <a:defRPr sz="2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Weak Van der Waals interplanar bonds → Sheets slip or separate easily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Giving Graphite it’s well known lubricating properties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And providing the tape trick we use to obtain fresh "HOPG" layers for STM in lab</a:t>
            </a:r>
          </a:p>
        </p:txBody>
      </p:sp>
      <p:pic>
        <p:nvPicPr>
          <p:cNvPr id="213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800" y="1384300"/>
            <a:ext cx="3771900" cy="228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14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What about other deliberately </a:t>
            </a:r>
            <a:r>
              <a:rPr>
                <a:solidFill>
                  <a:srgbClr val="FFCC00"/>
                </a:solidFill>
              </a:rPr>
              <a:t>man-made</a:t>
            </a:r>
            <a:r>
              <a:t> molecules?</a:t>
            </a:r>
          </a:p>
        </p:txBody>
      </p:sp>
      <p:sp>
        <p:nvSpPr>
          <p:cNvPr id="214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638800"/>
          </a:xfrm>
          <a:prstGeom prst="rect">
            <a:avLst/>
          </a:prstGeom>
        </p:spPr>
        <p:txBody>
          <a:bodyPr/>
          <a:lstStyle/>
          <a:p>
            <a:pPr defTabSz="457200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Field is called "Synthetic Chemistry"	  It is incredibly powerful!</a:t>
            </a:r>
          </a:p>
          <a:p>
            <a:pPr defTabSz="457200">
              <a:defRPr sz="9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457200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But kept secret from those of us who never got beyond Chem 101</a:t>
            </a:r>
          </a:p>
          <a:p>
            <a:pPr defTabSz="457200">
              <a:defRPr sz="36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457200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To describe its richness, we must first learn Organic Chemist's shorthand:</a:t>
            </a:r>
          </a:p>
          <a:p>
            <a:pPr defTabSz="457200">
              <a:defRPr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1) Carbon is EVERYWHERE, so get lazy and don’t draw it</a:t>
            </a:r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</a:t>
            </a:r>
            <a:r>
              <a:rPr dirty="0">
                <a:solidFill>
                  <a:srgbClr val="FFCC00"/>
                </a:solidFill>
              </a:rPr>
              <a:t>If no atom identified at intersection of bonds, ASSUME it is C:</a:t>
            </a:r>
            <a:r>
              <a:rPr dirty="0" smtClean="0"/>
              <a:t>	</a:t>
            </a:r>
            <a:r>
              <a:rPr lang="en-US" dirty="0" smtClean="0"/>
              <a:t>    </a:t>
            </a:r>
            <a:r>
              <a:rPr dirty="0" smtClean="0"/>
              <a:t>              </a:t>
            </a:r>
            <a:r>
              <a:rPr dirty="0"/>
              <a:t>=</a:t>
            </a:r>
          </a:p>
          <a:p>
            <a:pPr defTabSz="457200">
              <a:defRPr sz="28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2) In water, hydrogen is ALWAYS available to fill in any bonds left over, so get even lazier</a:t>
            </a:r>
          </a:p>
          <a:p>
            <a:pPr defTabSz="457200"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457200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</a:t>
            </a:r>
            <a:r>
              <a:rPr dirty="0">
                <a:solidFill>
                  <a:srgbClr val="FFCC00"/>
                </a:solidFill>
              </a:rPr>
              <a:t>Don't show hydrogen atoms OR their bonds, just infer their presence</a:t>
            </a:r>
          </a:p>
          <a:p>
            <a:pPr defTabSz="457200">
              <a:defRPr sz="16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defTabSz="457200">
              <a:spcBef>
                <a:spcPts val="300"/>
              </a:spcBef>
              <a:defRPr sz="1600">
                <a:solidFill>
                  <a:srgbClr val="FF993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</a:t>
            </a:r>
            <a:r>
              <a:rPr dirty="0">
                <a:solidFill>
                  <a:srgbClr val="FFFFFF"/>
                </a:solidFill>
              </a:rPr>
              <a:t>(Can work out number because KNOW carbon must have 4 electrons in bonds)</a:t>
            </a:r>
          </a:p>
        </p:txBody>
      </p:sp>
      <p:sp>
        <p:nvSpPr>
          <p:cNvPr id="2143" name="Line 5"/>
          <p:cNvSpPr/>
          <p:nvPr/>
        </p:nvSpPr>
        <p:spPr>
          <a:xfrm flipV="1">
            <a:off x="7181850" y="3733799"/>
            <a:ext cx="323851" cy="3048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4" name="Line 6"/>
          <p:cNvSpPr/>
          <p:nvPr/>
        </p:nvSpPr>
        <p:spPr>
          <a:xfrm flipH="1" flipV="1">
            <a:off x="7924799" y="3733799"/>
            <a:ext cx="152401" cy="1524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5" name="Line 7"/>
          <p:cNvSpPr/>
          <p:nvPr/>
        </p:nvSpPr>
        <p:spPr>
          <a:xfrm flipV="1">
            <a:off x="8293100" y="3733799"/>
            <a:ext cx="152401" cy="1524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6" name="Line 8"/>
          <p:cNvSpPr/>
          <p:nvPr/>
        </p:nvSpPr>
        <p:spPr>
          <a:xfrm flipH="1" flipV="1">
            <a:off x="6857999" y="3733799"/>
            <a:ext cx="323851" cy="3048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7" name="Text Box 9"/>
          <p:cNvSpPr txBox="1"/>
          <p:nvPr/>
        </p:nvSpPr>
        <p:spPr>
          <a:xfrm>
            <a:off x="8001000" y="3809999"/>
            <a:ext cx="3810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t>C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Line 3"/>
          <p:cNvSpPr/>
          <p:nvPr/>
        </p:nvSpPr>
        <p:spPr>
          <a:xfrm>
            <a:off x="2286000" y="1905000"/>
            <a:ext cx="457201" cy="0"/>
          </a:xfrm>
          <a:prstGeom prst="line">
            <a:avLst/>
          </a:prstGeom>
          <a:ln w="7620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153" name="Group 36"/>
          <p:cNvGrpSpPr/>
          <p:nvPr/>
        </p:nvGrpSpPr>
        <p:grpSpPr>
          <a:xfrm>
            <a:off x="2971799" y="1676399"/>
            <a:ext cx="971551" cy="304801"/>
            <a:chOff x="0" y="0"/>
            <a:chExt cx="971550" cy="304800"/>
          </a:xfrm>
        </p:grpSpPr>
        <p:sp>
          <p:nvSpPr>
            <p:cNvPr id="2150" name="Line 5"/>
            <p:cNvSpPr/>
            <p:nvPr/>
          </p:nvSpPr>
          <p:spPr>
            <a:xfrm flipV="1">
              <a:off x="323849" y="-1"/>
              <a:ext cx="323852" cy="3048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51" name="Line 6"/>
            <p:cNvSpPr/>
            <p:nvPr/>
          </p:nvSpPr>
          <p:spPr>
            <a:xfrm flipH="1" flipV="1">
              <a:off x="647699" y="-1"/>
              <a:ext cx="323851" cy="3048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52" name="Line 8"/>
            <p:cNvSpPr/>
            <p:nvPr/>
          </p:nvSpPr>
          <p:spPr>
            <a:xfrm flipH="1" flipV="1">
              <a:off x="-1" y="-1"/>
              <a:ext cx="323851" cy="3048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154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325562"/>
            <a:ext cx="1676400" cy="1112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5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99012" y="1219200"/>
            <a:ext cx="1752601" cy="11064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1" name="Group 35"/>
          <p:cNvGrpSpPr/>
          <p:nvPr/>
        </p:nvGrpSpPr>
        <p:grpSpPr>
          <a:xfrm>
            <a:off x="7402511" y="1606550"/>
            <a:ext cx="979489" cy="393701"/>
            <a:chOff x="0" y="0"/>
            <a:chExt cx="979487" cy="393699"/>
          </a:xfrm>
        </p:grpSpPr>
        <p:sp>
          <p:nvSpPr>
            <p:cNvPr id="2156" name="Line 13"/>
            <p:cNvSpPr/>
            <p:nvPr/>
          </p:nvSpPr>
          <p:spPr>
            <a:xfrm flipH="1">
              <a:off x="635000" y="0"/>
              <a:ext cx="323851" cy="3048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57" name="Line 14"/>
            <p:cNvSpPr/>
            <p:nvPr/>
          </p:nvSpPr>
          <p:spPr>
            <a:xfrm>
              <a:off x="323850" y="38100"/>
              <a:ext cx="323851" cy="3048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58" name="Line 15"/>
            <p:cNvSpPr/>
            <p:nvPr/>
          </p:nvSpPr>
          <p:spPr>
            <a:xfrm flipH="1">
              <a:off x="0" y="38100"/>
              <a:ext cx="323851" cy="3048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59" name="Line 17"/>
            <p:cNvSpPr/>
            <p:nvPr/>
          </p:nvSpPr>
          <p:spPr>
            <a:xfrm flipH="1">
              <a:off x="33337" y="88900"/>
              <a:ext cx="323851" cy="3048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60" name="Line 18"/>
            <p:cNvSpPr/>
            <p:nvPr/>
          </p:nvSpPr>
          <p:spPr>
            <a:xfrm flipH="1">
              <a:off x="655637" y="63500"/>
              <a:ext cx="323851" cy="3048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162" name="Line 26"/>
          <p:cNvSpPr/>
          <p:nvPr/>
        </p:nvSpPr>
        <p:spPr>
          <a:xfrm>
            <a:off x="6704011" y="1797050"/>
            <a:ext cx="457201" cy="0"/>
          </a:xfrm>
          <a:prstGeom prst="line">
            <a:avLst/>
          </a:prstGeom>
          <a:ln w="7620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63" name="Rectangle 28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Which produces shorthand diagrams like the following:</a:t>
            </a:r>
          </a:p>
        </p:txBody>
      </p:sp>
      <p:sp>
        <p:nvSpPr>
          <p:cNvPr id="2164" name="Rectangle 29"/>
          <p:cNvSpPr txBox="1">
            <a:spLocks noGrp="1"/>
          </p:cNvSpPr>
          <p:nvPr>
            <p:ph type="body" sz="quarter" idx="1"/>
          </p:nvPr>
        </p:nvSpPr>
        <p:spPr>
          <a:xfrm>
            <a:off x="304800" y="838200"/>
            <a:ext cx="8534400" cy="381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"</a:t>
            </a:r>
            <a:r>
              <a:rPr>
                <a:solidFill>
                  <a:srgbClr val="FFCD00"/>
                </a:solidFill>
              </a:rPr>
              <a:t>Fully saturated</a:t>
            </a:r>
            <a:r>
              <a:t>" alkane:		"</a:t>
            </a:r>
            <a:r>
              <a:rPr>
                <a:solidFill>
                  <a:srgbClr val="FFCD00"/>
                </a:solidFill>
              </a:rPr>
              <a:t>Conjugated</a:t>
            </a:r>
            <a:r>
              <a:t>" alternation of single / multiple bonds:</a:t>
            </a:r>
          </a:p>
        </p:txBody>
      </p:sp>
      <p:sp>
        <p:nvSpPr>
          <p:cNvPr id="2165" name="Rectangle 30"/>
          <p:cNvSpPr txBox="1"/>
          <p:nvPr/>
        </p:nvSpPr>
        <p:spPr>
          <a:xfrm>
            <a:off x="381000" y="2667000"/>
            <a:ext cx="85344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Rings of Cyclohexane:			Or Benzene:</a:t>
            </a:r>
          </a:p>
        </p:txBody>
      </p:sp>
      <p:grpSp>
        <p:nvGrpSpPr>
          <p:cNvPr id="2175" name="Group 33"/>
          <p:cNvGrpSpPr/>
          <p:nvPr/>
        </p:nvGrpSpPr>
        <p:grpSpPr>
          <a:xfrm>
            <a:off x="609600" y="3124199"/>
            <a:ext cx="2514600" cy="1295402"/>
            <a:chOff x="0" y="0"/>
            <a:chExt cx="2514599" cy="1295400"/>
          </a:xfrm>
        </p:grpSpPr>
        <p:pic>
          <p:nvPicPr>
            <p:cNvPr id="2166" name="Picture 39" descr="Picture 39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1393527" cy="1295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73" name="Group 60"/>
            <p:cNvGrpSpPr/>
            <p:nvPr/>
          </p:nvGrpSpPr>
          <p:grpSpPr>
            <a:xfrm>
              <a:off x="1822303" y="295527"/>
              <a:ext cx="692297" cy="591058"/>
              <a:chOff x="0" y="0"/>
              <a:chExt cx="692295" cy="591057"/>
            </a:xfrm>
          </p:grpSpPr>
          <p:sp>
            <p:nvSpPr>
              <p:cNvPr id="2167" name="Line 41"/>
              <p:cNvSpPr/>
              <p:nvPr/>
            </p:nvSpPr>
            <p:spPr>
              <a:xfrm flipV="1">
                <a:off x="0" y="0"/>
                <a:ext cx="177702" cy="29552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68" name="Line 42"/>
              <p:cNvSpPr/>
              <p:nvPr/>
            </p:nvSpPr>
            <p:spPr>
              <a:xfrm>
                <a:off x="170297" y="0"/>
                <a:ext cx="355404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69" name="Line 44"/>
              <p:cNvSpPr/>
              <p:nvPr/>
            </p:nvSpPr>
            <p:spPr>
              <a:xfrm>
                <a:off x="0" y="295528"/>
                <a:ext cx="177702" cy="29552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70" name="Line 47"/>
              <p:cNvSpPr/>
              <p:nvPr/>
            </p:nvSpPr>
            <p:spPr>
              <a:xfrm>
                <a:off x="170297" y="591057"/>
                <a:ext cx="355404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71" name="Line 48"/>
              <p:cNvSpPr/>
              <p:nvPr/>
            </p:nvSpPr>
            <p:spPr>
              <a:xfrm flipV="1">
                <a:off x="514594" y="295529"/>
                <a:ext cx="177702" cy="29552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72" name="Line 49"/>
              <p:cNvSpPr/>
              <p:nvPr/>
            </p:nvSpPr>
            <p:spPr>
              <a:xfrm>
                <a:off x="514594" y="0"/>
                <a:ext cx="177702" cy="29552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174" name="Line 61"/>
            <p:cNvSpPr/>
            <p:nvPr/>
          </p:nvSpPr>
          <p:spPr>
            <a:xfrm>
              <a:off x="1393526" y="591056"/>
              <a:ext cx="321583" cy="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196" name="Group 34"/>
          <p:cNvGrpSpPr/>
          <p:nvPr/>
        </p:nvGrpSpPr>
        <p:grpSpPr>
          <a:xfrm>
            <a:off x="5257799" y="2895600"/>
            <a:ext cx="2514607" cy="1447800"/>
            <a:chOff x="0" y="0"/>
            <a:chExt cx="2514605" cy="1447799"/>
          </a:xfrm>
        </p:grpSpPr>
        <p:pic>
          <p:nvPicPr>
            <p:cNvPr id="2176" name="Picture 40" descr="Picture 40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380671"/>
              <a:ext cx="1362076" cy="9348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86" name="Group 59"/>
            <p:cNvGrpSpPr/>
            <p:nvPr/>
          </p:nvGrpSpPr>
          <p:grpSpPr>
            <a:xfrm>
              <a:off x="1833567" y="0"/>
              <a:ext cx="681039" cy="609075"/>
              <a:chOff x="0" y="0"/>
              <a:chExt cx="681037" cy="609074"/>
            </a:xfrm>
          </p:grpSpPr>
          <p:sp>
            <p:nvSpPr>
              <p:cNvPr id="2177" name="Line 50"/>
              <p:cNvSpPr/>
              <p:nvPr/>
            </p:nvSpPr>
            <p:spPr>
              <a:xfrm flipV="1">
                <a:off x="-1" y="0"/>
                <a:ext cx="164271" cy="29431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78" name="Line 51"/>
              <p:cNvSpPr/>
              <p:nvPr/>
            </p:nvSpPr>
            <p:spPr>
              <a:xfrm>
                <a:off x="174537" y="4087"/>
                <a:ext cx="32854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79" name="Line 52"/>
              <p:cNvSpPr/>
              <p:nvPr/>
            </p:nvSpPr>
            <p:spPr>
              <a:xfrm>
                <a:off x="17111" y="298405"/>
                <a:ext cx="164271" cy="29431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80" name="Line 53"/>
              <p:cNvSpPr/>
              <p:nvPr/>
            </p:nvSpPr>
            <p:spPr>
              <a:xfrm>
                <a:off x="174537" y="609074"/>
                <a:ext cx="32854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81" name="Line 54"/>
              <p:cNvSpPr/>
              <p:nvPr/>
            </p:nvSpPr>
            <p:spPr>
              <a:xfrm flipV="1">
                <a:off x="492811" y="298406"/>
                <a:ext cx="164271" cy="29431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82" name="Line 55"/>
              <p:cNvSpPr/>
              <p:nvPr/>
            </p:nvSpPr>
            <p:spPr>
              <a:xfrm>
                <a:off x="475700" y="16350"/>
                <a:ext cx="164271" cy="29431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83" name="Line 56"/>
              <p:cNvSpPr/>
              <p:nvPr/>
            </p:nvSpPr>
            <p:spPr>
              <a:xfrm flipV="1">
                <a:off x="37645" y="24527"/>
                <a:ext cx="164271" cy="29431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84" name="Line 57"/>
              <p:cNvSpPr/>
              <p:nvPr/>
            </p:nvSpPr>
            <p:spPr>
              <a:xfrm>
                <a:off x="171115" y="555933"/>
                <a:ext cx="32854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85" name="Line 58"/>
              <p:cNvSpPr/>
              <p:nvPr/>
            </p:nvSpPr>
            <p:spPr>
              <a:xfrm>
                <a:off x="516767" y="0"/>
                <a:ext cx="164271" cy="29431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187" name="Line 62"/>
            <p:cNvSpPr/>
            <p:nvPr/>
          </p:nvSpPr>
          <p:spPr>
            <a:xfrm>
              <a:off x="1423193" y="818755"/>
              <a:ext cx="314326" cy="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194" name="Group 75"/>
            <p:cNvGrpSpPr/>
            <p:nvPr/>
          </p:nvGrpSpPr>
          <p:grpSpPr>
            <a:xfrm>
              <a:off x="1837931" y="848710"/>
              <a:ext cx="676673" cy="599090"/>
              <a:chOff x="0" y="0"/>
              <a:chExt cx="676672" cy="599089"/>
            </a:xfrm>
          </p:grpSpPr>
          <p:sp>
            <p:nvSpPr>
              <p:cNvPr id="2188" name="Line 76"/>
              <p:cNvSpPr/>
              <p:nvPr/>
            </p:nvSpPr>
            <p:spPr>
              <a:xfrm flipV="1">
                <a:off x="0" y="0"/>
                <a:ext cx="173692" cy="29954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89" name="Line 77"/>
              <p:cNvSpPr/>
              <p:nvPr/>
            </p:nvSpPr>
            <p:spPr>
              <a:xfrm>
                <a:off x="166454" y="-1"/>
                <a:ext cx="34738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90" name="Line 78"/>
              <p:cNvSpPr/>
              <p:nvPr/>
            </p:nvSpPr>
            <p:spPr>
              <a:xfrm>
                <a:off x="0" y="299544"/>
                <a:ext cx="173692" cy="29954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91" name="Line 79"/>
              <p:cNvSpPr/>
              <p:nvPr/>
            </p:nvSpPr>
            <p:spPr>
              <a:xfrm>
                <a:off x="166454" y="599089"/>
                <a:ext cx="34738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92" name="Line 80"/>
              <p:cNvSpPr/>
              <p:nvPr/>
            </p:nvSpPr>
            <p:spPr>
              <a:xfrm flipV="1">
                <a:off x="502981" y="299545"/>
                <a:ext cx="173692" cy="29954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93" name="Line 81"/>
              <p:cNvSpPr/>
              <p:nvPr/>
            </p:nvSpPr>
            <p:spPr>
              <a:xfrm>
                <a:off x="502981" y="-1"/>
                <a:ext cx="173692" cy="29954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195" name="Oval 82"/>
            <p:cNvSpPr/>
            <p:nvPr/>
          </p:nvSpPr>
          <p:spPr>
            <a:xfrm>
              <a:off x="1938337" y="944564"/>
              <a:ext cx="471489" cy="419363"/>
            </a:xfrm>
            <a:prstGeom prst="ellips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197" name="Rectangle 30"/>
          <p:cNvSpPr txBox="1"/>
          <p:nvPr/>
        </p:nvSpPr>
        <p:spPr>
          <a:xfrm>
            <a:off x="381000" y="4648200"/>
            <a:ext cx="85344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Or propyl alcohol (with extra OH group at end represented explicitly):</a:t>
            </a:r>
          </a:p>
        </p:txBody>
      </p:sp>
      <p:sp>
        <p:nvSpPr>
          <p:cNvPr id="2198" name="Line 1077"/>
          <p:cNvSpPr/>
          <p:nvPr/>
        </p:nvSpPr>
        <p:spPr>
          <a:xfrm>
            <a:off x="4965700" y="5791200"/>
            <a:ext cx="457201" cy="0"/>
          </a:xfrm>
          <a:prstGeom prst="line">
            <a:avLst/>
          </a:prstGeom>
          <a:ln w="7620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99" name="Line 1079"/>
          <p:cNvSpPr/>
          <p:nvPr/>
        </p:nvSpPr>
        <p:spPr>
          <a:xfrm flipV="1">
            <a:off x="6051550" y="5562599"/>
            <a:ext cx="323851" cy="3048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00" name="Line 1080"/>
          <p:cNvSpPr/>
          <p:nvPr/>
        </p:nvSpPr>
        <p:spPr>
          <a:xfrm flipH="1" flipV="1">
            <a:off x="6375399" y="5562599"/>
            <a:ext cx="266701" cy="2286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01" name="Line 1082"/>
          <p:cNvSpPr/>
          <p:nvPr/>
        </p:nvSpPr>
        <p:spPr>
          <a:xfrm flipH="1" flipV="1">
            <a:off x="5727699" y="5562599"/>
            <a:ext cx="323851" cy="3048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240" name="Group 1146"/>
          <p:cNvGrpSpPr/>
          <p:nvPr/>
        </p:nvGrpSpPr>
        <p:grpSpPr>
          <a:xfrm>
            <a:off x="1765300" y="5081587"/>
            <a:ext cx="2768600" cy="1551941"/>
            <a:chOff x="0" y="0"/>
            <a:chExt cx="2768600" cy="1551940"/>
          </a:xfrm>
        </p:grpSpPr>
        <p:sp>
          <p:nvSpPr>
            <p:cNvPr id="2202" name="Text Box 1046"/>
            <p:cNvSpPr txBox="1"/>
            <p:nvPr/>
          </p:nvSpPr>
          <p:spPr>
            <a:xfrm>
              <a:off x="914400" y="519112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2203" name="Text Box 1047"/>
            <p:cNvSpPr txBox="1"/>
            <p:nvPr/>
          </p:nvSpPr>
          <p:spPr>
            <a:xfrm>
              <a:off x="2349500" y="519112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204" name="Text Box 1049"/>
            <p:cNvSpPr txBox="1"/>
            <p:nvPr/>
          </p:nvSpPr>
          <p:spPr>
            <a:xfrm>
              <a:off x="927100" y="0"/>
              <a:ext cx="4191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205" name="Text Box 1050"/>
            <p:cNvSpPr txBox="1"/>
            <p:nvPr/>
          </p:nvSpPr>
          <p:spPr>
            <a:xfrm>
              <a:off x="914400" y="1028700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206" name="Oval 1051"/>
            <p:cNvSpPr/>
            <p:nvPr/>
          </p:nvSpPr>
          <p:spPr>
            <a:xfrm>
              <a:off x="1816100" y="671512"/>
              <a:ext cx="76200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07" name="Oval 1052"/>
            <p:cNvSpPr/>
            <p:nvPr/>
          </p:nvSpPr>
          <p:spPr>
            <a:xfrm>
              <a:off x="1816100" y="82391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08" name="Text Box 1053"/>
            <p:cNvSpPr txBox="1"/>
            <p:nvPr/>
          </p:nvSpPr>
          <p:spPr>
            <a:xfrm>
              <a:off x="1409700" y="0"/>
              <a:ext cx="4191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209" name="Text Box 1054"/>
            <p:cNvSpPr txBox="1"/>
            <p:nvPr/>
          </p:nvSpPr>
          <p:spPr>
            <a:xfrm>
              <a:off x="1397000" y="1028700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210" name="Text Box 1055"/>
            <p:cNvSpPr txBox="1"/>
            <p:nvPr/>
          </p:nvSpPr>
          <p:spPr>
            <a:xfrm>
              <a:off x="1397000" y="519112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2211" name="Text Box 1056"/>
            <p:cNvSpPr txBox="1"/>
            <p:nvPr/>
          </p:nvSpPr>
          <p:spPr>
            <a:xfrm>
              <a:off x="1854200" y="519112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212" name="Oval 1057"/>
            <p:cNvSpPr/>
            <p:nvPr/>
          </p:nvSpPr>
          <p:spPr>
            <a:xfrm>
              <a:off x="2273300" y="671512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13" name="Oval 1058"/>
            <p:cNvSpPr/>
            <p:nvPr/>
          </p:nvSpPr>
          <p:spPr>
            <a:xfrm>
              <a:off x="2273300" y="823912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14" name="Oval 1059"/>
            <p:cNvSpPr/>
            <p:nvPr/>
          </p:nvSpPr>
          <p:spPr>
            <a:xfrm>
              <a:off x="1333500" y="671512"/>
              <a:ext cx="76200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15" name="Oval 1062"/>
            <p:cNvSpPr/>
            <p:nvPr/>
          </p:nvSpPr>
          <p:spPr>
            <a:xfrm>
              <a:off x="1028700" y="976312"/>
              <a:ext cx="76200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16" name="Oval 1063"/>
            <p:cNvSpPr/>
            <p:nvPr/>
          </p:nvSpPr>
          <p:spPr>
            <a:xfrm>
              <a:off x="1181100" y="976312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17" name="Oval 1064"/>
            <p:cNvSpPr/>
            <p:nvPr/>
          </p:nvSpPr>
          <p:spPr>
            <a:xfrm>
              <a:off x="1028700" y="519112"/>
              <a:ext cx="76200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18" name="Oval 1065"/>
            <p:cNvSpPr/>
            <p:nvPr/>
          </p:nvSpPr>
          <p:spPr>
            <a:xfrm>
              <a:off x="1181100" y="519112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19" name="Oval 1066"/>
            <p:cNvSpPr/>
            <p:nvPr/>
          </p:nvSpPr>
          <p:spPr>
            <a:xfrm>
              <a:off x="1511300" y="976312"/>
              <a:ext cx="76200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20" name="Oval 1067"/>
            <p:cNvSpPr/>
            <p:nvPr/>
          </p:nvSpPr>
          <p:spPr>
            <a:xfrm>
              <a:off x="1663700" y="976312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21" name="Oval 1069"/>
            <p:cNvSpPr/>
            <p:nvPr/>
          </p:nvSpPr>
          <p:spPr>
            <a:xfrm>
              <a:off x="1511300" y="519112"/>
              <a:ext cx="76200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22" name="Oval 1070"/>
            <p:cNvSpPr/>
            <p:nvPr/>
          </p:nvSpPr>
          <p:spPr>
            <a:xfrm>
              <a:off x="1663700" y="519112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23" name="Oval 1071"/>
            <p:cNvSpPr/>
            <p:nvPr/>
          </p:nvSpPr>
          <p:spPr>
            <a:xfrm>
              <a:off x="2120900" y="5334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24" name="Oval 1072"/>
            <p:cNvSpPr/>
            <p:nvPr/>
          </p:nvSpPr>
          <p:spPr>
            <a:xfrm>
              <a:off x="1968500" y="5334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25" name="Oval 1073"/>
            <p:cNvSpPr/>
            <p:nvPr/>
          </p:nvSpPr>
          <p:spPr>
            <a:xfrm>
              <a:off x="2133600" y="9779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26" name="Oval 1074"/>
            <p:cNvSpPr/>
            <p:nvPr/>
          </p:nvSpPr>
          <p:spPr>
            <a:xfrm>
              <a:off x="1981200" y="977900"/>
              <a:ext cx="76200" cy="76201"/>
            </a:xfrm>
            <a:prstGeom prst="ellipse">
              <a:avLst/>
            </a:prstGeom>
            <a:solidFill>
              <a:srgbClr val="CC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27" name="Oval 1075"/>
            <p:cNvSpPr/>
            <p:nvPr/>
          </p:nvSpPr>
          <p:spPr>
            <a:xfrm>
              <a:off x="1333500" y="823912"/>
              <a:ext cx="76200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28" name="Text Box 1083"/>
            <p:cNvSpPr txBox="1"/>
            <p:nvPr/>
          </p:nvSpPr>
          <p:spPr>
            <a:xfrm>
              <a:off x="457200" y="519112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2229" name="Text Box 1084"/>
            <p:cNvSpPr txBox="1"/>
            <p:nvPr/>
          </p:nvSpPr>
          <p:spPr>
            <a:xfrm>
              <a:off x="0" y="519112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230" name="Text Box 1085"/>
            <p:cNvSpPr txBox="1"/>
            <p:nvPr/>
          </p:nvSpPr>
          <p:spPr>
            <a:xfrm>
              <a:off x="469900" y="0"/>
              <a:ext cx="4191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231" name="Text Box 1086"/>
            <p:cNvSpPr txBox="1"/>
            <p:nvPr/>
          </p:nvSpPr>
          <p:spPr>
            <a:xfrm>
              <a:off x="457200" y="1028700"/>
              <a:ext cx="4191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232" name="Oval 1087"/>
            <p:cNvSpPr/>
            <p:nvPr/>
          </p:nvSpPr>
          <p:spPr>
            <a:xfrm>
              <a:off x="876300" y="671512"/>
              <a:ext cx="76200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33" name="Oval 1088"/>
            <p:cNvSpPr/>
            <p:nvPr/>
          </p:nvSpPr>
          <p:spPr>
            <a:xfrm>
              <a:off x="419100" y="671512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34" name="Oval 1089"/>
            <p:cNvSpPr/>
            <p:nvPr/>
          </p:nvSpPr>
          <p:spPr>
            <a:xfrm>
              <a:off x="419100" y="823912"/>
              <a:ext cx="76200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35" name="Oval 1090"/>
            <p:cNvSpPr/>
            <p:nvPr/>
          </p:nvSpPr>
          <p:spPr>
            <a:xfrm>
              <a:off x="571500" y="976312"/>
              <a:ext cx="76200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36" name="Oval 1091"/>
            <p:cNvSpPr/>
            <p:nvPr/>
          </p:nvSpPr>
          <p:spPr>
            <a:xfrm>
              <a:off x="723900" y="976312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37" name="Oval 1092"/>
            <p:cNvSpPr/>
            <p:nvPr/>
          </p:nvSpPr>
          <p:spPr>
            <a:xfrm>
              <a:off x="571500" y="519112"/>
              <a:ext cx="76200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38" name="Oval 1093"/>
            <p:cNvSpPr/>
            <p:nvPr/>
          </p:nvSpPr>
          <p:spPr>
            <a:xfrm>
              <a:off x="723900" y="519112"/>
              <a:ext cx="76200" cy="76201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39" name="Oval 1094"/>
            <p:cNvSpPr/>
            <p:nvPr/>
          </p:nvSpPr>
          <p:spPr>
            <a:xfrm>
              <a:off x="876300" y="823912"/>
              <a:ext cx="76200" cy="762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241" name="Text Box 1095"/>
          <p:cNvSpPr txBox="1"/>
          <p:nvPr/>
        </p:nvSpPr>
        <p:spPr>
          <a:xfrm>
            <a:off x="6553200" y="5676899"/>
            <a:ext cx="6858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t>OH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24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Chemists build smaller molecules by addition and subtraction:</a:t>
            </a:r>
          </a:p>
        </p:txBody>
      </p:sp>
      <p:sp>
        <p:nvSpPr>
          <p:cNvPr id="2245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6019800" y="1066800"/>
            <a:ext cx="3124200" cy="556074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Step by step they add reagents </a:t>
            </a:r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(black) to remove or add pieces </a:t>
            </a:r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to the starting molecule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Gradually transform it into final product shown at bottom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Can actually pinpoint atoms such as which F is removed from benzene ring (</a:t>
            </a:r>
            <a:r>
              <a:rPr sz="2000">
                <a:solidFill>
                  <a:srgbClr val="FFCC00"/>
                </a:solidFill>
              </a:rPr>
              <a:t>? vs. ??</a:t>
            </a:r>
            <a:r>
              <a:t>)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How?  Depending on ring position, F's bond slightly more strongly or weakly</a:t>
            </a:r>
          </a:p>
        </p:txBody>
      </p:sp>
      <p:grpSp>
        <p:nvGrpSpPr>
          <p:cNvPr id="2773" name="Group 533"/>
          <p:cNvGrpSpPr/>
          <p:nvPr/>
        </p:nvGrpSpPr>
        <p:grpSpPr>
          <a:xfrm>
            <a:off x="228600" y="838200"/>
            <a:ext cx="5639594" cy="4865688"/>
            <a:chOff x="0" y="0"/>
            <a:chExt cx="5639593" cy="4865687"/>
          </a:xfrm>
        </p:grpSpPr>
        <p:sp>
          <p:nvSpPr>
            <p:cNvPr id="2246" name="AutoShape 534"/>
            <p:cNvSpPr/>
            <p:nvPr/>
          </p:nvSpPr>
          <p:spPr>
            <a:xfrm>
              <a:off x="0" y="0"/>
              <a:ext cx="5638800" cy="48656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447" name="Group 535"/>
            <p:cNvGrpSpPr/>
            <p:nvPr/>
          </p:nvGrpSpPr>
          <p:grpSpPr>
            <a:xfrm>
              <a:off x="61912" y="31749"/>
              <a:ext cx="5577682" cy="2031022"/>
              <a:chOff x="0" y="0"/>
              <a:chExt cx="5577681" cy="2031020"/>
            </a:xfrm>
          </p:grpSpPr>
          <p:sp>
            <p:nvSpPr>
              <p:cNvPr id="2247" name="Line 536"/>
              <p:cNvSpPr/>
              <p:nvPr/>
            </p:nvSpPr>
            <p:spPr>
              <a:xfrm>
                <a:off x="2332037" y="201612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48" name="Line 537"/>
              <p:cNvSpPr/>
              <p:nvPr/>
            </p:nvSpPr>
            <p:spPr>
              <a:xfrm>
                <a:off x="2332037" y="233362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49" name="Line 538"/>
              <p:cNvSpPr/>
              <p:nvPr/>
            </p:nvSpPr>
            <p:spPr>
              <a:xfrm>
                <a:off x="2332037" y="263525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50" name="Line 539"/>
              <p:cNvSpPr/>
              <p:nvPr/>
            </p:nvSpPr>
            <p:spPr>
              <a:xfrm>
                <a:off x="2509837" y="233362"/>
                <a:ext cx="173038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51" name="Line 540"/>
              <p:cNvSpPr/>
              <p:nvPr/>
            </p:nvSpPr>
            <p:spPr>
              <a:xfrm>
                <a:off x="2682875" y="233362"/>
                <a:ext cx="88901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52" name="Line 541"/>
              <p:cNvSpPr/>
              <p:nvPr/>
            </p:nvSpPr>
            <p:spPr>
              <a:xfrm>
                <a:off x="2722562" y="233362"/>
                <a:ext cx="66676" cy="12065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53" name="Line 542"/>
              <p:cNvSpPr/>
              <p:nvPr/>
            </p:nvSpPr>
            <p:spPr>
              <a:xfrm>
                <a:off x="2771775" y="387350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54" name="Line 543"/>
              <p:cNvSpPr/>
              <p:nvPr/>
            </p:nvSpPr>
            <p:spPr>
              <a:xfrm flipV="1">
                <a:off x="2949575" y="233363"/>
                <a:ext cx="88901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55" name="Line 544"/>
              <p:cNvSpPr/>
              <p:nvPr/>
            </p:nvSpPr>
            <p:spPr>
              <a:xfrm flipV="1">
                <a:off x="2932112" y="233362"/>
                <a:ext cx="71438" cy="12065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56" name="Line 545"/>
              <p:cNvSpPr/>
              <p:nvPr/>
            </p:nvSpPr>
            <p:spPr>
              <a:xfrm flipH="1" flipV="1">
                <a:off x="2949575" y="80962"/>
                <a:ext cx="88901" cy="15240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57" name="Line 546"/>
              <p:cNvSpPr/>
              <p:nvPr/>
            </p:nvSpPr>
            <p:spPr>
              <a:xfrm flipH="1">
                <a:off x="2768599" y="80962"/>
                <a:ext cx="180977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58" name="Line 547"/>
              <p:cNvSpPr/>
              <p:nvPr/>
            </p:nvSpPr>
            <p:spPr>
              <a:xfrm flipH="1">
                <a:off x="2787650" y="109537"/>
                <a:ext cx="144463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59" name="Line 548"/>
              <p:cNvSpPr/>
              <p:nvPr/>
            </p:nvSpPr>
            <p:spPr>
              <a:xfrm flipV="1">
                <a:off x="2682875" y="80962"/>
                <a:ext cx="88901" cy="15240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60" name="Rectangle 549"/>
              <p:cNvSpPr/>
              <p:nvPr/>
            </p:nvSpPr>
            <p:spPr>
              <a:xfrm>
                <a:off x="3181350" y="1682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N</a:t>
                </a:r>
              </a:p>
            </p:txBody>
          </p:sp>
          <p:sp>
            <p:nvSpPr>
              <p:cNvPr id="2261" name="Rectangle 550"/>
              <p:cNvSpPr/>
              <p:nvPr/>
            </p:nvSpPr>
            <p:spPr>
              <a:xfrm>
                <a:off x="3268662" y="1682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2262" name="Rectangle 551"/>
              <p:cNvSpPr/>
              <p:nvPr/>
            </p:nvSpPr>
            <p:spPr>
              <a:xfrm>
                <a:off x="3328193" y="223837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263" name="Line 552"/>
              <p:cNvSpPr/>
              <p:nvPr/>
            </p:nvSpPr>
            <p:spPr>
              <a:xfrm>
                <a:off x="3038475" y="233362"/>
                <a:ext cx="12065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64" name="Rectangle 553"/>
              <p:cNvSpPr/>
              <p:nvPr/>
            </p:nvSpPr>
            <p:spPr>
              <a:xfrm>
                <a:off x="1937543" y="1682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T</a:t>
                </a:r>
              </a:p>
            </p:txBody>
          </p:sp>
          <p:sp>
            <p:nvSpPr>
              <p:cNvPr id="2265" name="Rectangle 554"/>
              <p:cNvSpPr/>
              <p:nvPr/>
            </p:nvSpPr>
            <p:spPr>
              <a:xfrm>
                <a:off x="2029618" y="1682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M</a:t>
                </a:r>
              </a:p>
            </p:txBody>
          </p:sp>
          <p:sp>
            <p:nvSpPr>
              <p:cNvPr id="2266" name="Rectangle 555"/>
              <p:cNvSpPr/>
              <p:nvPr/>
            </p:nvSpPr>
            <p:spPr>
              <a:xfrm>
                <a:off x="2123280" y="1682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S</a:t>
                </a:r>
              </a:p>
            </p:txBody>
          </p:sp>
          <p:sp>
            <p:nvSpPr>
              <p:cNvPr id="2267" name="Line 556"/>
              <p:cNvSpPr/>
              <p:nvPr/>
            </p:nvSpPr>
            <p:spPr>
              <a:xfrm flipH="1">
                <a:off x="2208212" y="233362"/>
                <a:ext cx="123826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68" name="Line 557"/>
              <p:cNvSpPr/>
              <p:nvPr/>
            </p:nvSpPr>
            <p:spPr>
              <a:xfrm>
                <a:off x="212725" y="233362"/>
                <a:ext cx="88901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69" name="Line 558"/>
              <p:cNvSpPr/>
              <p:nvPr/>
            </p:nvSpPr>
            <p:spPr>
              <a:xfrm>
                <a:off x="247650" y="233362"/>
                <a:ext cx="71438" cy="12065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0" name="Line 559"/>
              <p:cNvSpPr/>
              <p:nvPr/>
            </p:nvSpPr>
            <p:spPr>
              <a:xfrm>
                <a:off x="301625" y="387350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1" name="Line 560"/>
              <p:cNvSpPr/>
              <p:nvPr/>
            </p:nvSpPr>
            <p:spPr>
              <a:xfrm flipV="1">
                <a:off x="479425" y="233363"/>
                <a:ext cx="88901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2" name="Line 561"/>
              <p:cNvSpPr/>
              <p:nvPr/>
            </p:nvSpPr>
            <p:spPr>
              <a:xfrm flipV="1">
                <a:off x="461962" y="233362"/>
                <a:ext cx="66676" cy="12065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3" name="Line 562"/>
              <p:cNvSpPr/>
              <p:nvPr/>
            </p:nvSpPr>
            <p:spPr>
              <a:xfrm flipH="1" flipV="1">
                <a:off x="479425" y="80962"/>
                <a:ext cx="88901" cy="15240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4" name="Line 563"/>
              <p:cNvSpPr/>
              <p:nvPr/>
            </p:nvSpPr>
            <p:spPr>
              <a:xfrm flipH="1">
                <a:off x="298449" y="80962"/>
                <a:ext cx="180977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5" name="Line 564"/>
              <p:cNvSpPr/>
              <p:nvPr/>
            </p:nvSpPr>
            <p:spPr>
              <a:xfrm flipH="1">
                <a:off x="315912" y="109537"/>
                <a:ext cx="14605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6" name="Line 565"/>
              <p:cNvSpPr/>
              <p:nvPr/>
            </p:nvSpPr>
            <p:spPr>
              <a:xfrm flipV="1">
                <a:off x="212725" y="80962"/>
                <a:ext cx="88901" cy="15240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7" name="Rectangle 566"/>
              <p:cNvSpPr/>
              <p:nvPr/>
            </p:nvSpPr>
            <p:spPr>
              <a:xfrm>
                <a:off x="706437" y="1682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N</a:t>
                </a:r>
              </a:p>
            </p:txBody>
          </p:sp>
          <p:sp>
            <p:nvSpPr>
              <p:cNvPr id="2278" name="Rectangle 567"/>
              <p:cNvSpPr/>
              <p:nvPr/>
            </p:nvSpPr>
            <p:spPr>
              <a:xfrm>
                <a:off x="795337" y="1682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2279" name="Rectangle 568"/>
              <p:cNvSpPr/>
              <p:nvPr/>
            </p:nvSpPr>
            <p:spPr>
              <a:xfrm>
                <a:off x="854868" y="223837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280" name="Line 569"/>
              <p:cNvSpPr/>
              <p:nvPr/>
            </p:nvSpPr>
            <p:spPr>
              <a:xfrm>
                <a:off x="568325" y="233362"/>
                <a:ext cx="12065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1" name="Rectangle 570"/>
              <p:cNvSpPr/>
              <p:nvPr/>
            </p:nvSpPr>
            <p:spPr>
              <a:xfrm>
                <a:off x="0" y="168275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I</a:t>
                </a:r>
              </a:p>
            </p:txBody>
          </p:sp>
          <p:sp>
            <p:nvSpPr>
              <p:cNvPr id="2282" name="Line 571"/>
              <p:cNvSpPr/>
              <p:nvPr/>
            </p:nvSpPr>
            <p:spPr>
              <a:xfrm flipH="1">
                <a:off x="55563" y="233362"/>
                <a:ext cx="157163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3" name="Line 572"/>
              <p:cNvSpPr/>
              <p:nvPr/>
            </p:nvSpPr>
            <p:spPr>
              <a:xfrm>
                <a:off x="4456112" y="188912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4" name="Line 573"/>
              <p:cNvSpPr/>
              <p:nvPr/>
            </p:nvSpPr>
            <p:spPr>
              <a:xfrm>
                <a:off x="4456112" y="219075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5" name="Line 574"/>
              <p:cNvSpPr/>
              <p:nvPr/>
            </p:nvSpPr>
            <p:spPr>
              <a:xfrm>
                <a:off x="4456112" y="250825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6" name="Line 575"/>
              <p:cNvSpPr/>
              <p:nvPr/>
            </p:nvSpPr>
            <p:spPr>
              <a:xfrm>
                <a:off x="4633912" y="219075"/>
                <a:ext cx="174626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7" name="Line 576"/>
              <p:cNvSpPr/>
              <p:nvPr/>
            </p:nvSpPr>
            <p:spPr>
              <a:xfrm>
                <a:off x="4808537" y="219075"/>
                <a:ext cx="88901" cy="155576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8" name="Line 577"/>
              <p:cNvSpPr/>
              <p:nvPr/>
            </p:nvSpPr>
            <p:spPr>
              <a:xfrm>
                <a:off x="4843462" y="219075"/>
                <a:ext cx="71438" cy="123826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9" name="Line 578"/>
              <p:cNvSpPr/>
              <p:nvPr/>
            </p:nvSpPr>
            <p:spPr>
              <a:xfrm>
                <a:off x="4897437" y="374650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90" name="Line 579"/>
              <p:cNvSpPr/>
              <p:nvPr/>
            </p:nvSpPr>
            <p:spPr>
              <a:xfrm flipV="1">
                <a:off x="5075237" y="219075"/>
                <a:ext cx="87313" cy="155576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91" name="Line 580"/>
              <p:cNvSpPr/>
              <p:nvPr/>
            </p:nvSpPr>
            <p:spPr>
              <a:xfrm flipV="1">
                <a:off x="5056187" y="219075"/>
                <a:ext cx="68263" cy="123826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92" name="Line 581"/>
              <p:cNvSpPr/>
              <p:nvPr/>
            </p:nvSpPr>
            <p:spPr>
              <a:xfrm flipH="1" flipV="1">
                <a:off x="5075238" y="65088"/>
                <a:ext cx="87313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93" name="Line 582"/>
              <p:cNvSpPr/>
              <p:nvPr/>
            </p:nvSpPr>
            <p:spPr>
              <a:xfrm flipH="1">
                <a:off x="4894262" y="65087"/>
                <a:ext cx="180976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94" name="Line 583"/>
              <p:cNvSpPr/>
              <p:nvPr/>
            </p:nvSpPr>
            <p:spPr>
              <a:xfrm flipH="1">
                <a:off x="4911725" y="98425"/>
                <a:ext cx="144463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95" name="Line 584"/>
              <p:cNvSpPr/>
              <p:nvPr/>
            </p:nvSpPr>
            <p:spPr>
              <a:xfrm flipV="1">
                <a:off x="4808537" y="65088"/>
                <a:ext cx="88901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96" name="Rectangle 585"/>
              <p:cNvSpPr/>
              <p:nvPr/>
            </p:nvSpPr>
            <p:spPr>
              <a:xfrm>
                <a:off x="5302250" y="1555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N</a:t>
                </a:r>
              </a:p>
            </p:txBody>
          </p:sp>
          <p:sp>
            <p:nvSpPr>
              <p:cNvPr id="2297" name="Rectangle 586"/>
              <p:cNvSpPr/>
              <p:nvPr/>
            </p:nvSpPr>
            <p:spPr>
              <a:xfrm>
                <a:off x="5391150" y="1555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2298" name="Rectangle 587"/>
              <p:cNvSpPr/>
              <p:nvPr/>
            </p:nvSpPr>
            <p:spPr>
              <a:xfrm>
                <a:off x="5450681" y="212725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299" name="Line 588"/>
              <p:cNvSpPr/>
              <p:nvPr/>
            </p:nvSpPr>
            <p:spPr>
              <a:xfrm>
                <a:off x="5162550" y="219075"/>
                <a:ext cx="122238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0" name="Freeform 589"/>
              <p:cNvSpPr/>
              <p:nvPr/>
            </p:nvSpPr>
            <p:spPr>
              <a:xfrm>
                <a:off x="1763712" y="192087"/>
                <a:ext cx="112714" cy="5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59"/>
                    </a:moveTo>
                    <a:lnTo>
                      <a:pt x="0" y="21600"/>
                    </a:lnTo>
                    <a:lnTo>
                      <a:pt x="3042" y="12259"/>
                    </a:lnTo>
                    <a:lnTo>
                      <a:pt x="0" y="0"/>
                    </a:lnTo>
                    <a:lnTo>
                      <a:pt x="21600" y="1225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1" name="Line 590"/>
              <p:cNvSpPr/>
              <p:nvPr/>
            </p:nvSpPr>
            <p:spPr>
              <a:xfrm flipH="1">
                <a:off x="1001712" y="222250"/>
                <a:ext cx="771526" cy="1588"/>
              </a:xfrm>
              <a:prstGeom prst="line">
                <a:avLst/>
              </a:prstGeom>
              <a:noFill/>
              <a:ln w="317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2" name="Rectangle 591"/>
              <p:cNvSpPr/>
              <p:nvPr/>
            </p:nvSpPr>
            <p:spPr>
              <a:xfrm>
                <a:off x="998537" y="216693"/>
                <a:ext cx="781051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3" name="Rectangle 592"/>
              <p:cNvSpPr/>
              <p:nvPr/>
            </p:nvSpPr>
            <p:spPr>
              <a:xfrm>
                <a:off x="1023143" y="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2304" name="Rectangle 593"/>
              <p:cNvSpPr/>
              <p:nvPr/>
            </p:nvSpPr>
            <p:spPr>
              <a:xfrm>
                <a:off x="1100137" y="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d</a:t>
                </a:r>
              </a:p>
            </p:txBody>
          </p:sp>
          <p:sp>
            <p:nvSpPr>
              <p:cNvPr id="2305" name="Rectangle 594"/>
              <p:cNvSpPr/>
              <p:nvPr/>
            </p:nvSpPr>
            <p:spPr>
              <a:xfrm>
                <a:off x="1179512" y="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2306" name="Rectangle 595"/>
              <p:cNvSpPr/>
              <p:nvPr/>
            </p:nvSpPr>
            <p:spPr>
              <a:xfrm>
                <a:off x="1238249" y="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l</a:t>
                </a:r>
              </a:p>
            </p:txBody>
          </p:sp>
          <p:sp>
            <p:nvSpPr>
              <p:cNvPr id="2307" name="Rectangle 596"/>
              <p:cNvSpPr/>
              <p:nvPr/>
            </p:nvSpPr>
            <p:spPr>
              <a:xfrm>
                <a:off x="1266031" y="57150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308" name="Rectangle 597"/>
              <p:cNvSpPr/>
              <p:nvPr/>
            </p:nvSpPr>
            <p:spPr>
              <a:xfrm>
                <a:off x="1321593" y="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(</a:t>
                </a:r>
              </a:p>
            </p:txBody>
          </p:sp>
          <p:sp>
            <p:nvSpPr>
              <p:cNvPr id="2309" name="Rectangle 598"/>
              <p:cNvSpPr/>
              <p:nvPr/>
            </p:nvSpPr>
            <p:spPr>
              <a:xfrm>
                <a:off x="1385093" y="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2310" name="Rectangle 599"/>
              <p:cNvSpPr/>
              <p:nvPr/>
            </p:nvSpPr>
            <p:spPr>
              <a:xfrm>
                <a:off x="1467643" y="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2311" name="Rectangle 600"/>
              <p:cNvSpPr/>
              <p:nvPr/>
            </p:nvSpPr>
            <p:spPr>
              <a:xfrm>
                <a:off x="1543050" y="0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2312" name="Rectangle 601"/>
              <p:cNvSpPr/>
              <p:nvPr/>
            </p:nvSpPr>
            <p:spPr>
              <a:xfrm>
                <a:off x="1591468" y="57150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2313" name="Rectangle 602"/>
              <p:cNvSpPr/>
              <p:nvPr/>
            </p:nvSpPr>
            <p:spPr>
              <a:xfrm>
                <a:off x="1648618" y="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)</a:t>
                </a:r>
              </a:p>
            </p:txBody>
          </p:sp>
          <p:sp>
            <p:nvSpPr>
              <p:cNvPr id="2314" name="Rectangle 603"/>
              <p:cNvSpPr/>
              <p:nvPr/>
            </p:nvSpPr>
            <p:spPr>
              <a:xfrm>
                <a:off x="1681956" y="57150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315" name="Rectangle 604"/>
              <p:cNvSpPr/>
              <p:nvPr/>
            </p:nvSpPr>
            <p:spPr>
              <a:xfrm>
                <a:off x="1025525" y="2889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2316" name="Rectangle 605"/>
              <p:cNvSpPr/>
              <p:nvPr/>
            </p:nvSpPr>
            <p:spPr>
              <a:xfrm>
                <a:off x="1104900" y="288925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u</a:t>
                </a:r>
              </a:p>
            </p:txBody>
          </p:sp>
          <p:sp>
            <p:nvSpPr>
              <p:cNvPr id="2317" name="Rectangle 606"/>
              <p:cNvSpPr/>
              <p:nvPr/>
            </p:nvSpPr>
            <p:spPr>
              <a:xfrm>
                <a:off x="1158875" y="288925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I</a:t>
                </a:r>
              </a:p>
            </p:txBody>
          </p:sp>
          <p:sp>
            <p:nvSpPr>
              <p:cNvPr id="2318" name="Rectangle 607"/>
              <p:cNvSpPr/>
              <p:nvPr/>
            </p:nvSpPr>
            <p:spPr>
              <a:xfrm>
                <a:off x="1192212" y="2889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,</a:t>
                </a:r>
              </a:p>
            </p:txBody>
          </p:sp>
          <p:sp>
            <p:nvSpPr>
              <p:cNvPr id="2319" name="Rectangle 608"/>
              <p:cNvSpPr/>
              <p:nvPr/>
            </p:nvSpPr>
            <p:spPr>
              <a:xfrm>
                <a:off x="1227137" y="2889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320" name="Rectangle 609"/>
              <p:cNvSpPr/>
              <p:nvPr/>
            </p:nvSpPr>
            <p:spPr>
              <a:xfrm>
                <a:off x="1281906" y="2889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T</a:t>
                </a:r>
              </a:p>
            </p:txBody>
          </p:sp>
          <p:sp>
            <p:nvSpPr>
              <p:cNvPr id="2321" name="Rectangle 610"/>
              <p:cNvSpPr/>
              <p:nvPr/>
            </p:nvSpPr>
            <p:spPr>
              <a:xfrm>
                <a:off x="1361280" y="2889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2322" name="Rectangle 611"/>
              <p:cNvSpPr/>
              <p:nvPr/>
            </p:nvSpPr>
            <p:spPr>
              <a:xfrm>
                <a:off x="1443830" y="2889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2323" name="Rectangle 612"/>
              <p:cNvSpPr/>
              <p:nvPr/>
            </p:nvSpPr>
            <p:spPr>
              <a:xfrm>
                <a:off x="1018381" y="4302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T</a:t>
                </a:r>
              </a:p>
            </p:txBody>
          </p:sp>
          <p:sp>
            <p:nvSpPr>
              <p:cNvPr id="2324" name="Rectangle 613"/>
              <p:cNvSpPr/>
              <p:nvPr/>
            </p:nvSpPr>
            <p:spPr>
              <a:xfrm>
                <a:off x="1110456" y="4302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M</a:t>
                </a:r>
              </a:p>
            </p:txBody>
          </p:sp>
          <p:sp>
            <p:nvSpPr>
              <p:cNvPr id="2325" name="Rectangle 614"/>
              <p:cNvSpPr/>
              <p:nvPr/>
            </p:nvSpPr>
            <p:spPr>
              <a:xfrm>
                <a:off x="1204118" y="4302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S</a:t>
                </a:r>
              </a:p>
            </p:txBody>
          </p:sp>
          <p:sp>
            <p:nvSpPr>
              <p:cNvPr id="2326" name="Rectangle 615"/>
              <p:cNvSpPr/>
              <p:nvPr/>
            </p:nvSpPr>
            <p:spPr>
              <a:xfrm>
                <a:off x="1286668" y="4302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2327" name="Rectangle 616"/>
              <p:cNvSpPr/>
              <p:nvPr/>
            </p:nvSpPr>
            <p:spPr>
              <a:xfrm>
                <a:off x="1016000" y="574675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6</a:t>
                </a:r>
              </a:p>
            </p:txBody>
          </p:sp>
          <p:sp>
            <p:nvSpPr>
              <p:cNvPr id="2328" name="Rectangle 617"/>
              <p:cNvSpPr/>
              <p:nvPr/>
            </p:nvSpPr>
            <p:spPr>
              <a:xfrm>
                <a:off x="1069975" y="574675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329" name="Rectangle 618"/>
              <p:cNvSpPr/>
              <p:nvPr/>
            </p:nvSpPr>
            <p:spPr>
              <a:xfrm>
                <a:off x="1120775" y="574675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2330" name="Rectangle 619"/>
              <p:cNvSpPr/>
              <p:nvPr/>
            </p:nvSpPr>
            <p:spPr>
              <a:xfrm>
                <a:off x="1173162" y="5746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,</a:t>
                </a:r>
              </a:p>
            </p:txBody>
          </p:sp>
          <p:sp>
            <p:nvSpPr>
              <p:cNvPr id="2331" name="Rectangle 620"/>
              <p:cNvSpPr/>
              <p:nvPr/>
            </p:nvSpPr>
            <p:spPr>
              <a:xfrm>
                <a:off x="1206500" y="574675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332" name="Rectangle 621"/>
              <p:cNvSpPr/>
              <p:nvPr/>
            </p:nvSpPr>
            <p:spPr>
              <a:xfrm>
                <a:off x="1268412" y="5746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R</a:t>
                </a:r>
              </a:p>
            </p:txBody>
          </p:sp>
          <p:sp>
            <p:nvSpPr>
              <p:cNvPr id="2333" name="Rectangle 622"/>
              <p:cNvSpPr/>
              <p:nvPr/>
            </p:nvSpPr>
            <p:spPr>
              <a:xfrm>
                <a:off x="1350168" y="5746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T</a:t>
                </a:r>
              </a:p>
            </p:txBody>
          </p:sp>
          <p:sp>
            <p:nvSpPr>
              <p:cNvPr id="2334" name="Rectangle 623"/>
              <p:cNvSpPr/>
              <p:nvPr/>
            </p:nvSpPr>
            <p:spPr>
              <a:xfrm>
                <a:off x="1406525" y="574675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,</a:t>
                </a:r>
              </a:p>
            </p:txBody>
          </p:sp>
          <p:sp>
            <p:nvSpPr>
              <p:cNvPr id="2335" name="Rectangle 624"/>
              <p:cNvSpPr/>
              <p:nvPr/>
            </p:nvSpPr>
            <p:spPr>
              <a:xfrm>
                <a:off x="1439862" y="5746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336" name="Rectangle 625"/>
              <p:cNvSpPr/>
              <p:nvPr/>
            </p:nvSpPr>
            <p:spPr>
              <a:xfrm>
                <a:off x="1492250" y="574675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9</a:t>
                </a:r>
              </a:p>
            </p:txBody>
          </p:sp>
          <p:sp>
            <p:nvSpPr>
              <p:cNvPr id="2337" name="Rectangle 626"/>
              <p:cNvSpPr/>
              <p:nvPr/>
            </p:nvSpPr>
            <p:spPr>
              <a:xfrm>
                <a:off x="1560512" y="5746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338" name="Rectangle 627"/>
              <p:cNvSpPr/>
              <p:nvPr/>
            </p:nvSpPr>
            <p:spPr>
              <a:xfrm>
                <a:off x="1651793" y="5746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%</a:t>
                </a:r>
              </a:p>
            </p:txBody>
          </p:sp>
          <p:sp>
            <p:nvSpPr>
              <p:cNvPr id="2339" name="Freeform 628"/>
              <p:cNvSpPr/>
              <p:nvPr/>
            </p:nvSpPr>
            <p:spPr>
              <a:xfrm>
                <a:off x="4276725" y="192087"/>
                <a:ext cx="109538" cy="5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59"/>
                    </a:moveTo>
                    <a:lnTo>
                      <a:pt x="0" y="21600"/>
                    </a:lnTo>
                    <a:lnTo>
                      <a:pt x="2191" y="12259"/>
                    </a:lnTo>
                    <a:lnTo>
                      <a:pt x="0" y="0"/>
                    </a:lnTo>
                    <a:lnTo>
                      <a:pt x="21600" y="1225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0" name="Line 629"/>
              <p:cNvSpPr/>
              <p:nvPr/>
            </p:nvSpPr>
            <p:spPr>
              <a:xfrm flipH="1">
                <a:off x="3463924" y="222250"/>
                <a:ext cx="819152" cy="1588"/>
              </a:xfrm>
              <a:prstGeom prst="line">
                <a:avLst/>
              </a:prstGeom>
              <a:noFill/>
              <a:ln w="317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1" name="Rectangle 630"/>
              <p:cNvSpPr/>
              <p:nvPr/>
            </p:nvSpPr>
            <p:spPr>
              <a:xfrm>
                <a:off x="3460749" y="216693"/>
                <a:ext cx="827089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2" name="Rectangle 631"/>
              <p:cNvSpPr/>
              <p:nvPr/>
            </p:nvSpPr>
            <p:spPr>
              <a:xfrm>
                <a:off x="3488530" y="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K</a:t>
                </a:r>
              </a:p>
            </p:txBody>
          </p:sp>
          <p:sp>
            <p:nvSpPr>
              <p:cNvPr id="2343" name="Rectangle 632"/>
              <p:cNvSpPr/>
              <p:nvPr/>
            </p:nvSpPr>
            <p:spPr>
              <a:xfrm>
                <a:off x="3544093" y="57150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344" name="Rectangle 633"/>
              <p:cNvSpPr/>
              <p:nvPr/>
            </p:nvSpPr>
            <p:spPr>
              <a:xfrm>
                <a:off x="3624262" y="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2345" name="Rectangle 634"/>
              <p:cNvSpPr/>
              <p:nvPr/>
            </p:nvSpPr>
            <p:spPr>
              <a:xfrm>
                <a:off x="3716337" y="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2346" name="Rectangle 635"/>
              <p:cNvSpPr/>
              <p:nvPr/>
            </p:nvSpPr>
            <p:spPr>
              <a:xfrm>
                <a:off x="3780631" y="57150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2347" name="Rectangle 636"/>
              <p:cNvSpPr/>
              <p:nvPr/>
            </p:nvSpPr>
            <p:spPr>
              <a:xfrm>
                <a:off x="3498056" y="2889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M</a:t>
                </a:r>
              </a:p>
            </p:txBody>
          </p:sp>
          <p:sp>
            <p:nvSpPr>
              <p:cNvPr id="2348" name="Rectangle 637"/>
              <p:cNvSpPr/>
              <p:nvPr/>
            </p:nvSpPr>
            <p:spPr>
              <a:xfrm>
                <a:off x="3581400" y="288925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2349" name="Rectangle 638"/>
              <p:cNvSpPr/>
              <p:nvPr/>
            </p:nvSpPr>
            <p:spPr>
              <a:xfrm>
                <a:off x="3665537" y="2889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2350" name="Rectangle 639"/>
              <p:cNvSpPr/>
              <p:nvPr/>
            </p:nvSpPr>
            <p:spPr>
              <a:xfrm>
                <a:off x="3757612" y="2889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2351" name="Rectangle 640"/>
              <p:cNvSpPr/>
              <p:nvPr/>
            </p:nvSpPr>
            <p:spPr>
              <a:xfrm>
                <a:off x="3817937" y="2889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,</a:t>
                </a:r>
              </a:p>
            </p:txBody>
          </p:sp>
          <p:sp>
            <p:nvSpPr>
              <p:cNvPr id="2352" name="Rectangle 641"/>
              <p:cNvSpPr/>
              <p:nvPr/>
            </p:nvSpPr>
            <p:spPr>
              <a:xfrm>
                <a:off x="3854450" y="288925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353" name="Rectangle 642"/>
              <p:cNvSpPr/>
              <p:nvPr/>
            </p:nvSpPr>
            <p:spPr>
              <a:xfrm>
                <a:off x="3913187" y="2889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2354" name="Rectangle 643"/>
              <p:cNvSpPr/>
              <p:nvPr/>
            </p:nvSpPr>
            <p:spPr>
              <a:xfrm>
                <a:off x="4002087" y="2889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2355" name="Rectangle 644"/>
              <p:cNvSpPr/>
              <p:nvPr/>
            </p:nvSpPr>
            <p:spPr>
              <a:xfrm>
                <a:off x="4061618" y="346075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356" name="Rectangle 645"/>
              <p:cNvSpPr/>
              <p:nvPr/>
            </p:nvSpPr>
            <p:spPr>
              <a:xfrm>
                <a:off x="4144962" y="2889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2357" name="Rectangle 646"/>
              <p:cNvSpPr/>
              <p:nvPr/>
            </p:nvSpPr>
            <p:spPr>
              <a:xfrm>
                <a:off x="4202112" y="2889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l</a:t>
                </a:r>
              </a:p>
            </p:txBody>
          </p:sp>
          <p:sp>
            <p:nvSpPr>
              <p:cNvPr id="2358" name="Rectangle 647"/>
              <p:cNvSpPr/>
              <p:nvPr/>
            </p:nvSpPr>
            <p:spPr>
              <a:xfrm>
                <a:off x="4229893" y="346075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359" name="Rectangle 648"/>
              <p:cNvSpPr/>
              <p:nvPr/>
            </p:nvSpPr>
            <p:spPr>
              <a:xfrm>
                <a:off x="3481387" y="4302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2360" name="Rectangle 649"/>
              <p:cNvSpPr/>
              <p:nvPr/>
            </p:nvSpPr>
            <p:spPr>
              <a:xfrm>
                <a:off x="3549650" y="430212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361" name="Rectangle 650"/>
              <p:cNvSpPr/>
              <p:nvPr/>
            </p:nvSpPr>
            <p:spPr>
              <a:xfrm>
                <a:off x="3600450" y="430212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362" name="Rectangle 651"/>
              <p:cNvSpPr/>
              <p:nvPr/>
            </p:nvSpPr>
            <p:spPr>
              <a:xfrm>
                <a:off x="3669506" y="4302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m</a:t>
                </a:r>
              </a:p>
            </p:txBody>
          </p:sp>
          <p:sp>
            <p:nvSpPr>
              <p:cNvPr id="2363" name="Rectangle 652"/>
              <p:cNvSpPr/>
              <p:nvPr/>
            </p:nvSpPr>
            <p:spPr>
              <a:xfrm>
                <a:off x="3735387" y="4302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i</a:t>
                </a:r>
              </a:p>
            </p:txBody>
          </p:sp>
          <p:sp>
            <p:nvSpPr>
              <p:cNvPr id="2364" name="Rectangle 653"/>
              <p:cNvSpPr/>
              <p:nvPr/>
            </p:nvSpPr>
            <p:spPr>
              <a:xfrm>
                <a:off x="3783012" y="4302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n</a:t>
                </a:r>
              </a:p>
            </p:txBody>
          </p:sp>
          <p:sp>
            <p:nvSpPr>
              <p:cNvPr id="2365" name="Rectangle 654"/>
              <p:cNvSpPr/>
              <p:nvPr/>
            </p:nvSpPr>
            <p:spPr>
              <a:xfrm>
                <a:off x="3833812" y="4302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366" name="Rectangle 655"/>
              <p:cNvSpPr/>
              <p:nvPr/>
            </p:nvSpPr>
            <p:spPr>
              <a:xfrm>
                <a:off x="3886200" y="430212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2367" name="Rectangle 656"/>
              <p:cNvSpPr/>
              <p:nvPr/>
            </p:nvSpPr>
            <p:spPr>
              <a:xfrm>
                <a:off x="3954462" y="4302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2368" name="Rectangle 657"/>
              <p:cNvSpPr/>
              <p:nvPr/>
            </p:nvSpPr>
            <p:spPr>
              <a:xfrm>
                <a:off x="4045743" y="4302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%</a:t>
                </a:r>
              </a:p>
            </p:txBody>
          </p:sp>
          <p:sp>
            <p:nvSpPr>
              <p:cNvPr id="2369" name="Freeform 658"/>
              <p:cNvSpPr/>
              <p:nvPr/>
            </p:nvSpPr>
            <p:spPr>
              <a:xfrm>
                <a:off x="765175" y="1293812"/>
                <a:ext cx="109538" cy="60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937"/>
                    </a:moveTo>
                    <a:lnTo>
                      <a:pt x="0" y="21600"/>
                    </a:lnTo>
                    <a:lnTo>
                      <a:pt x="2504" y="11937"/>
                    </a:lnTo>
                    <a:lnTo>
                      <a:pt x="0" y="0"/>
                    </a:lnTo>
                    <a:lnTo>
                      <a:pt x="21600" y="1193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70" name="Line 659"/>
              <p:cNvSpPr/>
              <p:nvPr/>
            </p:nvSpPr>
            <p:spPr>
              <a:xfrm flipH="1">
                <a:off x="26987" y="1323975"/>
                <a:ext cx="744539" cy="1588"/>
              </a:xfrm>
              <a:prstGeom prst="line">
                <a:avLst/>
              </a:prstGeom>
              <a:noFill/>
              <a:ln w="317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71" name="Rectangle 660"/>
              <p:cNvSpPr/>
              <p:nvPr/>
            </p:nvSpPr>
            <p:spPr>
              <a:xfrm>
                <a:off x="23812" y="1319212"/>
                <a:ext cx="754063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72" name="Rectangle 661"/>
              <p:cNvSpPr/>
              <p:nvPr/>
            </p:nvSpPr>
            <p:spPr>
              <a:xfrm>
                <a:off x="48418" y="11017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2373" name="Rectangle 662"/>
              <p:cNvSpPr/>
              <p:nvPr/>
            </p:nvSpPr>
            <p:spPr>
              <a:xfrm>
                <a:off x="123825" y="1101725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d</a:t>
                </a:r>
              </a:p>
            </p:txBody>
          </p:sp>
          <p:sp>
            <p:nvSpPr>
              <p:cNvPr id="2374" name="Rectangle 663"/>
              <p:cNvSpPr/>
              <p:nvPr/>
            </p:nvSpPr>
            <p:spPr>
              <a:xfrm>
                <a:off x="201612" y="11017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2375" name="Rectangle 664"/>
              <p:cNvSpPr/>
              <p:nvPr/>
            </p:nvSpPr>
            <p:spPr>
              <a:xfrm>
                <a:off x="260349" y="11017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l</a:t>
                </a:r>
              </a:p>
            </p:txBody>
          </p:sp>
          <p:sp>
            <p:nvSpPr>
              <p:cNvPr id="2376" name="Rectangle 665"/>
              <p:cNvSpPr/>
              <p:nvPr/>
            </p:nvSpPr>
            <p:spPr>
              <a:xfrm>
                <a:off x="288131" y="1158875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377" name="Rectangle 666"/>
              <p:cNvSpPr/>
              <p:nvPr/>
            </p:nvSpPr>
            <p:spPr>
              <a:xfrm>
                <a:off x="345281" y="11017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(</a:t>
                </a:r>
              </a:p>
            </p:txBody>
          </p:sp>
          <p:sp>
            <p:nvSpPr>
              <p:cNvPr id="2378" name="Rectangle 667"/>
              <p:cNvSpPr/>
              <p:nvPr/>
            </p:nvSpPr>
            <p:spPr>
              <a:xfrm>
                <a:off x="408780" y="11017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2379" name="Rectangle 668"/>
              <p:cNvSpPr/>
              <p:nvPr/>
            </p:nvSpPr>
            <p:spPr>
              <a:xfrm>
                <a:off x="489743" y="11017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2380" name="Rectangle 669"/>
              <p:cNvSpPr/>
              <p:nvPr/>
            </p:nvSpPr>
            <p:spPr>
              <a:xfrm>
                <a:off x="565150" y="1101725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2381" name="Rectangle 670"/>
              <p:cNvSpPr/>
              <p:nvPr/>
            </p:nvSpPr>
            <p:spPr>
              <a:xfrm>
                <a:off x="615156" y="1158875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2382" name="Rectangle 671"/>
              <p:cNvSpPr/>
              <p:nvPr/>
            </p:nvSpPr>
            <p:spPr>
              <a:xfrm>
                <a:off x="670718" y="11017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)</a:t>
                </a:r>
              </a:p>
            </p:txBody>
          </p:sp>
          <p:sp>
            <p:nvSpPr>
              <p:cNvPr id="2383" name="Rectangle 672"/>
              <p:cNvSpPr/>
              <p:nvPr/>
            </p:nvSpPr>
            <p:spPr>
              <a:xfrm>
                <a:off x="707231" y="1158875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384" name="Rectangle 673"/>
              <p:cNvSpPr/>
              <p:nvPr/>
            </p:nvSpPr>
            <p:spPr>
              <a:xfrm>
                <a:off x="43656" y="14208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F</a:t>
                </a:r>
              </a:p>
            </p:txBody>
          </p:sp>
          <p:sp>
            <p:nvSpPr>
              <p:cNvPr id="2385" name="Rectangle 674"/>
              <p:cNvSpPr/>
              <p:nvPr/>
            </p:nvSpPr>
            <p:spPr>
              <a:xfrm>
                <a:off x="96043" y="1476375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5</a:t>
                </a:r>
              </a:p>
            </p:txBody>
          </p:sp>
          <p:sp>
            <p:nvSpPr>
              <p:cNvPr id="2386" name="Rectangle 675"/>
              <p:cNvSpPr/>
              <p:nvPr/>
            </p:nvSpPr>
            <p:spPr>
              <a:xfrm>
                <a:off x="177800" y="14208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2387" name="Rectangle 676"/>
              <p:cNvSpPr/>
              <p:nvPr/>
            </p:nvSpPr>
            <p:spPr>
              <a:xfrm>
                <a:off x="237331" y="1476375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6</a:t>
                </a:r>
              </a:p>
            </p:txBody>
          </p:sp>
          <p:sp>
            <p:nvSpPr>
              <p:cNvPr id="2388" name="Rectangle 677"/>
              <p:cNvSpPr/>
              <p:nvPr/>
            </p:nvSpPr>
            <p:spPr>
              <a:xfrm>
                <a:off x="315118" y="14208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B</a:t>
                </a:r>
              </a:p>
            </p:txBody>
          </p:sp>
          <p:sp>
            <p:nvSpPr>
              <p:cNvPr id="2389" name="Rectangle 678"/>
              <p:cNvSpPr/>
              <p:nvPr/>
            </p:nvSpPr>
            <p:spPr>
              <a:xfrm>
                <a:off x="375443" y="14208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r</a:t>
                </a:r>
              </a:p>
            </p:txBody>
          </p:sp>
          <p:sp>
            <p:nvSpPr>
              <p:cNvPr id="2390" name="Rectangle 679"/>
              <p:cNvSpPr/>
              <p:nvPr/>
            </p:nvSpPr>
            <p:spPr>
              <a:xfrm>
                <a:off x="414337" y="14208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,</a:t>
                </a:r>
              </a:p>
            </p:txBody>
          </p:sp>
          <p:sp>
            <p:nvSpPr>
              <p:cNvPr id="2391" name="Rectangle 680"/>
              <p:cNvSpPr/>
              <p:nvPr/>
            </p:nvSpPr>
            <p:spPr>
              <a:xfrm>
                <a:off x="449262" y="14208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392" name="Rectangle 681"/>
              <p:cNvSpPr/>
              <p:nvPr/>
            </p:nvSpPr>
            <p:spPr>
              <a:xfrm>
                <a:off x="509587" y="14208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2393" name="Rectangle 682"/>
              <p:cNvSpPr/>
              <p:nvPr/>
            </p:nvSpPr>
            <p:spPr>
              <a:xfrm>
                <a:off x="588962" y="14208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u</a:t>
                </a:r>
              </a:p>
            </p:txBody>
          </p:sp>
          <p:sp>
            <p:nvSpPr>
              <p:cNvPr id="2394" name="Rectangle 683"/>
              <p:cNvSpPr/>
              <p:nvPr/>
            </p:nvSpPr>
            <p:spPr>
              <a:xfrm>
                <a:off x="641350" y="1420812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I</a:t>
                </a:r>
              </a:p>
            </p:txBody>
          </p:sp>
          <p:sp>
            <p:nvSpPr>
              <p:cNvPr id="2395" name="Rectangle 684"/>
              <p:cNvSpPr/>
              <p:nvPr/>
            </p:nvSpPr>
            <p:spPr>
              <a:xfrm>
                <a:off x="50800" y="15795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2396" name="Rectangle 685"/>
              <p:cNvSpPr/>
              <p:nvPr/>
            </p:nvSpPr>
            <p:spPr>
              <a:xfrm>
                <a:off x="130175" y="1579562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ü</a:t>
                </a:r>
              </a:p>
            </p:txBody>
          </p:sp>
          <p:sp>
            <p:nvSpPr>
              <p:cNvPr id="2397" name="Rectangle 686"/>
              <p:cNvSpPr/>
              <p:nvPr/>
            </p:nvSpPr>
            <p:spPr>
              <a:xfrm>
                <a:off x="198437" y="15795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n</a:t>
                </a:r>
              </a:p>
            </p:txBody>
          </p:sp>
          <p:sp>
            <p:nvSpPr>
              <p:cNvPr id="2398" name="Rectangle 687"/>
              <p:cNvSpPr/>
              <p:nvPr/>
            </p:nvSpPr>
            <p:spPr>
              <a:xfrm>
                <a:off x="249237" y="15795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i</a:t>
                </a:r>
              </a:p>
            </p:txBody>
          </p:sp>
          <p:sp>
            <p:nvSpPr>
              <p:cNvPr id="2399" name="Rectangle 688"/>
              <p:cNvSpPr/>
              <p:nvPr/>
            </p:nvSpPr>
            <p:spPr>
              <a:xfrm>
                <a:off x="295275" y="1579562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g</a:t>
                </a:r>
              </a:p>
            </p:txBody>
          </p:sp>
          <p:sp>
            <p:nvSpPr>
              <p:cNvPr id="2400" name="Rectangle 689"/>
              <p:cNvSpPr/>
              <p:nvPr/>
            </p:nvSpPr>
            <p:spPr>
              <a:xfrm>
                <a:off x="338931" y="15795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'</a:t>
                </a:r>
              </a:p>
            </p:txBody>
          </p:sp>
          <p:sp>
            <p:nvSpPr>
              <p:cNvPr id="2401" name="Rectangle 690"/>
              <p:cNvSpPr/>
              <p:nvPr/>
            </p:nvSpPr>
            <p:spPr>
              <a:xfrm>
                <a:off x="384175" y="15795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s</a:t>
                </a:r>
              </a:p>
            </p:txBody>
          </p:sp>
          <p:sp>
            <p:nvSpPr>
              <p:cNvPr id="2402" name="Rectangle 691"/>
              <p:cNvSpPr/>
              <p:nvPr/>
            </p:nvSpPr>
            <p:spPr>
              <a:xfrm>
                <a:off x="428625" y="1579562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403" name="Rectangle 692"/>
              <p:cNvSpPr/>
              <p:nvPr/>
            </p:nvSpPr>
            <p:spPr>
              <a:xfrm>
                <a:off x="482600" y="1579562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b</a:t>
                </a:r>
              </a:p>
            </p:txBody>
          </p:sp>
          <p:sp>
            <p:nvSpPr>
              <p:cNvPr id="2404" name="Rectangle 693"/>
              <p:cNvSpPr/>
              <p:nvPr/>
            </p:nvSpPr>
            <p:spPr>
              <a:xfrm>
                <a:off x="549275" y="1579562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2405" name="Rectangle 694"/>
              <p:cNvSpPr/>
              <p:nvPr/>
            </p:nvSpPr>
            <p:spPr>
              <a:xfrm>
                <a:off x="617537" y="15795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s</a:t>
                </a:r>
              </a:p>
            </p:txBody>
          </p:sp>
          <p:sp>
            <p:nvSpPr>
              <p:cNvPr id="2406" name="Rectangle 695"/>
              <p:cNvSpPr/>
              <p:nvPr/>
            </p:nvSpPr>
            <p:spPr>
              <a:xfrm>
                <a:off x="682625" y="1579562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2407" name="Rectangle 696"/>
              <p:cNvSpPr/>
              <p:nvPr/>
            </p:nvSpPr>
            <p:spPr>
              <a:xfrm>
                <a:off x="41275" y="1735137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2408" name="Rectangle 697"/>
              <p:cNvSpPr/>
              <p:nvPr/>
            </p:nvSpPr>
            <p:spPr>
              <a:xfrm>
                <a:off x="92075" y="1735137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409" name="Rectangle 698"/>
              <p:cNvSpPr/>
              <p:nvPr/>
            </p:nvSpPr>
            <p:spPr>
              <a:xfrm>
                <a:off x="144462" y="17351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2410" name="Rectangle 699"/>
              <p:cNvSpPr/>
              <p:nvPr/>
            </p:nvSpPr>
            <p:spPr>
              <a:xfrm>
                <a:off x="195262" y="17351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,</a:t>
                </a:r>
              </a:p>
            </p:txBody>
          </p:sp>
          <p:sp>
            <p:nvSpPr>
              <p:cNvPr id="2411" name="Rectangle 700"/>
              <p:cNvSpPr/>
              <p:nvPr/>
            </p:nvSpPr>
            <p:spPr>
              <a:xfrm>
                <a:off x="230187" y="17351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412" name="Rectangle 701"/>
              <p:cNvSpPr/>
              <p:nvPr/>
            </p:nvSpPr>
            <p:spPr>
              <a:xfrm>
                <a:off x="284162" y="17351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2413" name="Rectangle 702"/>
              <p:cNvSpPr/>
              <p:nvPr/>
            </p:nvSpPr>
            <p:spPr>
              <a:xfrm>
                <a:off x="352425" y="1735137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414" name="Rectangle 703"/>
              <p:cNvSpPr/>
              <p:nvPr/>
            </p:nvSpPr>
            <p:spPr>
              <a:xfrm>
                <a:off x="385762" y="1719262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415" name="Rectangle 704"/>
              <p:cNvSpPr/>
              <p:nvPr/>
            </p:nvSpPr>
            <p:spPr>
              <a:xfrm>
                <a:off x="434975" y="17351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°</a:t>
                </a:r>
              </a:p>
            </p:txBody>
          </p:sp>
          <p:sp>
            <p:nvSpPr>
              <p:cNvPr id="2416" name="Rectangle 705"/>
              <p:cNvSpPr/>
              <p:nvPr/>
            </p:nvSpPr>
            <p:spPr>
              <a:xfrm>
                <a:off x="506412" y="17351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2417" name="Rectangle 706"/>
              <p:cNvSpPr/>
              <p:nvPr/>
            </p:nvSpPr>
            <p:spPr>
              <a:xfrm>
                <a:off x="41275" y="1895475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418" name="Rectangle 707"/>
              <p:cNvSpPr/>
              <p:nvPr/>
            </p:nvSpPr>
            <p:spPr>
              <a:xfrm>
                <a:off x="109537" y="18954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2419" name="Rectangle 708"/>
              <p:cNvSpPr/>
              <p:nvPr/>
            </p:nvSpPr>
            <p:spPr>
              <a:xfrm>
                <a:off x="200818" y="18954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%</a:t>
                </a:r>
              </a:p>
            </p:txBody>
          </p:sp>
          <p:sp>
            <p:nvSpPr>
              <p:cNvPr id="2420" name="Line 709"/>
              <p:cNvSpPr/>
              <p:nvPr/>
            </p:nvSpPr>
            <p:spPr>
              <a:xfrm>
                <a:off x="1700212" y="1292225"/>
                <a:ext cx="176213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1" name="Line 710"/>
              <p:cNvSpPr/>
              <p:nvPr/>
            </p:nvSpPr>
            <p:spPr>
              <a:xfrm>
                <a:off x="1700212" y="1323975"/>
                <a:ext cx="176213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2" name="Line 711"/>
              <p:cNvSpPr/>
              <p:nvPr/>
            </p:nvSpPr>
            <p:spPr>
              <a:xfrm>
                <a:off x="1700212" y="1354137"/>
                <a:ext cx="176213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3" name="Line 712"/>
              <p:cNvSpPr/>
              <p:nvPr/>
            </p:nvSpPr>
            <p:spPr>
              <a:xfrm>
                <a:off x="1876425" y="1323975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4" name="Line 713"/>
              <p:cNvSpPr/>
              <p:nvPr/>
            </p:nvSpPr>
            <p:spPr>
              <a:xfrm>
                <a:off x="2054225" y="1323975"/>
                <a:ext cx="88901" cy="150813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5" name="Line 714"/>
              <p:cNvSpPr/>
              <p:nvPr/>
            </p:nvSpPr>
            <p:spPr>
              <a:xfrm>
                <a:off x="2092325" y="1323975"/>
                <a:ext cx="68263" cy="117476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6" name="Line 715"/>
              <p:cNvSpPr/>
              <p:nvPr/>
            </p:nvSpPr>
            <p:spPr>
              <a:xfrm>
                <a:off x="2143125" y="1474787"/>
                <a:ext cx="176213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7" name="Line 716"/>
              <p:cNvSpPr/>
              <p:nvPr/>
            </p:nvSpPr>
            <p:spPr>
              <a:xfrm flipV="1">
                <a:off x="2319337" y="1323975"/>
                <a:ext cx="88901" cy="150813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8" name="Line 717"/>
              <p:cNvSpPr/>
              <p:nvPr/>
            </p:nvSpPr>
            <p:spPr>
              <a:xfrm flipV="1">
                <a:off x="2301875" y="1323975"/>
                <a:ext cx="71438" cy="117476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9" name="Line 718"/>
              <p:cNvSpPr/>
              <p:nvPr/>
            </p:nvSpPr>
            <p:spPr>
              <a:xfrm flipH="1" flipV="1">
                <a:off x="2319337" y="1169988"/>
                <a:ext cx="88901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0" name="Line 719"/>
              <p:cNvSpPr/>
              <p:nvPr/>
            </p:nvSpPr>
            <p:spPr>
              <a:xfrm flipH="1">
                <a:off x="2139950" y="1169987"/>
                <a:ext cx="179388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1" name="Line 720"/>
              <p:cNvSpPr/>
              <p:nvPr/>
            </p:nvSpPr>
            <p:spPr>
              <a:xfrm flipH="1">
                <a:off x="2157413" y="1200150"/>
                <a:ext cx="144463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2" name="Line 721"/>
              <p:cNvSpPr/>
              <p:nvPr/>
            </p:nvSpPr>
            <p:spPr>
              <a:xfrm flipV="1">
                <a:off x="2054225" y="1169988"/>
                <a:ext cx="88901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3" name="Rectangle 722"/>
              <p:cNvSpPr/>
              <p:nvPr/>
            </p:nvSpPr>
            <p:spPr>
              <a:xfrm>
                <a:off x="2551112" y="12588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N</a:t>
                </a:r>
              </a:p>
            </p:txBody>
          </p:sp>
          <p:sp>
            <p:nvSpPr>
              <p:cNvPr id="2434" name="Rectangle 723"/>
              <p:cNvSpPr/>
              <p:nvPr/>
            </p:nvSpPr>
            <p:spPr>
              <a:xfrm>
                <a:off x="2640012" y="12588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2435" name="Rectangle 724"/>
              <p:cNvSpPr/>
              <p:nvPr/>
            </p:nvSpPr>
            <p:spPr>
              <a:xfrm>
                <a:off x="2699543" y="1314450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436" name="Line 725"/>
              <p:cNvSpPr/>
              <p:nvPr/>
            </p:nvSpPr>
            <p:spPr>
              <a:xfrm>
                <a:off x="2408237" y="1323975"/>
                <a:ext cx="122238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7" name="Line 726"/>
              <p:cNvSpPr/>
              <p:nvPr/>
            </p:nvSpPr>
            <p:spPr>
              <a:xfrm flipH="1">
                <a:off x="1522412" y="1323975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8" name="Line 727"/>
              <p:cNvSpPr/>
              <p:nvPr/>
            </p:nvSpPr>
            <p:spPr>
              <a:xfrm>
                <a:off x="1433512" y="1169987"/>
                <a:ext cx="88901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9" name="Line 728"/>
              <p:cNvSpPr/>
              <p:nvPr/>
            </p:nvSpPr>
            <p:spPr>
              <a:xfrm>
                <a:off x="1416050" y="1200150"/>
                <a:ext cx="69851" cy="123826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40" name="Line 729"/>
              <p:cNvSpPr/>
              <p:nvPr/>
            </p:nvSpPr>
            <p:spPr>
              <a:xfrm flipH="1">
                <a:off x="1255712" y="1169987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41" name="Line 730"/>
              <p:cNvSpPr/>
              <p:nvPr/>
            </p:nvSpPr>
            <p:spPr>
              <a:xfrm flipV="1">
                <a:off x="1166812" y="1169988"/>
                <a:ext cx="88901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42" name="Line 731"/>
              <p:cNvSpPr/>
              <p:nvPr/>
            </p:nvSpPr>
            <p:spPr>
              <a:xfrm flipV="1">
                <a:off x="1206500" y="1200150"/>
                <a:ext cx="66676" cy="123826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43" name="Line 732"/>
              <p:cNvSpPr/>
              <p:nvPr/>
            </p:nvSpPr>
            <p:spPr>
              <a:xfrm>
                <a:off x="1166812" y="1323975"/>
                <a:ext cx="88901" cy="150813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44" name="Line 733"/>
              <p:cNvSpPr/>
              <p:nvPr/>
            </p:nvSpPr>
            <p:spPr>
              <a:xfrm flipH="1">
                <a:off x="1255712" y="1474787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45" name="Line 734"/>
              <p:cNvSpPr/>
              <p:nvPr/>
            </p:nvSpPr>
            <p:spPr>
              <a:xfrm flipH="1">
                <a:off x="1273174" y="1441450"/>
                <a:ext cx="142877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46" name="Line 735"/>
              <p:cNvSpPr/>
              <p:nvPr/>
            </p:nvSpPr>
            <p:spPr>
              <a:xfrm flipH="1">
                <a:off x="1433512" y="1323975"/>
                <a:ext cx="88901" cy="150813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648" name="Group 736"/>
            <p:cNvGrpSpPr/>
            <p:nvPr/>
          </p:nvGrpSpPr>
          <p:grpSpPr>
            <a:xfrm>
              <a:off x="76200" y="971549"/>
              <a:ext cx="5456238" cy="2619984"/>
              <a:chOff x="0" y="0"/>
              <a:chExt cx="5456237" cy="2619983"/>
            </a:xfrm>
          </p:grpSpPr>
          <p:sp>
            <p:nvSpPr>
              <p:cNvPr id="2448" name="Rectangle 737"/>
              <p:cNvSpPr/>
              <p:nvPr/>
            </p:nvSpPr>
            <p:spPr>
              <a:xfrm>
                <a:off x="1472405" y="1270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F</a:t>
                </a:r>
              </a:p>
            </p:txBody>
          </p:sp>
          <p:sp>
            <p:nvSpPr>
              <p:cNvPr id="2449" name="Line 738"/>
              <p:cNvSpPr/>
              <p:nvPr/>
            </p:nvSpPr>
            <p:spPr>
              <a:xfrm flipV="1">
                <a:off x="1419225" y="142875"/>
                <a:ext cx="50801" cy="87313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50" name="Rectangle 739"/>
              <p:cNvSpPr/>
              <p:nvPr/>
            </p:nvSpPr>
            <p:spPr>
              <a:xfrm>
                <a:off x="1116805" y="1270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F</a:t>
                </a:r>
              </a:p>
            </p:txBody>
          </p:sp>
          <p:sp>
            <p:nvSpPr>
              <p:cNvPr id="2451" name="Line 740"/>
              <p:cNvSpPr/>
              <p:nvPr/>
            </p:nvSpPr>
            <p:spPr>
              <a:xfrm flipH="1" flipV="1">
                <a:off x="1171574" y="104775"/>
                <a:ext cx="69851" cy="125413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52" name="Rectangle 741"/>
              <p:cNvSpPr/>
              <p:nvPr/>
            </p:nvSpPr>
            <p:spPr>
              <a:xfrm>
                <a:off x="940593" y="3190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F</a:t>
                </a:r>
              </a:p>
            </p:txBody>
          </p:sp>
          <p:sp>
            <p:nvSpPr>
              <p:cNvPr id="2453" name="Line 742"/>
              <p:cNvSpPr/>
              <p:nvPr/>
            </p:nvSpPr>
            <p:spPr>
              <a:xfrm flipH="1">
                <a:off x="1020762" y="384175"/>
                <a:ext cx="131764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54" name="Rectangle 743"/>
              <p:cNvSpPr/>
              <p:nvPr/>
            </p:nvSpPr>
            <p:spPr>
              <a:xfrm>
                <a:off x="1116805" y="6254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F</a:t>
                </a:r>
              </a:p>
            </p:txBody>
          </p:sp>
          <p:sp>
            <p:nvSpPr>
              <p:cNvPr id="2455" name="Line 744"/>
              <p:cNvSpPr/>
              <p:nvPr/>
            </p:nvSpPr>
            <p:spPr>
              <a:xfrm flipH="1">
                <a:off x="1185862" y="534987"/>
                <a:ext cx="55564" cy="9683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56" name="Rectangle 745"/>
              <p:cNvSpPr/>
              <p:nvPr/>
            </p:nvSpPr>
            <p:spPr>
              <a:xfrm>
                <a:off x="1472405" y="6254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F</a:t>
                </a:r>
              </a:p>
            </p:txBody>
          </p:sp>
          <p:sp>
            <p:nvSpPr>
              <p:cNvPr id="2457" name="Line 746"/>
              <p:cNvSpPr/>
              <p:nvPr/>
            </p:nvSpPr>
            <p:spPr>
              <a:xfrm>
                <a:off x="1419224" y="534987"/>
                <a:ext cx="52389" cy="93663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58" name="Freeform 747"/>
              <p:cNvSpPr/>
              <p:nvPr/>
            </p:nvSpPr>
            <p:spPr>
              <a:xfrm>
                <a:off x="3570287" y="342900"/>
                <a:ext cx="109539" cy="58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676"/>
                    </a:moveTo>
                    <a:lnTo>
                      <a:pt x="0" y="21600"/>
                    </a:lnTo>
                    <a:lnTo>
                      <a:pt x="2504" y="11676"/>
                    </a:lnTo>
                    <a:lnTo>
                      <a:pt x="0" y="0"/>
                    </a:lnTo>
                    <a:lnTo>
                      <a:pt x="21600" y="1167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59" name="Line 748"/>
              <p:cNvSpPr/>
              <p:nvPr/>
            </p:nvSpPr>
            <p:spPr>
              <a:xfrm flipH="1">
                <a:off x="2822575" y="373062"/>
                <a:ext cx="754063" cy="1588"/>
              </a:xfrm>
              <a:prstGeom prst="line">
                <a:avLst/>
              </a:prstGeom>
              <a:noFill/>
              <a:ln w="317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60" name="Rectangle 749"/>
              <p:cNvSpPr/>
              <p:nvPr/>
            </p:nvSpPr>
            <p:spPr>
              <a:xfrm>
                <a:off x="2819399" y="367506"/>
                <a:ext cx="763589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61" name="Line 750"/>
              <p:cNvSpPr/>
              <p:nvPr/>
            </p:nvSpPr>
            <p:spPr>
              <a:xfrm>
                <a:off x="4478337" y="339725"/>
                <a:ext cx="176213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62" name="Line 751"/>
              <p:cNvSpPr/>
              <p:nvPr/>
            </p:nvSpPr>
            <p:spPr>
              <a:xfrm>
                <a:off x="4478337" y="369887"/>
                <a:ext cx="176213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63" name="Line 752"/>
              <p:cNvSpPr/>
              <p:nvPr/>
            </p:nvSpPr>
            <p:spPr>
              <a:xfrm>
                <a:off x="4478337" y="401637"/>
                <a:ext cx="176213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64" name="Line 753"/>
              <p:cNvSpPr/>
              <p:nvPr/>
            </p:nvSpPr>
            <p:spPr>
              <a:xfrm>
                <a:off x="4654550" y="369887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65" name="Line 754"/>
              <p:cNvSpPr/>
              <p:nvPr/>
            </p:nvSpPr>
            <p:spPr>
              <a:xfrm>
                <a:off x="4832350" y="369887"/>
                <a:ext cx="88901" cy="15240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66" name="Line 755"/>
              <p:cNvSpPr/>
              <p:nvPr/>
            </p:nvSpPr>
            <p:spPr>
              <a:xfrm>
                <a:off x="4870449" y="369887"/>
                <a:ext cx="68263" cy="12065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67" name="Line 756"/>
              <p:cNvSpPr/>
              <p:nvPr/>
            </p:nvSpPr>
            <p:spPr>
              <a:xfrm>
                <a:off x="4921250" y="522287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68" name="Line 757"/>
              <p:cNvSpPr/>
              <p:nvPr/>
            </p:nvSpPr>
            <p:spPr>
              <a:xfrm flipV="1">
                <a:off x="5099050" y="369887"/>
                <a:ext cx="88901" cy="15240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69" name="Line 758"/>
              <p:cNvSpPr/>
              <p:nvPr/>
            </p:nvSpPr>
            <p:spPr>
              <a:xfrm flipV="1">
                <a:off x="5081587" y="369887"/>
                <a:ext cx="66676" cy="12065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70" name="Line 759"/>
              <p:cNvSpPr/>
              <p:nvPr/>
            </p:nvSpPr>
            <p:spPr>
              <a:xfrm flipH="1" flipV="1">
                <a:off x="5099049" y="215900"/>
                <a:ext cx="88901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71" name="Line 760"/>
              <p:cNvSpPr/>
              <p:nvPr/>
            </p:nvSpPr>
            <p:spPr>
              <a:xfrm flipH="1">
                <a:off x="4918074" y="215900"/>
                <a:ext cx="180976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72" name="Line 761"/>
              <p:cNvSpPr/>
              <p:nvPr/>
            </p:nvSpPr>
            <p:spPr>
              <a:xfrm flipH="1">
                <a:off x="4935537" y="249237"/>
                <a:ext cx="14605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73" name="Line 762"/>
              <p:cNvSpPr/>
              <p:nvPr/>
            </p:nvSpPr>
            <p:spPr>
              <a:xfrm flipV="1">
                <a:off x="4832350" y="215900"/>
                <a:ext cx="88901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74" name="Rectangle 763"/>
              <p:cNvSpPr/>
              <p:nvPr/>
            </p:nvSpPr>
            <p:spPr>
              <a:xfrm>
                <a:off x="5329237" y="3063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I</a:t>
                </a:r>
              </a:p>
            </p:txBody>
          </p:sp>
          <p:sp>
            <p:nvSpPr>
              <p:cNvPr id="2475" name="Line 764"/>
              <p:cNvSpPr/>
              <p:nvPr/>
            </p:nvSpPr>
            <p:spPr>
              <a:xfrm>
                <a:off x="5187949" y="369887"/>
                <a:ext cx="150814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76" name="Line 765"/>
              <p:cNvSpPr/>
              <p:nvPr/>
            </p:nvSpPr>
            <p:spPr>
              <a:xfrm flipH="1">
                <a:off x="4300537" y="369887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77" name="Line 766"/>
              <p:cNvSpPr/>
              <p:nvPr/>
            </p:nvSpPr>
            <p:spPr>
              <a:xfrm>
                <a:off x="4211637" y="215900"/>
                <a:ext cx="88901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78" name="Line 767"/>
              <p:cNvSpPr/>
              <p:nvPr/>
            </p:nvSpPr>
            <p:spPr>
              <a:xfrm>
                <a:off x="4194174" y="249237"/>
                <a:ext cx="68263" cy="12065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79" name="Line 768"/>
              <p:cNvSpPr/>
              <p:nvPr/>
            </p:nvSpPr>
            <p:spPr>
              <a:xfrm flipH="1">
                <a:off x="4035425" y="215900"/>
                <a:ext cx="176213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80" name="Line 769"/>
              <p:cNvSpPr/>
              <p:nvPr/>
            </p:nvSpPr>
            <p:spPr>
              <a:xfrm flipV="1">
                <a:off x="3946525" y="215900"/>
                <a:ext cx="88901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81" name="Line 770"/>
              <p:cNvSpPr/>
              <p:nvPr/>
            </p:nvSpPr>
            <p:spPr>
              <a:xfrm flipV="1">
                <a:off x="3984624" y="249237"/>
                <a:ext cx="68263" cy="12065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82" name="Line 771"/>
              <p:cNvSpPr/>
              <p:nvPr/>
            </p:nvSpPr>
            <p:spPr>
              <a:xfrm>
                <a:off x="3946525" y="369887"/>
                <a:ext cx="88901" cy="15240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83" name="Line 772"/>
              <p:cNvSpPr/>
              <p:nvPr/>
            </p:nvSpPr>
            <p:spPr>
              <a:xfrm flipH="1">
                <a:off x="4035425" y="522287"/>
                <a:ext cx="176213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84" name="Line 773"/>
              <p:cNvSpPr/>
              <p:nvPr/>
            </p:nvSpPr>
            <p:spPr>
              <a:xfrm flipH="1">
                <a:off x="4052887" y="490537"/>
                <a:ext cx="141289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85" name="Line 774"/>
              <p:cNvSpPr/>
              <p:nvPr/>
            </p:nvSpPr>
            <p:spPr>
              <a:xfrm flipH="1">
                <a:off x="4211637" y="369887"/>
                <a:ext cx="88901" cy="15240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86" name="Rectangle 775"/>
              <p:cNvSpPr/>
              <p:nvPr/>
            </p:nvSpPr>
            <p:spPr>
              <a:xfrm>
                <a:off x="4261643" y="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F</a:t>
                </a:r>
              </a:p>
            </p:txBody>
          </p:sp>
          <p:sp>
            <p:nvSpPr>
              <p:cNvPr id="2487" name="Line 776"/>
              <p:cNvSpPr/>
              <p:nvPr/>
            </p:nvSpPr>
            <p:spPr>
              <a:xfrm flipV="1">
                <a:off x="4211637" y="127000"/>
                <a:ext cx="50801" cy="8890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88" name="Rectangle 777"/>
              <p:cNvSpPr/>
              <p:nvPr/>
            </p:nvSpPr>
            <p:spPr>
              <a:xfrm>
                <a:off x="3909218" y="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F</a:t>
                </a:r>
              </a:p>
            </p:txBody>
          </p:sp>
          <p:sp>
            <p:nvSpPr>
              <p:cNvPr id="2489" name="Line 778"/>
              <p:cNvSpPr/>
              <p:nvPr/>
            </p:nvSpPr>
            <p:spPr>
              <a:xfrm flipH="1" flipV="1">
                <a:off x="3963988" y="92075"/>
                <a:ext cx="71438" cy="123826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90" name="Rectangle 779"/>
              <p:cNvSpPr/>
              <p:nvPr/>
            </p:nvSpPr>
            <p:spPr>
              <a:xfrm>
                <a:off x="3733005" y="3063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F</a:t>
                </a:r>
              </a:p>
            </p:txBody>
          </p:sp>
          <p:sp>
            <p:nvSpPr>
              <p:cNvPr id="2491" name="Line 780"/>
              <p:cNvSpPr/>
              <p:nvPr/>
            </p:nvSpPr>
            <p:spPr>
              <a:xfrm flipH="1">
                <a:off x="3813174" y="369887"/>
                <a:ext cx="13335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92" name="Rectangle 781"/>
              <p:cNvSpPr/>
              <p:nvPr/>
            </p:nvSpPr>
            <p:spPr>
              <a:xfrm>
                <a:off x="3909218" y="60960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F</a:t>
                </a:r>
              </a:p>
            </p:txBody>
          </p:sp>
          <p:sp>
            <p:nvSpPr>
              <p:cNvPr id="2493" name="Line 782"/>
              <p:cNvSpPr/>
              <p:nvPr/>
            </p:nvSpPr>
            <p:spPr>
              <a:xfrm flipH="1">
                <a:off x="3978274" y="522287"/>
                <a:ext cx="57151" cy="9683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94" name="Rectangle 783"/>
              <p:cNvSpPr/>
              <p:nvPr/>
            </p:nvSpPr>
            <p:spPr>
              <a:xfrm>
                <a:off x="4261643" y="60960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F</a:t>
                </a:r>
              </a:p>
            </p:txBody>
          </p:sp>
          <p:sp>
            <p:nvSpPr>
              <p:cNvPr id="2495" name="Line 784"/>
              <p:cNvSpPr/>
              <p:nvPr/>
            </p:nvSpPr>
            <p:spPr>
              <a:xfrm>
                <a:off x="4211637" y="522287"/>
                <a:ext cx="53976" cy="9525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96" name="Rectangle 785"/>
              <p:cNvSpPr/>
              <p:nvPr/>
            </p:nvSpPr>
            <p:spPr>
              <a:xfrm>
                <a:off x="2819399" y="1158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2497" name="Rectangle 786"/>
              <p:cNvSpPr/>
              <p:nvPr/>
            </p:nvSpPr>
            <p:spPr>
              <a:xfrm>
                <a:off x="2872581" y="1158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)</a:t>
                </a:r>
              </a:p>
            </p:txBody>
          </p:sp>
          <p:sp>
            <p:nvSpPr>
              <p:cNvPr id="2498" name="Rectangle 787"/>
              <p:cNvSpPr/>
              <p:nvPr/>
            </p:nvSpPr>
            <p:spPr>
              <a:xfrm>
                <a:off x="2911474" y="1158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499" name="Rectangle 788"/>
              <p:cNvSpPr/>
              <p:nvPr/>
            </p:nvSpPr>
            <p:spPr>
              <a:xfrm>
                <a:off x="2972593" y="1158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B</a:t>
                </a:r>
              </a:p>
            </p:txBody>
          </p:sp>
          <p:sp>
            <p:nvSpPr>
              <p:cNvPr id="2500" name="Rectangle 789"/>
              <p:cNvSpPr/>
              <p:nvPr/>
            </p:nvSpPr>
            <p:spPr>
              <a:xfrm>
                <a:off x="3050380" y="1158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F</a:t>
                </a:r>
              </a:p>
            </p:txBody>
          </p:sp>
          <p:sp>
            <p:nvSpPr>
              <p:cNvPr id="2501" name="Rectangle 790"/>
              <p:cNvSpPr/>
              <p:nvPr/>
            </p:nvSpPr>
            <p:spPr>
              <a:xfrm>
                <a:off x="3101181" y="171450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2502" name="Rectangle 791"/>
              <p:cNvSpPr/>
              <p:nvPr/>
            </p:nvSpPr>
            <p:spPr>
              <a:xfrm>
                <a:off x="3140075" y="95250"/>
                <a:ext cx="127000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.</a:t>
                </a:r>
              </a:p>
            </p:txBody>
          </p:sp>
          <p:sp>
            <p:nvSpPr>
              <p:cNvPr id="2503" name="Rectangle 792"/>
              <p:cNvSpPr/>
              <p:nvPr/>
            </p:nvSpPr>
            <p:spPr>
              <a:xfrm>
                <a:off x="3205955" y="1158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2504" name="Rectangle 793"/>
              <p:cNvSpPr/>
              <p:nvPr/>
            </p:nvSpPr>
            <p:spPr>
              <a:xfrm>
                <a:off x="3263899" y="1158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t</a:t>
                </a:r>
              </a:p>
            </p:txBody>
          </p:sp>
          <p:sp>
            <p:nvSpPr>
              <p:cNvPr id="2505" name="Rectangle 794"/>
              <p:cNvSpPr/>
              <p:nvPr/>
            </p:nvSpPr>
            <p:spPr>
              <a:xfrm>
                <a:off x="3296443" y="171450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506" name="Rectangle 795"/>
              <p:cNvSpPr/>
              <p:nvPr/>
            </p:nvSpPr>
            <p:spPr>
              <a:xfrm>
                <a:off x="3379787" y="1158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2507" name="Rectangle 796"/>
              <p:cNvSpPr/>
              <p:nvPr/>
            </p:nvSpPr>
            <p:spPr>
              <a:xfrm>
                <a:off x="3446462" y="1158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08" name="Rectangle 797"/>
              <p:cNvSpPr/>
              <p:nvPr/>
            </p:nvSpPr>
            <p:spPr>
              <a:xfrm>
                <a:off x="2801937" y="2714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09" name="Rectangle 798"/>
              <p:cNvSpPr/>
              <p:nvPr/>
            </p:nvSpPr>
            <p:spPr>
              <a:xfrm>
                <a:off x="2838449" y="2714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10" name="Rectangle 799"/>
              <p:cNvSpPr/>
              <p:nvPr/>
            </p:nvSpPr>
            <p:spPr>
              <a:xfrm>
                <a:off x="2870199" y="2714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11" name="Rectangle 800"/>
              <p:cNvSpPr/>
              <p:nvPr/>
            </p:nvSpPr>
            <p:spPr>
              <a:xfrm>
                <a:off x="2906712" y="2714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12" name="Rectangle 801"/>
              <p:cNvSpPr/>
              <p:nvPr/>
            </p:nvSpPr>
            <p:spPr>
              <a:xfrm>
                <a:off x="2801937" y="4302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13" name="Rectangle 802"/>
              <p:cNvSpPr/>
              <p:nvPr/>
            </p:nvSpPr>
            <p:spPr>
              <a:xfrm>
                <a:off x="2838449" y="4302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14" name="Rectangle 803"/>
              <p:cNvSpPr/>
              <p:nvPr/>
            </p:nvSpPr>
            <p:spPr>
              <a:xfrm>
                <a:off x="2870199" y="4302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15" name="Rectangle 804"/>
              <p:cNvSpPr/>
              <p:nvPr/>
            </p:nvSpPr>
            <p:spPr>
              <a:xfrm>
                <a:off x="2906712" y="4302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16" name="Rectangle 805"/>
              <p:cNvSpPr/>
              <p:nvPr/>
            </p:nvSpPr>
            <p:spPr>
              <a:xfrm>
                <a:off x="2968624" y="4302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2517" name="Rectangle 806"/>
              <p:cNvSpPr/>
              <p:nvPr/>
            </p:nvSpPr>
            <p:spPr>
              <a:xfrm>
                <a:off x="3028156" y="487362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5</a:t>
                </a:r>
              </a:p>
            </p:txBody>
          </p:sp>
          <p:sp>
            <p:nvSpPr>
              <p:cNvPr id="2518" name="Rectangle 807"/>
              <p:cNvSpPr/>
              <p:nvPr/>
            </p:nvSpPr>
            <p:spPr>
              <a:xfrm>
                <a:off x="3106737" y="4302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2519" name="Rectangle 808"/>
              <p:cNvSpPr/>
              <p:nvPr/>
            </p:nvSpPr>
            <p:spPr>
              <a:xfrm>
                <a:off x="3166268" y="487362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2520" name="Rectangle 809"/>
              <p:cNvSpPr/>
              <p:nvPr/>
            </p:nvSpPr>
            <p:spPr>
              <a:xfrm>
                <a:off x="3220243" y="487362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2521" name="Rectangle 810"/>
              <p:cNvSpPr/>
              <p:nvPr/>
            </p:nvSpPr>
            <p:spPr>
              <a:xfrm>
                <a:off x="3298824" y="4302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N</a:t>
                </a:r>
              </a:p>
            </p:txBody>
          </p:sp>
          <p:sp>
            <p:nvSpPr>
              <p:cNvPr id="2522" name="Rectangle 811"/>
              <p:cNvSpPr/>
              <p:nvPr/>
            </p:nvSpPr>
            <p:spPr>
              <a:xfrm>
                <a:off x="3390900" y="43021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2523" name="Rectangle 812"/>
              <p:cNvSpPr/>
              <p:nvPr/>
            </p:nvSpPr>
            <p:spPr>
              <a:xfrm>
                <a:off x="3456781" y="487362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524" name="Rectangle 813"/>
              <p:cNvSpPr/>
              <p:nvPr/>
            </p:nvSpPr>
            <p:spPr>
              <a:xfrm>
                <a:off x="2801937" y="5889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25" name="Rectangle 814"/>
              <p:cNvSpPr/>
              <p:nvPr/>
            </p:nvSpPr>
            <p:spPr>
              <a:xfrm>
                <a:off x="2838449" y="5889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26" name="Rectangle 815"/>
              <p:cNvSpPr/>
              <p:nvPr/>
            </p:nvSpPr>
            <p:spPr>
              <a:xfrm>
                <a:off x="2870199" y="5889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27" name="Rectangle 816"/>
              <p:cNvSpPr/>
              <p:nvPr/>
            </p:nvSpPr>
            <p:spPr>
              <a:xfrm>
                <a:off x="2906712" y="5889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28" name="Rectangle 817"/>
              <p:cNvSpPr/>
              <p:nvPr/>
            </p:nvSpPr>
            <p:spPr>
              <a:xfrm>
                <a:off x="2944018" y="5889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-</a:t>
                </a:r>
              </a:p>
            </p:txBody>
          </p:sp>
          <p:sp>
            <p:nvSpPr>
              <p:cNvPr id="2529" name="Rectangle 818"/>
              <p:cNvSpPr/>
              <p:nvPr/>
            </p:nvSpPr>
            <p:spPr>
              <a:xfrm>
                <a:off x="2997199" y="5889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2530" name="Rectangle 819"/>
              <p:cNvSpPr/>
              <p:nvPr/>
            </p:nvSpPr>
            <p:spPr>
              <a:xfrm>
                <a:off x="3068637" y="5889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531" name="Rectangle 820"/>
              <p:cNvSpPr/>
              <p:nvPr/>
            </p:nvSpPr>
            <p:spPr>
              <a:xfrm>
                <a:off x="3103562" y="573087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32" name="Rectangle 821"/>
              <p:cNvSpPr/>
              <p:nvPr/>
            </p:nvSpPr>
            <p:spPr>
              <a:xfrm>
                <a:off x="3151187" y="5889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°</a:t>
                </a:r>
              </a:p>
            </p:txBody>
          </p:sp>
          <p:sp>
            <p:nvSpPr>
              <p:cNvPr id="2533" name="Rectangle 822"/>
              <p:cNvSpPr/>
              <p:nvPr/>
            </p:nvSpPr>
            <p:spPr>
              <a:xfrm>
                <a:off x="3219449" y="5889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2534" name="Rectangle 823"/>
              <p:cNvSpPr/>
              <p:nvPr/>
            </p:nvSpPr>
            <p:spPr>
              <a:xfrm>
                <a:off x="3281362" y="5889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35" name="Rectangle 824"/>
              <p:cNvSpPr/>
              <p:nvPr/>
            </p:nvSpPr>
            <p:spPr>
              <a:xfrm>
                <a:off x="3333749" y="5889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2536" name="Rectangle 825"/>
              <p:cNvSpPr/>
              <p:nvPr/>
            </p:nvSpPr>
            <p:spPr>
              <a:xfrm>
                <a:off x="3384549" y="5889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37" name="Rectangle 826"/>
              <p:cNvSpPr/>
              <p:nvPr/>
            </p:nvSpPr>
            <p:spPr>
              <a:xfrm>
                <a:off x="3436937" y="588962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2538" name="Rectangle 827"/>
              <p:cNvSpPr/>
              <p:nvPr/>
            </p:nvSpPr>
            <p:spPr>
              <a:xfrm>
                <a:off x="2819399" y="74930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539" name="Rectangle 828"/>
              <p:cNvSpPr/>
              <p:nvPr/>
            </p:nvSpPr>
            <p:spPr>
              <a:xfrm>
                <a:off x="2872581" y="74930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)</a:t>
                </a:r>
              </a:p>
            </p:txBody>
          </p:sp>
          <p:sp>
            <p:nvSpPr>
              <p:cNvPr id="2540" name="Rectangle 829"/>
              <p:cNvSpPr/>
              <p:nvPr/>
            </p:nvSpPr>
            <p:spPr>
              <a:xfrm>
                <a:off x="2911474" y="74930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41" name="Rectangle 830"/>
              <p:cNvSpPr/>
              <p:nvPr/>
            </p:nvSpPr>
            <p:spPr>
              <a:xfrm>
                <a:off x="2974974" y="74930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N</a:t>
                </a:r>
              </a:p>
            </p:txBody>
          </p:sp>
          <p:sp>
            <p:nvSpPr>
              <p:cNvPr id="2542" name="Rectangle 831"/>
              <p:cNvSpPr/>
              <p:nvPr/>
            </p:nvSpPr>
            <p:spPr>
              <a:xfrm>
                <a:off x="3052762" y="74930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2543" name="Rectangle 832"/>
              <p:cNvSpPr/>
              <p:nvPr/>
            </p:nvSpPr>
            <p:spPr>
              <a:xfrm>
                <a:off x="3103562" y="74930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I</a:t>
                </a:r>
              </a:p>
            </p:txBody>
          </p:sp>
          <p:sp>
            <p:nvSpPr>
              <p:cNvPr id="2544" name="Rectangle 833"/>
              <p:cNvSpPr/>
              <p:nvPr/>
            </p:nvSpPr>
            <p:spPr>
              <a:xfrm>
                <a:off x="3140074" y="74930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,</a:t>
                </a:r>
              </a:p>
            </p:txBody>
          </p:sp>
          <p:sp>
            <p:nvSpPr>
              <p:cNvPr id="2545" name="Rectangle 834"/>
              <p:cNvSpPr/>
              <p:nvPr/>
            </p:nvSpPr>
            <p:spPr>
              <a:xfrm>
                <a:off x="3171824" y="74930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46" name="Rectangle 835"/>
              <p:cNvSpPr/>
              <p:nvPr/>
            </p:nvSpPr>
            <p:spPr>
              <a:xfrm>
                <a:off x="3206749" y="749300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I</a:t>
                </a:r>
              </a:p>
            </p:txBody>
          </p:sp>
          <p:sp>
            <p:nvSpPr>
              <p:cNvPr id="2547" name="Rectangle 836"/>
              <p:cNvSpPr/>
              <p:nvPr/>
            </p:nvSpPr>
            <p:spPr>
              <a:xfrm>
                <a:off x="3240881" y="804862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548" name="Rectangle 837"/>
              <p:cNvSpPr/>
              <p:nvPr/>
            </p:nvSpPr>
            <p:spPr>
              <a:xfrm>
                <a:off x="2801937" y="9048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49" name="Rectangle 838"/>
              <p:cNvSpPr/>
              <p:nvPr/>
            </p:nvSpPr>
            <p:spPr>
              <a:xfrm>
                <a:off x="2838449" y="9048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50" name="Rectangle 839"/>
              <p:cNvSpPr/>
              <p:nvPr/>
            </p:nvSpPr>
            <p:spPr>
              <a:xfrm>
                <a:off x="2870199" y="9048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51" name="Rectangle 840"/>
              <p:cNvSpPr/>
              <p:nvPr/>
            </p:nvSpPr>
            <p:spPr>
              <a:xfrm>
                <a:off x="2906712" y="9048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52" name="Rectangle 841"/>
              <p:cNvSpPr/>
              <p:nvPr/>
            </p:nvSpPr>
            <p:spPr>
              <a:xfrm>
                <a:off x="2968624" y="9048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R</a:t>
                </a:r>
              </a:p>
            </p:txBody>
          </p:sp>
          <p:sp>
            <p:nvSpPr>
              <p:cNvPr id="2553" name="Rectangle 842"/>
              <p:cNvSpPr/>
              <p:nvPr/>
            </p:nvSpPr>
            <p:spPr>
              <a:xfrm>
                <a:off x="3050380" y="9048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T</a:t>
                </a:r>
              </a:p>
            </p:txBody>
          </p:sp>
          <p:sp>
            <p:nvSpPr>
              <p:cNvPr id="2554" name="Rectangle 843"/>
              <p:cNvSpPr/>
              <p:nvPr/>
            </p:nvSpPr>
            <p:spPr>
              <a:xfrm>
                <a:off x="3103562" y="9048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,</a:t>
                </a:r>
              </a:p>
            </p:txBody>
          </p:sp>
          <p:sp>
            <p:nvSpPr>
              <p:cNvPr id="2555" name="Rectangle 844"/>
              <p:cNvSpPr/>
              <p:nvPr/>
            </p:nvSpPr>
            <p:spPr>
              <a:xfrm>
                <a:off x="3140074" y="9048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56" name="Rectangle 845"/>
              <p:cNvSpPr/>
              <p:nvPr/>
            </p:nvSpPr>
            <p:spPr>
              <a:xfrm>
                <a:off x="3192462" y="9048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2557" name="Rectangle 846"/>
              <p:cNvSpPr/>
              <p:nvPr/>
            </p:nvSpPr>
            <p:spPr>
              <a:xfrm>
                <a:off x="3260724" y="9048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558" name="Rectangle 847"/>
              <p:cNvSpPr/>
              <p:nvPr/>
            </p:nvSpPr>
            <p:spPr>
              <a:xfrm>
                <a:off x="3311524" y="9048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59" name="Rectangle 848"/>
              <p:cNvSpPr/>
              <p:nvPr/>
            </p:nvSpPr>
            <p:spPr>
              <a:xfrm>
                <a:off x="3380581" y="9048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m</a:t>
                </a:r>
              </a:p>
            </p:txBody>
          </p:sp>
          <p:sp>
            <p:nvSpPr>
              <p:cNvPr id="2560" name="Rectangle 849"/>
              <p:cNvSpPr/>
              <p:nvPr/>
            </p:nvSpPr>
            <p:spPr>
              <a:xfrm>
                <a:off x="3446462" y="9048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i</a:t>
                </a:r>
              </a:p>
            </p:txBody>
          </p:sp>
          <p:sp>
            <p:nvSpPr>
              <p:cNvPr id="2561" name="Rectangle 850"/>
              <p:cNvSpPr/>
              <p:nvPr/>
            </p:nvSpPr>
            <p:spPr>
              <a:xfrm>
                <a:off x="3494087" y="90487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n</a:t>
                </a:r>
              </a:p>
            </p:txBody>
          </p:sp>
          <p:sp>
            <p:nvSpPr>
              <p:cNvPr id="2562" name="Rectangle 851"/>
              <p:cNvSpPr/>
              <p:nvPr/>
            </p:nvSpPr>
            <p:spPr>
              <a:xfrm>
                <a:off x="2801937" y="10636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63" name="Rectangle 852"/>
              <p:cNvSpPr/>
              <p:nvPr/>
            </p:nvSpPr>
            <p:spPr>
              <a:xfrm>
                <a:off x="2838449" y="10636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64" name="Rectangle 853"/>
              <p:cNvSpPr/>
              <p:nvPr/>
            </p:nvSpPr>
            <p:spPr>
              <a:xfrm>
                <a:off x="2870199" y="10636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65" name="Rectangle 854"/>
              <p:cNvSpPr/>
              <p:nvPr/>
            </p:nvSpPr>
            <p:spPr>
              <a:xfrm>
                <a:off x="2906712" y="10636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66" name="Rectangle 855"/>
              <p:cNvSpPr/>
              <p:nvPr/>
            </p:nvSpPr>
            <p:spPr>
              <a:xfrm>
                <a:off x="2959099" y="10636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2567" name="Rectangle 856"/>
              <p:cNvSpPr/>
              <p:nvPr/>
            </p:nvSpPr>
            <p:spPr>
              <a:xfrm>
                <a:off x="3027362" y="10636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5</a:t>
                </a:r>
              </a:p>
            </p:txBody>
          </p:sp>
          <p:sp>
            <p:nvSpPr>
              <p:cNvPr id="2568" name="Rectangle 857"/>
              <p:cNvSpPr/>
              <p:nvPr/>
            </p:nvSpPr>
            <p:spPr>
              <a:xfrm>
                <a:off x="3115468" y="1063625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%</a:t>
                </a:r>
              </a:p>
            </p:txBody>
          </p:sp>
          <p:sp>
            <p:nvSpPr>
              <p:cNvPr id="2569" name="Freeform 858"/>
              <p:cNvSpPr/>
              <p:nvPr/>
            </p:nvSpPr>
            <p:spPr>
              <a:xfrm>
                <a:off x="1152525" y="2093912"/>
                <a:ext cx="112713" cy="5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08"/>
                    </a:moveTo>
                    <a:lnTo>
                      <a:pt x="0" y="21600"/>
                    </a:lnTo>
                    <a:lnTo>
                      <a:pt x="3042" y="10508"/>
                    </a:lnTo>
                    <a:lnTo>
                      <a:pt x="0" y="0"/>
                    </a:lnTo>
                    <a:lnTo>
                      <a:pt x="21600" y="105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70" name="Line 859"/>
              <p:cNvSpPr/>
              <p:nvPr/>
            </p:nvSpPr>
            <p:spPr>
              <a:xfrm flipH="1">
                <a:off x="3174" y="2122487"/>
                <a:ext cx="1158876" cy="1588"/>
              </a:xfrm>
              <a:prstGeom prst="line">
                <a:avLst/>
              </a:prstGeom>
              <a:noFill/>
              <a:ln w="317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71" name="Rectangle 860"/>
              <p:cNvSpPr/>
              <p:nvPr/>
            </p:nvSpPr>
            <p:spPr>
              <a:xfrm>
                <a:off x="0" y="2117725"/>
                <a:ext cx="1168400" cy="1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72" name="Rectangle 861"/>
              <p:cNvSpPr/>
              <p:nvPr/>
            </p:nvSpPr>
            <p:spPr>
              <a:xfrm>
                <a:off x="16668" y="21669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2573" name="Rectangle 862"/>
              <p:cNvSpPr/>
              <p:nvPr/>
            </p:nvSpPr>
            <p:spPr>
              <a:xfrm>
                <a:off x="92074" y="21669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d</a:t>
                </a:r>
              </a:p>
            </p:txBody>
          </p:sp>
          <p:sp>
            <p:nvSpPr>
              <p:cNvPr id="2574" name="Rectangle 863"/>
              <p:cNvSpPr/>
              <p:nvPr/>
            </p:nvSpPr>
            <p:spPr>
              <a:xfrm>
                <a:off x="169862" y="21669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2575" name="Rectangle 864"/>
              <p:cNvSpPr/>
              <p:nvPr/>
            </p:nvSpPr>
            <p:spPr>
              <a:xfrm>
                <a:off x="228599" y="21669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l</a:t>
                </a:r>
              </a:p>
            </p:txBody>
          </p:sp>
          <p:sp>
            <p:nvSpPr>
              <p:cNvPr id="2576" name="Rectangle 865"/>
              <p:cNvSpPr/>
              <p:nvPr/>
            </p:nvSpPr>
            <p:spPr>
              <a:xfrm>
                <a:off x="256381" y="2225675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577" name="Rectangle 866"/>
              <p:cNvSpPr/>
              <p:nvPr/>
            </p:nvSpPr>
            <p:spPr>
              <a:xfrm>
                <a:off x="313531" y="21669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(</a:t>
                </a:r>
              </a:p>
            </p:txBody>
          </p:sp>
          <p:sp>
            <p:nvSpPr>
              <p:cNvPr id="2578" name="Rectangle 867"/>
              <p:cNvSpPr/>
              <p:nvPr/>
            </p:nvSpPr>
            <p:spPr>
              <a:xfrm>
                <a:off x="373855" y="21669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2579" name="Rectangle 868"/>
              <p:cNvSpPr/>
              <p:nvPr/>
            </p:nvSpPr>
            <p:spPr>
              <a:xfrm>
                <a:off x="456405" y="21669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2580" name="Rectangle 869"/>
              <p:cNvSpPr/>
              <p:nvPr/>
            </p:nvSpPr>
            <p:spPr>
              <a:xfrm>
                <a:off x="531812" y="21669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2581" name="Rectangle 870"/>
              <p:cNvSpPr/>
              <p:nvPr/>
            </p:nvSpPr>
            <p:spPr>
              <a:xfrm>
                <a:off x="580231" y="2225675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2582" name="Rectangle 871"/>
              <p:cNvSpPr/>
              <p:nvPr/>
            </p:nvSpPr>
            <p:spPr>
              <a:xfrm>
                <a:off x="638968" y="21669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)</a:t>
                </a:r>
              </a:p>
            </p:txBody>
          </p:sp>
          <p:sp>
            <p:nvSpPr>
              <p:cNvPr id="2583" name="Rectangle 872"/>
              <p:cNvSpPr/>
              <p:nvPr/>
            </p:nvSpPr>
            <p:spPr>
              <a:xfrm>
                <a:off x="675481" y="2225675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584" name="Rectangle 873"/>
              <p:cNvSpPr/>
              <p:nvPr/>
            </p:nvSpPr>
            <p:spPr>
              <a:xfrm>
                <a:off x="728662" y="21669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,</a:t>
                </a:r>
              </a:p>
            </p:txBody>
          </p:sp>
          <p:sp>
            <p:nvSpPr>
              <p:cNvPr id="2585" name="Rectangle 874"/>
              <p:cNvSpPr/>
              <p:nvPr/>
            </p:nvSpPr>
            <p:spPr>
              <a:xfrm>
                <a:off x="763587" y="21669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86" name="Rectangle 875"/>
              <p:cNvSpPr/>
              <p:nvPr/>
            </p:nvSpPr>
            <p:spPr>
              <a:xfrm>
                <a:off x="825499" y="21669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2587" name="Rectangle 876"/>
              <p:cNvSpPr/>
              <p:nvPr/>
            </p:nvSpPr>
            <p:spPr>
              <a:xfrm>
                <a:off x="904874" y="21669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u</a:t>
                </a:r>
              </a:p>
            </p:txBody>
          </p:sp>
          <p:sp>
            <p:nvSpPr>
              <p:cNvPr id="2588" name="Rectangle 877"/>
              <p:cNvSpPr/>
              <p:nvPr/>
            </p:nvSpPr>
            <p:spPr>
              <a:xfrm>
                <a:off x="955674" y="21669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I</a:t>
                </a:r>
              </a:p>
            </p:txBody>
          </p:sp>
          <p:sp>
            <p:nvSpPr>
              <p:cNvPr id="2589" name="Rectangle 878"/>
              <p:cNvSpPr/>
              <p:nvPr/>
            </p:nvSpPr>
            <p:spPr>
              <a:xfrm>
                <a:off x="11905" y="23256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T</a:t>
                </a:r>
              </a:p>
            </p:txBody>
          </p:sp>
          <p:sp>
            <p:nvSpPr>
              <p:cNvPr id="2590" name="Rectangle 879"/>
              <p:cNvSpPr/>
              <p:nvPr/>
            </p:nvSpPr>
            <p:spPr>
              <a:xfrm>
                <a:off x="91280" y="23256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2591" name="Rectangle 880"/>
              <p:cNvSpPr/>
              <p:nvPr/>
            </p:nvSpPr>
            <p:spPr>
              <a:xfrm>
                <a:off x="173830" y="23256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2592" name="Rectangle 881"/>
              <p:cNvSpPr/>
              <p:nvPr/>
            </p:nvSpPr>
            <p:spPr>
              <a:xfrm>
                <a:off x="231774" y="23256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,</a:t>
                </a:r>
              </a:p>
            </p:txBody>
          </p:sp>
          <p:sp>
            <p:nvSpPr>
              <p:cNvPr id="2593" name="Rectangle 882"/>
              <p:cNvSpPr/>
              <p:nvPr/>
            </p:nvSpPr>
            <p:spPr>
              <a:xfrm>
                <a:off x="266699" y="23256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94" name="Rectangle 883"/>
              <p:cNvSpPr/>
              <p:nvPr/>
            </p:nvSpPr>
            <p:spPr>
              <a:xfrm>
                <a:off x="319087" y="23256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2595" name="Rectangle 884"/>
              <p:cNvSpPr/>
              <p:nvPr/>
            </p:nvSpPr>
            <p:spPr>
              <a:xfrm>
                <a:off x="369887" y="23256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96" name="Rectangle 885"/>
              <p:cNvSpPr/>
              <p:nvPr/>
            </p:nvSpPr>
            <p:spPr>
              <a:xfrm>
                <a:off x="423862" y="23256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2597" name="Rectangle 886"/>
              <p:cNvSpPr/>
              <p:nvPr/>
            </p:nvSpPr>
            <p:spPr>
              <a:xfrm>
                <a:off x="473074" y="23256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,</a:t>
                </a:r>
              </a:p>
            </p:txBody>
          </p:sp>
          <p:sp>
            <p:nvSpPr>
              <p:cNvPr id="2598" name="Rectangle 887"/>
              <p:cNvSpPr/>
              <p:nvPr/>
            </p:nvSpPr>
            <p:spPr>
              <a:xfrm>
                <a:off x="509587" y="23256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599" name="Rectangle 888"/>
              <p:cNvSpPr/>
              <p:nvPr/>
            </p:nvSpPr>
            <p:spPr>
              <a:xfrm>
                <a:off x="558799" y="23256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2600" name="Rectangle 889"/>
              <p:cNvSpPr/>
              <p:nvPr/>
            </p:nvSpPr>
            <p:spPr>
              <a:xfrm>
                <a:off x="630237" y="23256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601" name="Rectangle 890"/>
              <p:cNvSpPr/>
              <p:nvPr/>
            </p:nvSpPr>
            <p:spPr>
              <a:xfrm>
                <a:off x="665162" y="2308225"/>
                <a:ext cx="127001" cy="127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7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2602" name="Rectangle 891"/>
              <p:cNvSpPr/>
              <p:nvPr/>
            </p:nvSpPr>
            <p:spPr>
              <a:xfrm>
                <a:off x="714375" y="2325687"/>
                <a:ext cx="127000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°</a:t>
                </a:r>
              </a:p>
            </p:txBody>
          </p:sp>
          <p:sp>
            <p:nvSpPr>
              <p:cNvPr id="2603" name="Rectangle 892"/>
              <p:cNvSpPr/>
              <p:nvPr/>
            </p:nvSpPr>
            <p:spPr>
              <a:xfrm>
                <a:off x="781049" y="23256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2604" name="Rectangle 893"/>
              <p:cNvSpPr/>
              <p:nvPr/>
            </p:nvSpPr>
            <p:spPr>
              <a:xfrm>
                <a:off x="9524" y="2484437"/>
                <a:ext cx="127001" cy="13554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4</a:t>
                </a:r>
              </a:p>
            </p:txBody>
          </p:sp>
          <p:sp>
            <p:nvSpPr>
              <p:cNvPr id="2605" name="Rectangle 894"/>
              <p:cNvSpPr/>
              <p:nvPr/>
            </p:nvSpPr>
            <p:spPr>
              <a:xfrm>
                <a:off x="77787" y="2484437"/>
                <a:ext cx="127001" cy="13554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2606" name="Rectangle 895"/>
              <p:cNvSpPr/>
              <p:nvPr/>
            </p:nvSpPr>
            <p:spPr>
              <a:xfrm>
                <a:off x="165893" y="2484437"/>
                <a:ext cx="127001" cy="13554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%</a:t>
                </a:r>
              </a:p>
            </p:txBody>
          </p:sp>
          <p:sp>
            <p:nvSpPr>
              <p:cNvPr id="2607" name="Line 896"/>
              <p:cNvSpPr/>
              <p:nvPr/>
            </p:nvSpPr>
            <p:spPr>
              <a:xfrm>
                <a:off x="36512" y="1749425"/>
                <a:ext cx="176213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08" name="Line 897"/>
              <p:cNvSpPr/>
              <p:nvPr/>
            </p:nvSpPr>
            <p:spPr>
              <a:xfrm>
                <a:off x="36512" y="1778000"/>
                <a:ext cx="176213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09" name="Line 898"/>
              <p:cNvSpPr/>
              <p:nvPr/>
            </p:nvSpPr>
            <p:spPr>
              <a:xfrm>
                <a:off x="36512" y="1809750"/>
                <a:ext cx="176213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10" name="Line 899"/>
              <p:cNvSpPr/>
              <p:nvPr/>
            </p:nvSpPr>
            <p:spPr>
              <a:xfrm>
                <a:off x="212725" y="1778000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11" name="Line 900"/>
              <p:cNvSpPr/>
              <p:nvPr/>
            </p:nvSpPr>
            <p:spPr>
              <a:xfrm>
                <a:off x="390524" y="1778000"/>
                <a:ext cx="88902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12" name="Line 901"/>
              <p:cNvSpPr/>
              <p:nvPr/>
            </p:nvSpPr>
            <p:spPr>
              <a:xfrm>
                <a:off x="428624" y="1778000"/>
                <a:ext cx="68263" cy="123826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13" name="Line 902"/>
              <p:cNvSpPr/>
              <p:nvPr/>
            </p:nvSpPr>
            <p:spPr>
              <a:xfrm>
                <a:off x="479425" y="1931987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14" name="Line 903"/>
              <p:cNvSpPr/>
              <p:nvPr/>
            </p:nvSpPr>
            <p:spPr>
              <a:xfrm flipV="1">
                <a:off x="657225" y="1778000"/>
                <a:ext cx="88901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15" name="Line 904"/>
              <p:cNvSpPr/>
              <p:nvPr/>
            </p:nvSpPr>
            <p:spPr>
              <a:xfrm flipV="1">
                <a:off x="639762" y="1778000"/>
                <a:ext cx="69851" cy="123826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16" name="Line 905"/>
              <p:cNvSpPr/>
              <p:nvPr/>
            </p:nvSpPr>
            <p:spPr>
              <a:xfrm flipH="1" flipV="1">
                <a:off x="657224" y="1625600"/>
                <a:ext cx="88901" cy="15240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17" name="Line 906"/>
              <p:cNvSpPr/>
              <p:nvPr/>
            </p:nvSpPr>
            <p:spPr>
              <a:xfrm flipH="1">
                <a:off x="476249" y="1625600"/>
                <a:ext cx="180977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18" name="Line 907"/>
              <p:cNvSpPr/>
              <p:nvPr/>
            </p:nvSpPr>
            <p:spPr>
              <a:xfrm flipH="1">
                <a:off x="493712" y="1657350"/>
                <a:ext cx="14605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19" name="Line 908"/>
              <p:cNvSpPr/>
              <p:nvPr/>
            </p:nvSpPr>
            <p:spPr>
              <a:xfrm flipV="1">
                <a:off x="390525" y="1625600"/>
                <a:ext cx="88901" cy="15240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20" name="Rectangle 909"/>
              <p:cNvSpPr/>
              <p:nvPr/>
            </p:nvSpPr>
            <p:spPr>
              <a:xfrm>
                <a:off x="888205" y="17160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S</a:t>
                </a:r>
              </a:p>
            </p:txBody>
          </p:sp>
          <p:sp>
            <p:nvSpPr>
              <p:cNvPr id="2621" name="Rectangle 910"/>
              <p:cNvSpPr/>
              <p:nvPr/>
            </p:nvSpPr>
            <p:spPr>
              <a:xfrm>
                <a:off x="970755" y="17160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2622" name="Rectangle 911"/>
              <p:cNvSpPr/>
              <p:nvPr/>
            </p:nvSpPr>
            <p:spPr>
              <a:xfrm>
                <a:off x="1042987" y="171608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2623" name="Line 912"/>
              <p:cNvSpPr/>
              <p:nvPr/>
            </p:nvSpPr>
            <p:spPr>
              <a:xfrm>
                <a:off x="746125" y="1778000"/>
                <a:ext cx="123826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24" name="Line 913"/>
              <p:cNvSpPr/>
              <p:nvPr/>
            </p:nvSpPr>
            <p:spPr>
              <a:xfrm>
                <a:off x="2112962" y="2087562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25" name="Line 914"/>
              <p:cNvSpPr/>
              <p:nvPr/>
            </p:nvSpPr>
            <p:spPr>
              <a:xfrm>
                <a:off x="2112962" y="2119312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26" name="Line 915"/>
              <p:cNvSpPr/>
              <p:nvPr/>
            </p:nvSpPr>
            <p:spPr>
              <a:xfrm>
                <a:off x="2112962" y="2152650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27" name="Line 916"/>
              <p:cNvSpPr/>
              <p:nvPr/>
            </p:nvSpPr>
            <p:spPr>
              <a:xfrm>
                <a:off x="2290762" y="2119312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28" name="Line 917"/>
              <p:cNvSpPr/>
              <p:nvPr/>
            </p:nvSpPr>
            <p:spPr>
              <a:xfrm>
                <a:off x="2468562" y="2119312"/>
                <a:ext cx="88901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29" name="Line 918"/>
              <p:cNvSpPr/>
              <p:nvPr/>
            </p:nvSpPr>
            <p:spPr>
              <a:xfrm>
                <a:off x="2506662" y="2119312"/>
                <a:ext cx="68263" cy="12223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0" name="Line 919"/>
              <p:cNvSpPr/>
              <p:nvPr/>
            </p:nvSpPr>
            <p:spPr>
              <a:xfrm>
                <a:off x="2557462" y="2273300"/>
                <a:ext cx="176213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1" name="Line 920"/>
              <p:cNvSpPr/>
              <p:nvPr/>
            </p:nvSpPr>
            <p:spPr>
              <a:xfrm flipV="1">
                <a:off x="2733675" y="2119313"/>
                <a:ext cx="88901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2" name="Line 921"/>
              <p:cNvSpPr/>
              <p:nvPr/>
            </p:nvSpPr>
            <p:spPr>
              <a:xfrm flipV="1">
                <a:off x="2716212" y="2119313"/>
                <a:ext cx="71438" cy="12223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3" name="Line 922"/>
              <p:cNvSpPr/>
              <p:nvPr/>
            </p:nvSpPr>
            <p:spPr>
              <a:xfrm flipH="1" flipV="1">
                <a:off x="2733674" y="1966912"/>
                <a:ext cx="88901" cy="15240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4" name="Line 923"/>
              <p:cNvSpPr/>
              <p:nvPr/>
            </p:nvSpPr>
            <p:spPr>
              <a:xfrm flipH="1">
                <a:off x="2554287" y="1966912"/>
                <a:ext cx="179389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5" name="Line 924"/>
              <p:cNvSpPr/>
              <p:nvPr/>
            </p:nvSpPr>
            <p:spPr>
              <a:xfrm flipH="1">
                <a:off x="2571750" y="1998662"/>
                <a:ext cx="144463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6" name="Line 925"/>
              <p:cNvSpPr/>
              <p:nvPr/>
            </p:nvSpPr>
            <p:spPr>
              <a:xfrm flipV="1">
                <a:off x="2468562" y="1966912"/>
                <a:ext cx="88901" cy="15240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7" name="Line 926"/>
              <p:cNvSpPr/>
              <p:nvPr/>
            </p:nvSpPr>
            <p:spPr>
              <a:xfrm flipH="1">
                <a:off x="1936750" y="2119312"/>
                <a:ext cx="176213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8" name="Line 927"/>
              <p:cNvSpPr/>
              <p:nvPr/>
            </p:nvSpPr>
            <p:spPr>
              <a:xfrm>
                <a:off x="1847850" y="1966912"/>
                <a:ext cx="88901" cy="15240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9" name="Line 928"/>
              <p:cNvSpPr/>
              <p:nvPr/>
            </p:nvSpPr>
            <p:spPr>
              <a:xfrm>
                <a:off x="1830387" y="1998662"/>
                <a:ext cx="69851" cy="12065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40" name="Line 929"/>
              <p:cNvSpPr/>
              <p:nvPr/>
            </p:nvSpPr>
            <p:spPr>
              <a:xfrm flipH="1">
                <a:off x="1670049" y="1966912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41" name="Line 930"/>
              <p:cNvSpPr/>
              <p:nvPr/>
            </p:nvSpPr>
            <p:spPr>
              <a:xfrm flipV="1">
                <a:off x="1581150" y="1966912"/>
                <a:ext cx="88901" cy="15240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42" name="Line 931"/>
              <p:cNvSpPr/>
              <p:nvPr/>
            </p:nvSpPr>
            <p:spPr>
              <a:xfrm flipV="1">
                <a:off x="1620837" y="1998662"/>
                <a:ext cx="66676" cy="120651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43" name="Line 932"/>
              <p:cNvSpPr/>
              <p:nvPr/>
            </p:nvSpPr>
            <p:spPr>
              <a:xfrm>
                <a:off x="1581149" y="2119312"/>
                <a:ext cx="88902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44" name="Line 933"/>
              <p:cNvSpPr/>
              <p:nvPr/>
            </p:nvSpPr>
            <p:spPr>
              <a:xfrm flipH="1">
                <a:off x="1670049" y="2273300"/>
                <a:ext cx="177801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45" name="Line 934"/>
              <p:cNvSpPr/>
              <p:nvPr/>
            </p:nvSpPr>
            <p:spPr>
              <a:xfrm flipH="1">
                <a:off x="1687512" y="2241550"/>
                <a:ext cx="142876" cy="15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46" name="Line 935"/>
              <p:cNvSpPr/>
              <p:nvPr/>
            </p:nvSpPr>
            <p:spPr>
              <a:xfrm flipH="1">
                <a:off x="1847849" y="2119312"/>
                <a:ext cx="88901" cy="153988"/>
              </a:xfrm>
              <a:prstGeom prst="line">
                <a:avLst/>
              </a:prstGeom>
              <a:noFill/>
              <a:ln w="9525" cap="flat">
                <a:solidFill>
                  <a:srgbClr val="0000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47" name="Rectangle 936"/>
              <p:cNvSpPr/>
              <p:nvPr/>
            </p:nvSpPr>
            <p:spPr>
              <a:xfrm>
                <a:off x="1901030" y="1747837"/>
                <a:ext cx="127001" cy="1355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defRPr sz="1000" b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r>
                  <a:t>F</a:t>
                </a:r>
              </a:p>
            </p:txBody>
          </p:sp>
        </p:grpSp>
        <p:sp>
          <p:nvSpPr>
            <p:cNvPr id="2649" name="Line 937"/>
            <p:cNvSpPr/>
            <p:nvPr/>
          </p:nvSpPr>
          <p:spPr>
            <a:xfrm flipV="1">
              <a:off x="1924050" y="2849562"/>
              <a:ext cx="50801" cy="88901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50" name="Rectangle 938"/>
            <p:cNvSpPr/>
            <p:nvPr/>
          </p:nvSpPr>
          <p:spPr>
            <a:xfrm>
              <a:off x="1621630" y="2719387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F</a:t>
              </a:r>
            </a:p>
          </p:txBody>
        </p:sp>
        <p:sp>
          <p:nvSpPr>
            <p:cNvPr id="2651" name="Line 939"/>
            <p:cNvSpPr/>
            <p:nvPr/>
          </p:nvSpPr>
          <p:spPr>
            <a:xfrm flipH="1" flipV="1">
              <a:off x="1676399" y="2814637"/>
              <a:ext cx="69851" cy="123826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52" name="Rectangle 940"/>
            <p:cNvSpPr/>
            <p:nvPr/>
          </p:nvSpPr>
          <p:spPr>
            <a:xfrm>
              <a:off x="1443830" y="3025775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F</a:t>
              </a:r>
            </a:p>
          </p:txBody>
        </p:sp>
        <p:sp>
          <p:nvSpPr>
            <p:cNvPr id="2653" name="Line 941"/>
            <p:cNvSpPr/>
            <p:nvPr/>
          </p:nvSpPr>
          <p:spPr>
            <a:xfrm flipH="1">
              <a:off x="1525587" y="3090862"/>
              <a:ext cx="131764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54" name="Rectangle 942"/>
            <p:cNvSpPr/>
            <p:nvPr/>
          </p:nvSpPr>
          <p:spPr>
            <a:xfrm>
              <a:off x="1621630" y="3332162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F</a:t>
              </a:r>
            </a:p>
          </p:txBody>
        </p:sp>
        <p:sp>
          <p:nvSpPr>
            <p:cNvPr id="2655" name="Line 943"/>
            <p:cNvSpPr/>
            <p:nvPr/>
          </p:nvSpPr>
          <p:spPr>
            <a:xfrm flipH="1">
              <a:off x="1690687" y="3244850"/>
              <a:ext cx="55564" cy="93663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56" name="Rectangle 944"/>
            <p:cNvSpPr/>
            <p:nvPr/>
          </p:nvSpPr>
          <p:spPr>
            <a:xfrm>
              <a:off x="1977230" y="3332162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F</a:t>
              </a:r>
            </a:p>
          </p:txBody>
        </p:sp>
        <p:sp>
          <p:nvSpPr>
            <p:cNvPr id="2657" name="Line 945"/>
            <p:cNvSpPr/>
            <p:nvPr/>
          </p:nvSpPr>
          <p:spPr>
            <a:xfrm>
              <a:off x="1924049" y="3244850"/>
              <a:ext cx="52389" cy="93663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58" name="Line 946"/>
            <p:cNvSpPr/>
            <p:nvPr/>
          </p:nvSpPr>
          <p:spPr>
            <a:xfrm>
              <a:off x="3076575" y="3059112"/>
              <a:ext cx="177801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59" name="Line 947"/>
            <p:cNvSpPr/>
            <p:nvPr/>
          </p:nvSpPr>
          <p:spPr>
            <a:xfrm>
              <a:off x="3076575" y="3090862"/>
              <a:ext cx="177801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60" name="Line 948"/>
            <p:cNvSpPr/>
            <p:nvPr/>
          </p:nvSpPr>
          <p:spPr>
            <a:xfrm>
              <a:off x="3076575" y="3124200"/>
              <a:ext cx="177801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61" name="Line 949"/>
            <p:cNvSpPr/>
            <p:nvPr/>
          </p:nvSpPr>
          <p:spPr>
            <a:xfrm>
              <a:off x="3254374" y="3090862"/>
              <a:ext cx="176214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62" name="Line 950"/>
            <p:cNvSpPr/>
            <p:nvPr/>
          </p:nvSpPr>
          <p:spPr>
            <a:xfrm>
              <a:off x="3430587" y="3090862"/>
              <a:ext cx="88901" cy="1539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63" name="Line 951"/>
            <p:cNvSpPr/>
            <p:nvPr/>
          </p:nvSpPr>
          <p:spPr>
            <a:xfrm>
              <a:off x="3470275" y="3090862"/>
              <a:ext cx="66676" cy="12223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64" name="Line 952"/>
            <p:cNvSpPr/>
            <p:nvPr/>
          </p:nvSpPr>
          <p:spPr>
            <a:xfrm>
              <a:off x="3519487" y="3244850"/>
              <a:ext cx="177801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65" name="Line 953"/>
            <p:cNvSpPr/>
            <p:nvPr/>
          </p:nvSpPr>
          <p:spPr>
            <a:xfrm flipV="1">
              <a:off x="3697287" y="3090863"/>
              <a:ext cx="88901" cy="1539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66" name="Line 954"/>
            <p:cNvSpPr/>
            <p:nvPr/>
          </p:nvSpPr>
          <p:spPr>
            <a:xfrm flipV="1">
              <a:off x="3679825" y="3090863"/>
              <a:ext cx="69851" cy="12223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67" name="Line 955"/>
            <p:cNvSpPr/>
            <p:nvPr/>
          </p:nvSpPr>
          <p:spPr>
            <a:xfrm flipH="1" flipV="1">
              <a:off x="3697287" y="2938462"/>
              <a:ext cx="88901" cy="152401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68" name="Line 956"/>
            <p:cNvSpPr/>
            <p:nvPr/>
          </p:nvSpPr>
          <p:spPr>
            <a:xfrm flipH="1">
              <a:off x="3516312" y="2938462"/>
              <a:ext cx="180976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69" name="Line 957"/>
            <p:cNvSpPr/>
            <p:nvPr/>
          </p:nvSpPr>
          <p:spPr>
            <a:xfrm flipH="1">
              <a:off x="3535362" y="2970212"/>
              <a:ext cx="144464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70" name="Line 958"/>
            <p:cNvSpPr/>
            <p:nvPr/>
          </p:nvSpPr>
          <p:spPr>
            <a:xfrm flipV="1">
              <a:off x="3430587" y="2938462"/>
              <a:ext cx="88901" cy="152401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71" name="Rectangle 959"/>
            <p:cNvSpPr/>
            <p:nvPr/>
          </p:nvSpPr>
          <p:spPr>
            <a:xfrm>
              <a:off x="3928268" y="3025775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S</a:t>
              </a:r>
            </a:p>
          </p:txBody>
        </p:sp>
        <p:sp>
          <p:nvSpPr>
            <p:cNvPr id="2672" name="Rectangle 960"/>
            <p:cNvSpPr/>
            <p:nvPr/>
          </p:nvSpPr>
          <p:spPr>
            <a:xfrm>
              <a:off x="4012405" y="3025775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2673" name="Rectangle 961"/>
            <p:cNvSpPr/>
            <p:nvPr/>
          </p:nvSpPr>
          <p:spPr>
            <a:xfrm>
              <a:off x="4084637" y="3025775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2674" name="Line 962"/>
            <p:cNvSpPr/>
            <p:nvPr/>
          </p:nvSpPr>
          <p:spPr>
            <a:xfrm>
              <a:off x="3786187" y="3090862"/>
              <a:ext cx="120651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75" name="Line 963"/>
            <p:cNvSpPr/>
            <p:nvPr/>
          </p:nvSpPr>
          <p:spPr>
            <a:xfrm>
              <a:off x="2898775" y="3090862"/>
              <a:ext cx="177801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76" name="Freeform 964"/>
            <p:cNvSpPr/>
            <p:nvPr/>
          </p:nvSpPr>
          <p:spPr>
            <a:xfrm>
              <a:off x="5076825" y="3048000"/>
              <a:ext cx="109538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077"/>
                  </a:moveTo>
                  <a:lnTo>
                    <a:pt x="0" y="21600"/>
                  </a:lnTo>
                  <a:lnTo>
                    <a:pt x="2504" y="11077"/>
                  </a:lnTo>
                  <a:lnTo>
                    <a:pt x="0" y="0"/>
                  </a:lnTo>
                  <a:lnTo>
                    <a:pt x="21600" y="1107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77" name="Line 965"/>
            <p:cNvSpPr/>
            <p:nvPr/>
          </p:nvSpPr>
          <p:spPr>
            <a:xfrm flipH="1">
              <a:off x="4264024" y="3079750"/>
              <a:ext cx="819151" cy="1588"/>
            </a:xfrm>
            <a:prstGeom prst="line">
              <a:avLst/>
            </a:prstGeom>
            <a:noFill/>
            <a:ln w="317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78" name="Rectangle 966"/>
            <p:cNvSpPr/>
            <p:nvPr/>
          </p:nvSpPr>
          <p:spPr>
            <a:xfrm>
              <a:off x="4260850" y="3074987"/>
              <a:ext cx="828675" cy="12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79" name="Rectangle 967"/>
            <p:cNvSpPr/>
            <p:nvPr/>
          </p:nvSpPr>
          <p:spPr>
            <a:xfrm>
              <a:off x="4292599" y="2843212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680" name="Rectangle 968"/>
            <p:cNvSpPr/>
            <p:nvPr/>
          </p:nvSpPr>
          <p:spPr>
            <a:xfrm>
              <a:off x="4350543" y="2903537"/>
              <a:ext cx="127001" cy="127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7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681" name="Rectangle 969"/>
            <p:cNvSpPr/>
            <p:nvPr/>
          </p:nvSpPr>
          <p:spPr>
            <a:xfrm>
              <a:off x="4428330" y="2843212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S</a:t>
              </a:r>
            </a:p>
          </p:txBody>
        </p:sp>
        <p:sp>
          <p:nvSpPr>
            <p:cNvPr id="2682" name="Rectangle 970"/>
            <p:cNvSpPr/>
            <p:nvPr/>
          </p:nvSpPr>
          <p:spPr>
            <a:xfrm>
              <a:off x="4516437" y="2843212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683" name="Rectangle 971"/>
            <p:cNvSpPr/>
            <p:nvPr/>
          </p:nvSpPr>
          <p:spPr>
            <a:xfrm>
              <a:off x="4582318" y="2903537"/>
              <a:ext cx="127001" cy="127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7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684" name="Rectangle 972"/>
            <p:cNvSpPr/>
            <p:nvPr/>
          </p:nvSpPr>
          <p:spPr>
            <a:xfrm>
              <a:off x="4299743" y="3132137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2685" name="Rectangle 973"/>
            <p:cNvSpPr/>
            <p:nvPr/>
          </p:nvSpPr>
          <p:spPr>
            <a:xfrm>
              <a:off x="4383087" y="3132137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e</a:t>
              </a:r>
            </a:p>
          </p:txBody>
        </p:sp>
        <p:sp>
          <p:nvSpPr>
            <p:cNvPr id="2686" name="Rectangle 974"/>
            <p:cNvSpPr/>
            <p:nvPr/>
          </p:nvSpPr>
          <p:spPr>
            <a:xfrm>
              <a:off x="4465637" y="3132137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687" name="Rectangle 975"/>
            <p:cNvSpPr/>
            <p:nvPr/>
          </p:nvSpPr>
          <p:spPr>
            <a:xfrm>
              <a:off x="4557712" y="3132137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688" name="Rectangle 976"/>
            <p:cNvSpPr/>
            <p:nvPr/>
          </p:nvSpPr>
          <p:spPr>
            <a:xfrm>
              <a:off x="4619624" y="3132137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,</a:t>
              </a:r>
            </a:p>
          </p:txBody>
        </p:sp>
        <p:sp>
          <p:nvSpPr>
            <p:cNvPr id="2689" name="Rectangle 977"/>
            <p:cNvSpPr/>
            <p:nvPr/>
          </p:nvSpPr>
          <p:spPr>
            <a:xfrm>
              <a:off x="4654549" y="3132137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2690" name="Rectangle 978"/>
            <p:cNvSpPr/>
            <p:nvPr/>
          </p:nvSpPr>
          <p:spPr>
            <a:xfrm>
              <a:off x="4714874" y="3132137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2691" name="Rectangle 979"/>
            <p:cNvSpPr/>
            <p:nvPr/>
          </p:nvSpPr>
          <p:spPr>
            <a:xfrm>
              <a:off x="4803774" y="3132137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692" name="Rectangle 980"/>
            <p:cNvSpPr/>
            <p:nvPr/>
          </p:nvSpPr>
          <p:spPr>
            <a:xfrm>
              <a:off x="4861718" y="3189287"/>
              <a:ext cx="127001" cy="127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7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693" name="Rectangle 981"/>
            <p:cNvSpPr/>
            <p:nvPr/>
          </p:nvSpPr>
          <p:spPr>
            <a:xfrm>
              <a:off x="4945062" y="3132137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2694" name="Rectangle 982"/>
            <p:cNvSpPr/>
            <p:nvPr/>
          </p:nvSpPr>
          <p:spPr>
            <a:xfrm>
              <a:off x="5003799" y="3132137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l</a:t>
              </a:r>
            </a:p>
          </p:txBody>
        </p:sp>
        <p:sp>
          <p:nvSpPr>
            <p:cNvPr id="2695" name="Rectangle 983"/>
            <p:cNvSpPr/>
            <p:nvPr/>
          </p:nvSpPr>
          <p:spPr>
            <a:xfrm>
              <a:off x="5031581" y="3189287"/>
              <a:ext cx="127001" cy="127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7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696" name="Rectangle 984"/>
            <p:cNvSpPr/>
            <p:nvPr/>
          </p:nvSpPr>
          <p:spPr>
            <a:xfrm>
              <a:off x="4267993" y="3276600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r</a:t>
              </a:r>
            </a:p>
          </p:txBody>
        </p:sp>
        <p:sp>
          <p:nvSpPr>
            <p:cNvPr id="2697" name="Rectangle 985"/>
            <p:cNvSpPr/>
            <p:nvPr/>
          </p:nvSpPr>
          <p:spPr>
            <a:xfrm>
              <a:off x="4321174" y="3276600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e</a:t>
              </a:r>
            </a:p>
          </p:txBody>
        </p:sp>
        <p:sp>
          <p:nvSpPr>
            <p:cNvPr id="2698" name="Rectangle 986"/>
            <p:cNvSpPr/>
            <p:nvPr/>
          </p:nvSpPr>
          <p:spPr>
            <a:xfrm>
              <a:off x="4375149" y="3276600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f</a:t>
              </a:r>
            </a:p>
          </p:txBody>
        </p:sp>
        <p:sp>
          <p:nvSpPr>
            <p:cNvPr id="2699" name="Rectangle 987"/>
            <p:cNvSpPr/>
            <p:nvPr/>
          </p:nvSpPr>
          <p:spPr>
            <a:xfrm>
              <a:off x="4406899" y="3276600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l</a:t>
              </a:r>
            </a:p>
          </p:txBody>
        </p:sp>
        <p:sp>
          <p:nvSpPr>
            <p:cNvPr id="2700" name="Rectangle 988"/>
            <p:cNvSpPr/>
            <p:nvPr/>
          </p:nvSpPr>
          <p:spPr>
            <a:xfrm>
              <a:off x="4452937" y="3276600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u</a:t>
              </a:r>
            </a:p>
          </p:txBody>
        </p:sp>
        <p:sp>
          <p:nvSpPr>
            <p:cNvPr id="2701" name="Rectangle 989"/>
            <p:cNvSpPr/>
            <p:nvPr/>
          </p:nvSpPr>
          <p:spPr>
            <a:xfrm>
              <a:off x="4518025" y="3276600"/>
              <a:ext cx="127000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2702" name="Rectangle 990"/>
            <p:cNvSpPr/>
            <p:nvPr/>
          </p:nvSpPr>
          <p:spPr>
            <a:xfrm>
              <a:off x="4565649" y="3276600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,</a:t>
              </a:r>
            </a:p>
          </p:txBody>
        </p:sp>
        <p:sp>
          <p:nvSpPr>
            <p:cNvPr id="2703" name="Rectangle 991"/>
            <p:cNvSpPr/>
            <p:nvPr/>
          </p:nvSpPr>
          <p:spPr>
            <a:xfrm>
              <a:off x="4598987" y="3276600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2704" name="Rectangle 992"/>
            <p:cNvSpPr/>
            <p:nvPr/>
          </p:nvSpPr>
          <p:spPr>
            <a:xfrm>
              <a:off x="4651374" y="3276600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705" name="Rectangle 993"/>
            <p:cNvSpPr/>
            <p:nvPr/>
          </p:nvSpPr>
          <p:spPr>
            <a:xfrm>
              <a:off x="4702174" y="3276600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2706" name="Rectangle 994"/>
            <p:cNvSpPr/>
            <p:nvPr/>
          </p:nvSpPr>
          <p:spPr>
            <a:xfrm>
              <a:off x="4754562" y="3276600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707" name="Rectangle 995"/>
            <p:cNvSpPr/>
            <p:nvPr/>
          </p:nvSpPr>
          <p:spPr>
            <a:xfrm>
              <a:off x="4283074" y="3417887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708" name="Rectangle 996"/>
            <p:cNvSpPr/>
            <p:nvPr/>
          </p:nvSpPr>
          <p:spPr>
            <a:xfrm>
              <a:off x="4349749" y="3417887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2709" name="Rectangle 997"/>
            <p:cNvSpPr/>
            <p:nvPr/>
          </p:nvSpPr>
          <p:spPr>
            <a:xfrm>
              <a:off x="4437856" y="3417887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%</a:t>
              </a:r>
            </a:p>
          </p:txBody>
        </p:sp>
        <p:sp>
          <p:nvSpPr>
            <p:cNvPr id="2710" name="Line 998"/>
            <p:cNvSpPr/>
            <p:nvPr/>
          </p:nvSpPr>
          <p:spPr>
            <a:xfrm>
              <a:off x="854075" y="4311650"/>
              <a:ext cx="177801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11" name="Line 999"/>
            <p:cNvSpPr/>
            <p:nvPr/>
          </p:nvSpPr>
          <p:spPr>
            <a:xfrm>
              <a:off x="854075" y="4343400"/>
              <a:ext cx="177801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12" name="Line 1000"/>
            <p:cNvSpPr/>
            <p:nvPr/>
          </p:nvSpPr>
          <p:spPr>
            <a:xfrm>
              <a:off x="854075" y="4376737"/>
              <a:ext cx="177801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13" name="Line 1001"/>
            <p:cNvSpPr/>
            <p:nvPr/>
          </p:nvSpPr>
          <p:spPr>
            <a:xfrm>
              <a:off x="1031874" y="4343400"/>
              <a:ext cx="176214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14" name="Line 1002"/>
            <p:cNvSpPr/>
            <p:nvPr/>
          </p:nvSpPr>
          <p:spPr>
            <a:xfrm flipV="1">
              <a:off x="1208087" y="4194175"/>
              <a:ext cx="88901" cy="149226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15" name="Line 1003"/>
            <p:cNvSpPr/>
            <p:nvPr/>
          </p:nvSpPr>
          <p:spPr>
            <a:xfrm flipV="1">
              <a:off x="1244600" y="4222750"/>
              <a:ext cx="69851" cy="120651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16" name="Line 1004"/>
            <p:cNvSpPr/>
            <p:nvPr/>
          </p:nvSpPr>
          <p:spPr>
            <a:xfrm>
              <a:off x="1296987" y="4194175"/>
              <a:ext cx="174626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17" name="Line 1005"/>
            <p:cNvSpPr/>
            <p:nvPr/>
          </p:nvSpPr>
          <p:spPr>
            <a:xfrm>
              <a:off x="1471612" y="4194175"/>
              <a:ext cx="88901" cy="149226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18" name="Line 1006"/>
            <p:cNvSpPr/>
            <p:nvPr/>
          </p:nvSpPr>
          <p:spPr>
            <a:xfrm>
              <a:off x="1454149" y="4222750"/>
              <a:ext cx="68263" cy="120651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19" name="Line 1007"/>
            <p:cNvSpPr/>
            <p:nvPr/>
          </p:nvSpPr>
          <p:spPr>
            <a:xfrm flipH="1">
              <a:off x="1471612" y="4343400"/>
              <a:ext cx="88901" cy="150813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0" name="Line 1008"/>
            <p:cNvSpPr/>
            <p:nvPr/>
          </p:nvSpPr>
          <p:spPr>
            <a:xfrm flipH="1">
              <a:off x="1293812" y="4494212"/>
              <a:ext cx="177801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1" name="Line 1009"/>
            <p:cNvSpPr/>
            <p:nvPr/>
          </p:nvSpPr>
          <p:spPr>
            <a:xfrm flipH="1">
              <a:off x="1312862" y="4465637"/>
              <a:ext cx="141289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2" name="Line 1010"/>
            <p:cNvSpPr/>
            <p:nvPr/>
          </p:nvSpPr>
          <p:spPr>
            <a:xfrm>
              <a:off x="1208087" y="4343400"/>
              <a:ext cx="88901" cy="150813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3" name="Line 1011"/>
            <p:cNvSpPr/>
            <p:nvPr/>
          </p:nvSpPr>
          <p:spPr>
            <a:xfrm flipH="1">
              <a:off x="679449" y="4343400"/>
              <a:ext cx="174626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4" name="Line 1012"/>
            <p:cNvSpPr/>
            <p:nvPr/>
          </p:nvSpPr>
          <p:spPr>
            <a:xfrm flipH="1">
              <a:off x="590549" y="4343400"/>
              <a:ext cx="88901" cy="150813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5" name="Line 1013"/>
            <p:cNvSpPr/>
            <p:nvPr/>
          </p:nvSpPr>
          <p:spPr>
            <a:xfrm flipH="1">
              <a:off x="573088" y="4343400"/>
              <a:ext cx="71438" cy="12223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6" name="Line 1014"/>
            <p:cNvSpPr/>
            <p:nvPr/>
          </p:nvSpPr>
          <p:spPr>
            <a:xfrm flipH="1">
              <a:off x="415924" y="4494212"/>
              <a:ext cx="174626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7" name="Line 1015"/>
            <p:cNvSpPr/>
            <p:nvPr/>
          </p:nvSpPr>
          <p:spPr>
            <a:xfrm flipH="1" flipV="1">
              <a:off x="328613" y="4343400"/>
              <a:ext cx="87313" cy="150813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8" name="Line 1016"/>
            <p:cNvSpPr/>
            <p:nvPr/>
          </p:nvSpPr>
          <p:spPr>
            <a:xfrm flipH="1" flipV="1">
              <a:off x="363538" y="4343400"/>
              <a:ext cx="71438" cy="12223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9" name="Line 1017"/>
            <p:cNvSpPr/>
            <p:nvPr/>
          </p:nvSpPr>
          <p:spPr>
            <a:xfrm flipV="1">
              <a:off x="328612" y="4194175"/>
              <a:ext cx="87313" cy="149226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30" name="Line 1018"/>
            <p:cNvSpPr/>
            <p:nvPr/>
          </p:nvSpPr>
          <p:spPr>
            <a:xfrm>
              <a:off x="415925" y="4194175"/>
              <a:ext cx="174626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31" name="Line 1019"/>
            <p:cNvSpPr/>
            <p:nvPr/>
          </p:nvSpPr>
          <p:spPr>
            <a:xfrm>
              <a:off x="434974" y="4222750"/>
              <a:ext cx="138114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32" name="Line 1020"/>
            <p:cNvSpPr/>
            <p:nvPr/>
          </p:nvSpPr>
          <p:spPr>
            <a:xfrm flipH="1" flipV="1">
              <a:off x="590549" y="4194175"/>
              <a:ext cx="88902" cy="149226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33" name="Rectangle 1021"/>
            <p:cNvSpPr/>
            <p:nvPr/>
          </p:nvSpPr>
          <p:spPr>
            <a:xfrm>
              <a:off x="643730" y="4581525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F</a:t>
              </a:r>
            </a:p>
          </p:txBody>
        </p:sp>
        <p:sp>
          <p:nvSpPr>
            <p:cNvPr id="2734" name="Line 1022"/>
            <p:cNvSpPr/>
            <p:nvPr/>
          </p:nvSpPr>
          <p:spPr>
            <a:xfrm>
              <a:off x="590550" y="4494212"/>
              <a:ext cx="53976" cy="93663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35" name="Rectangle 1023"/>
            <p:cNvSpPr/>
            <p:nvPr/>
          </p:nvSpPr>
          <p:spPr>
            <a:xfrm>
              <a:off x="289718" y="4581525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F</a:t>
              </a:r>
            </a:p>
          </p:txBody>
        </p:sp>
        <p:sp>
          <p:nvSpPr>
            <p:cNvPr id="2736" name="Line 0"/>
            <p:cNvSpPr/>
            <p:nvPr/>
          </p:nvSpPr>
          <p:spPr>
            <a:xfrm flipH="1">
              <a:off x="360362" y="4494212"/>
              <a:ext cx="55564" cy="9683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37" name="Rectangle 1"/>
            <p:cNvSpPr/>
            <p:nvPr/>
          </p:nvSpPr>
          <p:spPr>
            <a:xfrm>
              <a:off x="115093" y="4278312"/>
              <a:ext cx="127001" cy="1355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F</a:t>
              </a:r>
            </a:p>
          </p:txBody>
        </p:sp>
        <p:sp>
          <p:nvSpPr>
            <p:cNvPr id="2738" name="Line 2"/>
            <p:cNvSpPr/>
            <p:nvPr/>
          </p:nvSpPr>
          <p:spPr>
            <a:xfrm flipH="1">
              <a:off x="195262" y="4343400"/>
              <a:ext cx="133351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39" name="Rectangle 3"/>
            <p:cNvSpPr/>
            <p:nvPr/>
          </p:nvSpPr>
          <p:spPr>
            <a:xfrm>
              <a:off x="289718" y="3975100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F</a:t>
              </a:r>
            </a:p>
          </p:txBody>
        </p:sp>
        <p:sp>
          <p:nvSpPr>
            <p:cNvPr id="2740" name="Line 4"/>
            <p:cNvSpPr/>
            <p:nvPr/>
          </p:nvSpPr>
          <p:spPr>
            <a:xfrm flipH="1" flipV="1">
              <a:off x="342899" y="4070350"/>
              <a:ext cx="73026" cy="123826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41" name="Rectangle 5"/>
            <p:cNvSpPr/>
            <p:nvPr/>
          </p:nvSpPr>
          <p:spPr>
            <a:xfrm>
              <a:off x="643730" y="3975100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F</a:t>
              </a:r>
            </a:p>
          </p:txBody>
        </p:sp>
        <p:sp>
          <p:nvSpPr>
            <p:cNvPr id="2742" name="Line 6"/>
            <p:cNvSpPr/>
            <p:nvPr/>
          </p:nvSpPr>
          <p:spPr>
            <a:xfrm flipV="1">
              <a:off x="590550" y="4105275"/>
              <a:ext cx="50801" cy="88901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43" name="Line 7"/>
            <p:cNvSpPr/>
            <p:nvPr/>
          </p:nvSpPr>
          <p:spPr>
            <a:xfrm>
              <a:off x="1735137" y="4311650"/>
              <a:ext cx="176213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44" name="Line 8"/>
            <p:cNvSpPr/>
            <p:nvPr/>
          </p:nvSpPr>
          <p:spPr>
            <a:xfrm>
              <a:off x="1735137" y="4343400"/>
              <a:ext cx="176213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45" name="Line 9"/>
            <p:cNvSpPr/>
            <p:nvPr/>
          </p:nvSpPr>
          <p:spPr>
            <a:xfrm>
              <a:off x="1735137" y="4376737"/>
              <a:ext cx="176213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46" name="Line 10"/>
            <p:cNvSpPr/>
            <p:nvPr/>
          </p:nvSpPr>
          <p:spPr>
            <a:xfrm>
              <a:off x="1911350" y="4343400"/>
              <a:ext cx="177801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47" name="Line 11"/>
            <p:cNvSpPr/>
            <p:nvPr/>
          </p:nvSpPr>
          <p:spPr>
            <a:xfrm flipV="1">
              <a:off x="2089150" y="4194175"/>
              <a:ext cx="88901" cy="149226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48" name="Line 12"/>
            <p:cNvSpPr/>
            <p:nvPr/>
          </p:nvSpPr>
          <p:spPr>
            <a:xfrm flipV="1">
              <a:off x="2125662" y="4222750"/>
              <a:ext cx="69851" cy="120651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49" name="Line 13"/>
            <p:cNvSpPr/>
            <p:nvPr/>
          </p:nvSpPr>
          <p:spPr>
            <a:xfrm>
              <a:off x="2178050" y="4194175"/>
              <a:ext cx="174626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50" name="Line 14"/>
            <p:cNvSpPr/>
            <p:nvPr/>
          </p:nvSpPr>
          <p:spPr>
            <a:xfrm>
              <a:off x="2352675" y="4194175"/>
              <a:ext cx="88901" cy="149226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51" name="Line 15"/>
            <p:cNvSpPr/>
            <p:nvPr/>
          </p:nvSpPr>
          <p:spPr>
            <a:xfrm>
              <a:off x="2335212" y="4222750"/>
              <a:ext cx="68263" cy="120651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52" name="Line 16"/>
            <p:cNvSpPr/>
            <p:nvPr/>
          </p:nvSpPr>
          <p:spPr>
            <a:xfrm flipH="1">
              <a:off x="2352674" y="4343400"/>
              <a:ext cx="88901" cy="150813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53" name="Line 17"/>
            <p:cNvSpPr/>
            <p:nvPr/>
          </p:nvSpPr>
          <p:spPr>
            <a:xfrm flipH="1">
              <a:off x="2174874" y="4494212"/>
              <a:ext cx="177801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54" name="Line 18"/>
            <p:cNvSpPr/>
            <p:nvPr/>
          </p:nvSpPr>
          <p:spPr>
            <a:xfrm flipH="1">
              <a:off x="2192337" y="4465637"/>
              <a:ext cx="142876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55" name="Line 19"/>
            <p:cNvSpPr/>
            <p:nvPr/>
          </p:nvSpPr>
          <p:spPr>
            <a:xfrm>
              <a:off x="2089150" y="4343400"/>
              <a:ext cx="88901" cy="150813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56" name="Rectangle 20"/>
            <p:cNvSpPr/>
            <p:nvPr/>
          </p:nvSpPr>
          <p:spPr>
            <a:xfrm>
              <a:off x="2580480" y="4278312"/>
              <a:ext cx="127001" cy="1355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S</a:t>
              </a:r>
            </a:p>
          </p:txBody>
        </p:sp>
        <p:sp>
          <p:nvSpPr>
            <p:cNvPr id="2757" name="Rectangle 21"/>
            <p:cNvSpPr/>
            <p:nvPr/>
          </p:nvSpPr>
          <p:spPr>
            <a:xfrm>
              <a:off x="2666999" y="4278312"/>
              <a:ext cx="127001" cy="1355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 b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758" name="Line 22"/>
            <p:cNvSpPr/>
            <p:nvPr/>
          </p:nvSpPr>
          <p:spPr>
            <a:xfrm>
              <a:off x="2441575" y="4343400"/>
              <a:ext cx="120651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59" name="Line 23"/>
            <p:cNvSpPr/>
            <p:nvPr/>
          </p:nvSpPr>
          <p:spPr>
            <a:xfrm>
              <a:off x="1560512" y="4343400"/>
              <a:ext cx="174626" cy="1588"/>
            </a:xfrm>
            <a:prstGeom prst="line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60" name="Rectangle 24"/>
            <p:cNvSpPr/>
            <p:nvPr/>
          </p:nvSpPr>
          <p:spPr>
            <a:xfrm>
              <a:off x="2870199" y="544512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761" name="Rectangle 25"/>
            <p:cNvSpPr/>
            <p:nvPr/>
          </p:nvSpPr>
          <p:spPr>
            <a:xfrm>
              <a:off x="2940049" y="544512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762" name="Rectangle 26"/>
            <p:cNvSpPr/>
            <p:nvPr/>
          </p:nvSpPr>
          <p:spPr>
            <a:xfrm>
              <a:off x="5003799" y="544512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763" name="Rectangle 27"/>
            <p:cNvSpPr/>
            <p:nvPr/>
          </p:nvSpPr>
          <p:spPr>
            <a:xfrm>
              <a:off x="5075237" y="544512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764" name="Rectangle 28"/>
            <p:cNvSpPr/>
            <p:nvPr/>
          </p:nvSpPr>
          <p:spPr>
            <a:xfrm>
              <a:off x="2027237" y="1641475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765" name="Rectangle 29"/>
            <p:cNvSpPr/>
            <p:nvPr/>
          </p:nvSpPr>
          <p:spPr>
            <a:xfrm>
              <a:off x="2095499" y="1641475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766" name="Rectangle 30"/>
            <p:cNvSpPr/>
            <p:nvPr/>
          </p:nvSpPr>
          <p:spPr>
            <a:xfrm>
              <a:off x="4784724" y="1631950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767" name="Rectangle 31"/>
            <p:cNvSpPr/>
            <p:nvPr/>
          </p:nvSpPr>
          <p:spPr>
            <a:xfrm>
              <a:off x="4856162" y="1631950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768" name="Rectangle 32"/>
            <p:cNvSpPr/>
            <p:nvPr/>
          </p:nvSpPr>
          <p:spPr>
            <a:xfrm>
              <a:off x="2654299" y="3397250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769" name="Rectangle 33"/>
            <p:cNvSpPr/>
            <p:nvPr/>
          </p:nvSpPr>
          <p:spPr>
            <a:xfrm>
              <a:off x="2722562" y="3397250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770" name="Rectangle 34"/>
            <p:cNvSpPr/>
            <p:nvPr/>
          </p:nvSpPr>
          <p:spPr>
            <a:xfrm>
              <a:off x="585787" y="2946400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771" name="Rectangle 35"/>
            <p:cNvSpPr/>
            <p:nvPr/>
          </p:nvSpPr>
          <p:spPr>
            <a:xfrm>
              <a:off x="654049" y="2946400"/>
              <a:ext cx="127001" cy="135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772" name="Rectangle 36"/>
            <p:cNvSpPr/>
            <p:nvPr/>
          </p:nvSpPr>
          <p:spPr>
            <a:xfrm>
              <a:off x="1344612" y="4659312"/>
              <a:ext cx="127001" cy="1355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00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2774" name="Rectangle 37"/>
          <p:cNvSpPr txBox="1"/>
          <p:nvPr/>
        </p:nvSpPr>
        <p:spPr>
          <a:xfrm>
            <a:off x="533400" y="5791200"/>
            <a:ext cx="4572000" cy="478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Courtesy of Professor Jim Tour, Rice University</a:t>
            </a:r>
          </a:p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(from our DARPA MOLEapps collaboration)</a:t>
            </a:r>
          </a:p>
        </p:txBody>
      </p:sp>
      <p:sp>
        <p:nvSpPr>
          <p:cNvPr id="2775" name="Text Box 38"/>
          <p:cNvSpPr txBox="1"/>
          <p:nvPr/>
        </p:nvSpPr>
        <p:spPr>
          <a:xfrm>
            <a:off x="1600200" y="3200400"/>
            <a:ext cx="9906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9933"/>
                </a:solidFill>
              </a:defRPr>
            </a:lvl1pPr>
          </a:lstStyle>
          <a:p>
            <a:r>
              <a:t>? vs. ??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Followed by purification:</a:t>
            </a:r>
          </a:p>
        </p:txBody>
      </p:sp>
      <p:sp>
        <p:nvSpPr>
          <p:cNvPr id="2778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610600" cy="6092269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Because steps like those on previous slide are only 30-80% successful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That is, 30-80% of molecules do what was drawn, others do something else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So you must sort out intended from unintended products using:</a:t>
            </a:r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1) </a:t>
            </a:r>
            <a:r>
              <a:rPr b="1"/>
              <a:t>Distillation:  </a:t>
            </a:r>
            <a:r>
              <a:t>Different molecules = Different boiling points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Condense different components in progressively cooler regions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Exploits Van der Waals bonding!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2) </a:t>
            </a:r>
            <a:r>
              <a:rPr b="1"/>
              <a:t>Crystallization:  </a:t>
            </a:r>
            <a:r>
              <a:t>Like molecules try to fit into single crystals, excluding unlike</a:t>
            </a:r>
          </a:p>
          <a:p>
            <a:pPr>
              <a:defRPr sz="9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Remember trying to freeze juice into popsicles?  Sugar on outside - ice inside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3) </a:t>
            </a:r>
            <a:r>
              <a:rPr b="1"/>
              <a:t>Chromatography:  </a:t>
            </a:r>
            <a:r>
              <a:t>Diffuse the mixture through paper, gel . . .</a:t>
            </a:r>
            <a:endParaRPr>
              <a:solidFill>
                <a:srgbClr val="FF9933"/>
              </a:solidFill>
            </a:endParaRPr>
          </a:p>
          <a:p>
            <a:pPr>
              <a:defRPr sz="1200">
                <a:solidFill>
                  <a:srgbClr val="FF993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Same thermal energy per molecule = 1/2 mv</a:t>
            </a:r>
            <a:r>
              <a:rPr b="1" baseline="30000"/>
              <a:t>2</a:t>
            </a:r>
            <a:r>
              <a:t>,  smaller molecules → higher v!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781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But to self-assemble larger structures, need other tricks</a:t>
            </a:r>
          </a:p>
        </p:txBody>
      </p:sp>
      <p:sp>
        <p:nvSpPr>
          <p:cNvPr id="278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8686800" cy="5365285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One useful trick employs an amine (left) and a carboxylic acid (right): 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Where the following reaction can occur, linking the two sub-molecules: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2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         </a:t>
            </a:r>
            <a:r>
              <a:rPr sz="1600"/>
              <a:t>Stripped off as water molecule			After a little rearrangement</a:t>
            </a:r>
          </a:p>
        </p:txBody>
      </p:sp>
      <p:grpSp>
        <p:nvGrpSpPr>
          <p:cNvPr id="2790" name="Group 131"/>
          <p:cNvGrpSpPr/>
          <p:nvPr/>
        </p:nvGrpSpPr>
        <p:grpSpPr>
          <a:xfrm>
            <a:off x="2133599" y="1600199"/>
            <a:ext cx="1371602" cy="1382609"/>
            <a:chOff x="0" y="0"/>
            <a:chExt cx="1371600" cy="1382607"/>
          </a:xfrm>
        </p:grpSpPr>
        <p:sp>
          <p:nvSpPr>
            <p:cNvPr id="2783" name="Text Box 237"/>
            <p:cNvSpPr txBox="1"/>
            <p:nvPr/>
          </p:nvSpPr>
          <p:spPr>
            <a:xfrm>
              <a:off x="644878" y="460890"/>
              <a:ext cx="37112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3399FF"/>
                  </a:solidFill>
                </a:defRPr>
              </a:lvl1pPr>
            </a:lstStyle>
            <a:p>
              <a:r>
                <a:t>N</a:t>
              </a:r>
            </a:p>
          </p:txBody>
        </p:sp>
        <p:sp>
          <p:nvSpPr>
            <p:cNvPr id="2784" name="Text Box 239"/>
            <p:cNvSpPr txBox="1"/>
            <p:nvPr/>
          </p:nvSpPr>
          <p:spPr>
            <a:xfrm>
              <a:off x="0" y="460892"/>
              <a:ext cx="541868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400"/>
                </a:spcBef>
                <a:defRPr sz="2400">
                  <a:solidFill>
                    <a:srgbClr val="FFCD00"/>
                  </a:solidFill>
                </a:defRPr>
              </a:pPr>
              <a:r>
                <a:t>R</a:t>
              </a:r>
              <a:r>
                <a:rPr sz="1400"/>
                <a:t>1</a:t>
              </a:r>
            </a:p>
          </p:txBody>
        </p:sp>
        <p:sp>
          <p:nvSpPr>
            <p:cNvPr id="2785" name="Line 240"/>
            <p:cNvSpPr/>
            <p:nvPr/>
          </p:nvSpPr>
          <p:spPr>
            <a:xfrm flipH="1" flipV="1">
              <a:off x="508000" y="687100"/>
              <a:ext cx="177801" cy="716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86" name="Text Box 261"/>
            <p:cNvSpPr txBox="1"/>
            <p:nvPr/>
          </p:nvSpPr>
          <p:spPr>
            <a:xfrm>
              <a:off x="999067" y="0"/>
              <a:ext cx="372534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787" name="Line 262"/>
            <p:cNvSpPr/>
            <p:nvPr/>
          </p:nvSpPr>
          <p:spPr>
            <a:xfrm flipV="1">
              <a:off x="969429" y="397931"/>
              <a:ext cx="152401" cy="15240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88" name="Text Box 261"/>
            <p:cNvSpPr txBox="1"/>
            <p:nvPr/>
          </p:nvSpPr>
          <p:spPr>
            <a:xfrm>
              <a:off x="999067" y="922867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789" name="Line 262"/>
            <p:cNvSpPr/>
            <p:nvPr/>
          </p:nvSpPr>
          <p:spPr>
            <a:xfrm>
              <a:off x="960969" y="846667"/>
              <a:ext cx="152401" cy="15240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800" name="Group 132"/>
          <p:cNvGrpSpPr/>
          <p:nvPr/>
        </p:nvGrpSpPr>
        <p:grpSpPr>
          <a:xfrm>
            <a:off x="4584692" y="1629830"/>
            <a:ext cx="1739909" cy="1343900"/>
            <a:chOff x="0" y="0"/>
            <a:chExt cx="1739907" cy="1343899"/>
          </a:xfrm>
        </p:grpSpPr>
        <p:sp>
          <p:nvSpPr>
            <p:cNvPr id="2791" name="Text Box 237"/>
            <p:cNvSpPr txBox="1"/>
            <p:nvPr/>
          </p:nvSpPr>
          <p:spPr>
            <a:xfrm>
              <a:off x="727430" y="422793"/>
              <a:ext cx="45790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2792" name="Text Box 239"/>
            <p:cNvSpPr txBox="1"/>
            <p:nvPr/>
          </p:nvSpPr>
          <p:spPr>
            <a:xfrm>
              <a:off x="1223441" y="422794"/>
              <a:ext cx="516467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400"/>
                </a:spcBef>
                <a:defRPr sz="2400">
                  <a:solidFill>
                    <a:srgbClr val="FFCD00"/>
                  </a:solidFill>
                </a:defRPr>
              </a:pPr>
              <a:r>
                <a:t>R</a:t>
              </a:r>
              <a:r>
                <a:rPr sz="1400"/>
                <a:t>2</a:t>
              </a:r>
            </a:p>
          </p:txBody>
        </p:sp>
        <p:sp>
          <p:nvSpPr>
            <p:cNvPr id="2793" name="Line 240"/>
            <p:cNvSpPr/>
            <p:nvPr/>
          </p:nvSpPr>
          <p:spPr>
            <a:xfrm flipH="1">
              <a:off x="1103492" y="650273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94" name="Line 262"/>
            <p:cNvSpPr/>
            <p:nvPr/>
          </p:nvSpPr>
          <p:spPr>
            <a:xfrm flipV="1">
              <a:off x="651936" y="808569"/>
              <a:ext cx="152401" cy="15240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95" name="Text Box 261"/>
            <p:cNvSpPr txBox="1"/>
            <p:nvPr/>
          </p:nvSpPr>
          <p:spPr>
            <a:xfrm>
              <a:off x="0" y="884159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796" name="Text Box 261"/>
            <p:cNvSpPr txBox="1"/>
            <p:nvPr/>
          </p:nvSpPr>
          <p:spPr>
            <a:xfrm>
              <a:off x="270935" y="880304"/>
              <a:ext cx="44873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797" name="Text Box 261"/>
            <p:cNvSpPr txBox="1"/>
            <p:nvPr/>
          </p:nvSpPr>
          <p:spPr>
            <a:xfrm>
              <a:off x="304799" y="0"/>
              <a:ext cx="44873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798" name="Line 262"/>
            <p:cNvSpPr/>
            <p:nvPr/>
          </p:nvSpPr>
          <p:spPr>
            <a:xfrm>
              <a:off x="728136" y="351368"/>
              <a:ext cx="152401" cy="1524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99" name="Line 262"/>
            <p:cNvSpPr/>
            <p:nvPr/>
          </p:nvSpPr>
          <p:spPr>
            <a:xfrm>
              <a:off x="651936" y="427568"/>
              <a:ext cx="152401" cy="1524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818" name="Group 133"/>
          <p:cNvGrpSpPr/>
          <p:nvPr/>
        </p:nvGrpSpPr>
        <p:grpSpPr>
          <a:xfrm>
            <a:off x="685799" y="3893441"/>
            <a:ext cx="3416309" cy="1475928"/>
            <a:chOff x="0" y="0"/>
            <a:chExt cx="3416307" cy="1475927"/>
          </a:xfrm>
        </p:grpSpPr>
        <p:sp>
          <p:nvSpPr>
            <p:cNvPr id="2801" name="Text Box 237"/>
            <p:cNvSpPr txBox="1"/>
            <p:nvPr/>
          </p:nvSpPr>
          <p:spPr>
            <a:xfrm>
              <a:off x="644877" y="460890"/>
              <a:ext cx="37112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3399FF"/>
                  </a:solidFill>
                </a:defRPr>
              </a:lvl1pPr>
            </a:lstStyle>
            <a:p>
              <a:r>
                <a:t>N</a:t>
              </a:r>
            </a:p>
          </p:txBody>
        </p:sp>
        <p:sp>
          <p:nvSpPr>
            <p:cNvPr id="2802" name="Text Box 239"/>
            <p:cNvSpPr txBox="1"/>
            <p:nvPr/>
          </p:nvSpPr>
          <p:spPr>
            <a:xfrm>
              <a:off x="-1" y="460891"/>
              <a:ext cx="541868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400"/>
                </a:spcBef>
                <a:defRPr sz="2400">
                  <a:solidFill>
                    <a:srgbClr val="FFCD00"/>
                  </a:solidFill>
                </a:defRPr>
              </a:pPr>
              <a:r>
                <a:t>R</a:t>
              </a:r>
              <a:r>
                <a:rPr sz="1400"/>
                <a:t>1</a:t>
              </a:r>
            </a:p>
          </p:txBody>
        </p:sp>
        <p:sp>
          <p:nvSpPr>
            <p:cNvPr id="2803" name="Line 240"/>
            <p:cNvSpPr/>
            <p:nvPr/>
          </p:nvSpPr>
          <p:spPr>
            <a:xfrm flipH="1" flipV="1">
              <a:off x="507999" y="687100"/>
              <a:ext cx="177801" cy="716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04" name="Text Box 261"/>
            <p:cNvSpPr txBox="1"/>
            <p:nvPr/>
          </p:nvSpPr>
          <p:spPr>
            <a:xfrm>
              <a:off x="999066" y="-1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805" name="Line 262"/>
            <p:cNvSpPr/>
            <p:nvPr/>
          </p:nvSpPr>
          <p:spPr>
            <a:xfrm flipV="1">
              <a:off x="969428" y="397931"/>
              <a:ext cx="152401" cy="15240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06" name="Text Box 261"/>
            <p:cNvSpPr txBox="1"/>
            <p:nvPr/>
          </p:nvSpPr>
          <p:spPr>
            <a:xfrm>
              <a:off x="999066" y="922866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807" name="Line 262"/>
            <p:cNvSpPr/>
            <p:nvPr/>
          </p:nvSpPr>
          <p:spPr>
            <a:xfrm>
              <a:off x="960968" y="846666"/>
              <a:ext cx="152401" cy="15240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08" name="Text Box 237"/>
            <p:cNvSpPr txBox="1"/>
            <p:nvPr/>
          </p:nvSpPr>
          <p:spPr>
            <a:xfrm>
              <a:off x="2403830" y="461500"/>
              <a:ext cx="45790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2809" name="Text Box 239"/>
            <p:cNvSpPr txBox="1"/>
            <p:nvPr/>
          </p:nvSpPr>
          <p:spPr>
            <a:xfrm>
              <a:off x="2899841" y="461501"/>
              <a:ext cx="516467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400"/>
                </a:spcBef>
                <a:defRPr sz="2400">
                  <a:solidFill>
                    <a:srgbClr val="FFCD00"/>
                  </a:solidFill>
                </a:defRPr>
              </a:pPr>
              <a:r>
                <a:t>R</a:t>
              </a:r>
              <a:r>
                <a:rPr sz="1400"/>
                <a:t>2</a:t>
              </a:r>
            </a:p>
          </p:txBody>
        </p:sp>
        <p:sp>
          <p:nvSpPr>
            <p:cNvPr id="2810" name="Line 240"/>
            <p:cNvSpPr/>
            <p:nvPr/>
          </p:nvSpPr>
          <p:spPr>
            <a:xfrm flipH="1">
              <a:off x="2779892" y="688981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11" name="Line 262"/>
            <p:cNvSpPr/>
            <p:nvPr/>
          </p:nvSpPr>
          <p:spPr>
            <a:xfrm flipV="1">
              <a:off x="2328335" y="847276"/>
              <a:ext cx="152402" cy="15240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12" name="Text Box 261"/>
            <p:cNvSpPr txBox="1"/>
            <p:nvPr/>
          </p:nvSpPr>
          <p:spPr>
            <a:xfrm>
              <a:off x="1676399" y="922866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813" name="Text Box 261"/>
            <p:cNvSpPr txBox="1"/>
            <p:nvPr/>
          </p:nvSpPr>
          <p:spPr>
            <a:xfrm>
              <a:off x="1947335" y="919011"/>
              <a:ext cx="4487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814" name="Text Box 261"/>
            <p:cNvSpPr txBox="1"/>
            <p:nvPr/>
          </p:nvSpPr>
          <p:spPr>
            <a:xfrm>
              <a:off x="1981199" y="38707"/>
              <a:ext cx="4487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815" name="Line 262"/>
            <p:cNvSpPr/>
            <p:nvPr/>
          </p:nvSpPr>
          <p:spPr>
            <a:xfrm>
              <a:off x="2404535" y="390076"/>
              <a:ext cx="152402" cy="1524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16" name="Line 262"/>
            <p:cNvSpPr/>
            <p:nvPr/>
          </p:nvSpPr>
          <p:spPr>
            <a:xfrm>
              <a:off x="2328335" y="466276"/>
              <a:ext cx="152402" cy="1524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17" name="Donut 108"/>
            <p:cNvSpPr/>
            <p:nvPr/>
          </p:nvSpPr>
          <p:spPr>
            <a:xfrm>
              <a:off x="838199" y="790126"/>
              <a:ext cx="1600202" cy="6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57" y="10800"/>
                  </a:moveTo>
                  <a:cubicBezTo>
                    <a:pt x="257" y="16434"/>
                    <a:pt x="4977" y="21001"/>
                    <a:pt x="10800" y="21001"/>
                  </a:cubicBezTo>
                  <a:cubicBezTo>
                    <a:pt x="16623" y="21001"/>
                    <a:pt x="21343" y="16434"/>
                    <a:pt x="21343" y="10800"/>
                  </a:cubicBezTo>
                  <a:cubicBezTo>
                    <a:pt x="21343" y="5166"/>
                    <a:pt x="16623" y="599"/>
                    <a:pt x="10800" y="599"/>
                  </a:cubicBezTo>
                  <a:cubicBezTo>
                    <a:pt x="4977" y="599"/>
                    <a:pt x="257" y="5166"/>
                    <a:pt x="257" y="10800"/>
                  </a:cubicBezTo>
                  <a:close/>
                </a:path>
              </a:pathLst>
            </a:custGeom>
            <a:solidFill>
              <a:srgbClr val="FFCD00"/>
            </a:solidFill>
            <a:ln w="12700" cap="flat">
              <a:solidFill>
                <a:srgbClr val="FFCD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n w="9524">
                    <a:solidFill>
                      <a:srgbClr val="FFCD00"/>
                    </a:solidFill>
                  </a:ln>
                  <a:solidFill>
                    <a:srgbClr val="FFCD00"/>
                  </a:solidFill>
                </a:defRPr>
              </a:pPr>
              <a:endParaRPr/>
            </a:p>
          </p:txBody>
        </p:sp>
      </p:grpSp>
      <p:grpSp>
        <p:nvGrpSpPr>
          <p:cNvPr id="2832" name="Group 134"/>
          <p:cNvGrpSpPr/>
          <p:nvPr/>
        </p:nvGrpSpPr>
        <p:grpSpPr>
          <a:xfrm>
            <a:off x="5541427" y="3809999"/>
            <a:ext cx="2154774" cy="1611212"/>
            <a:chOff x="0" y="0"/>
            <a:chExt cx="2154772" cy="1611210"/>
          </a:xfrm>
        </p:grpSpPr>
        <p:sp>
          <p:nvSpPr>
            <p:cNvPr id="2819" name="Text Box 237"/>
            <p:cNvSpPr txBox="1"/>
            <p:nvPr/>
          </p:nvSpPr>
          <p:spPr>
            <a:xfrm>
              <a:off x="644878" y="562488"/>
              <a:ext cx="37112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3399FF"/>
                  </a:solidFill>
                </a:defRPr>
              </a:lvl1pPr>
            </a:lstStyle>
            <a:p>
              <a:r>
                <a:t>N</a:t>
              </a:r>
            </a:p>
          </p:txBody>
        </p:sp>
        <p:sp>
          <p:nvSpPr>
            <p:cNvPr id="2820" name="Text Box 239"/>
            <p:cNvSpPr txBox="1"/>
            <p:nvPr/>
          </p:nvSpPr>
          <p:spPr>
            <a:xfrm>
              <a:off x="0" y="562490"/>
              <a:ext cx="541868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400"/>
                </a:spcBef>
                <a:defRPr sz="2400">
                  <a:solidFill>
                    <a:srgbClr val="FFCD00"/>
                  </a:solidFill>
                </a:defRPr>
              </a:pPr>
              <a:r>
                <a:t>R</a:t>
              </a:r>
              <a:r>
                <a:rPr sz="1400"/>
                <a:t>1</a:t>
              </a:r>
            </a:p>
          </p:txBody>
        </p:sp>
        <p:sp>
          <p:nvSpPr>
            <p:cNvPr id="2821" name="Line 240"/>
            <p:cNvSpPr/>
            <p:nvPr/>
          </p:nvSpPr>
          <p:spPr>
            <a:xfrm flipH="1" flipV="1">
              <a:off x="508000" y="788698"/>
              <a:ext cx="177801" cy="716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22" name="Text Box 261"/>
            <p:cNvSpPr txBox="1"/>
            <p:nvPr/>
          </p:nvSpPr>
          <p:spPr>
            <a:xfrm>
              <a:off x="673107" y="1151470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823" name="Line 262"/>
            <p:cNvSpPr/>
            <p:nvPr/>
          </p:nvSpPr>
          <p:spPr>
            <a:xfrm>
              <a:off x="876309" y="982132"/>
              <a:ext cx="1" cy="22860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24" name="Text Box 237"/>
            <p:cNvSpPr txBox="1"/>
            <p:nvPr/>
          </p:nvSpPr>
          <p:spPr>
            <a:xfrm>
              <a:off x="1142295" y="563099"/>
              <a:ext cx="45790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2825" name="Text Box 239"/>
            <p:cNvSpPr txBox="1"/>
            <p:nvPr/>
          </p:nvSpPr>
          <p:spPr>
            <a:xfrm>
              <a:off x="1638306" y="563100"/>
              <a:ext cx="516467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400"/>
                </a:spcBef>
                <a:defRPr sz="2400">
                  <a:solidFill>
                    <a:srgbClr val="FFCD00"/>
                  </a:solidFill>
                </a:defRPr>
              </a:pPr>
              <a:r>
                <a:t>R</a:t>
              </a:r>
              <a:r>
                <a:rPr sz="1400"/>
                <a:t>2</a:t>
              </a:r>
            </a:p>
          </p:txBody>
        </p:sp>
        <p:sp>
          <p:nvSpPr>
            <p:cNvPr id="2826" name="Line 240"/>
            <p:cNvSpPr/>
            <p:nvPr/>
          </p:nvSpPr>
          <p:spPr>
            <a:xfrm flipH="1">
              <a:off x="1518357" y="790579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27" name="Text Box 261"/>
            <p:cNvSpPr txBox="1"/>
            <p:nvPr/>
          </p:nvSpPr>
          <p:spPr>
            <a:xfrm>
              <a:off x="1147241" y="0"/>
              <a:ext cx="448734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828" name="Line 240"/>
            <p:cNvSpPr/>
            <p:nvPr/>
          </p:nvSpPr>
          <p:spPr>
            <a:xfrm flipH="1" flipV="1">
              <a:off x="1028707" y="787397"/>
              <a:ext cx="177801" cy="716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831" name="Group 130"/>
            <p:cNvGrpSpPr/>
            <p:nvPr/>
          </p:nvGrpSpPr>
          <p:grpSpPr>
            <a:xfrm>
              <a:off x="1341973" y="406397"/>
              <a:ext cx="76201" cy="228601"/>
              <a:chOff x="0" y="0"/>
              <a:chExt cx="76200" cy="228600"/>
            </a:xfrm>
          </p:grpSpPr>
          <p:sp>
            <p:nvSpPr>
              <p:cNvPr id="2829" name="Line 262"/>
              <p:cNvSpPr/>
              <p:nvPr/>
            </p:nvSpPr>
            <p:spPr>
              <a:xfrm flipH="1">
                <a:off x="-1" y="0"/>
                <a:ext cx="1" cy="228601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30" name="Line 262"/>
              <p:cNvSpPr/>
              <p:nvPr/>
            </p:nvSpPr>
            <p:spPr>
              <a:xfrm flipH="1">
                <a:off x="76200" y="0"/>
                <a:ext cx="1" cy="228601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2833" name="Line 340"/>
          <p:cNvSpPr/>
          <p:nvPr/>
        </p:nvSpPr>
        <p:spPr>
          <a:xfrm>
            <a:off x="4572000" y="4648200"/>
            <a:ext cx="533401" cy="0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836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Two every day applications of (just this one!) trick:</a:t>
            </a:r>
          </a:p>
        </p:txBody>
      </p:sp>
      <p:sp>
        <p:nvSpPr>
          <p:cNvPr id="283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556937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Double up reactive groups, one at each end of subunits: 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t>Mix subunits together to produce a self-assembled polymer:</a:t>
            </a:r>
          </a:p>
          <a:p>
            <a:pPr>
              <a:defRPr>
                <a:solidFill>
                  <a:srgbClr val="FF993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solidFill>
                  <a:srgbClr val="FF993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solidFill>
                  <a:srgbClr val="FF993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solidFill>
                  <a:srgbClr val="FF993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solidFill>
                  <a:srgbClr val="FF993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9933"/>
              </a:solidFill>
            </a:endParaRPr>
          </a:p>
          <a:p>
            <a:pPr algn="ctr">
              <a:defRPr b="1">
                <a:solidFill>
                  <a:srgbClr val="FFCD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R</a:t>
            </a:r>
            <a:r>
              <a:rPr sz="1400"/>
              <a:t>1</a:t>
            </a:r>
            <a:r>
              <a:t>, R</a:t>
            </a:r>
            <a:r>
              <a:rPr sz="1400"/>
              <a:t>2</a:t>
            </a:r>
            <a:r>
              <a:t> </a:t>
            </a:r>
            <a:r>
              <a:rPr b="0">
                <a:solidFill>
                  <a:srgbClr val="FFFFFF"/>
                </a:solidFill>
              </a:rPr>
              <a:t>= C6 alkane =&gt; </a:t>
            </a:r>
            <a:r>
              <a:t>NYLON</a:t>
            </a:r>
            <a:r>
              <a:rPr b="0">
                <a:solidFill>
                  <a:srgbClr val="FFFFFF"/>
                </a:solidFill>
              </a:rPr>
              <a:t>      </a:t>
            </a:r>
            <a:r>
              <a:t>R</a:t>
            </a:r>
            <a:r>
              <a:rPr sz="1200"/>
              <a:t>1</a:t>
            </a:r>
            <a:r>
              <a:t>, R</a:t>
            </a:r>
            <a:r>
              <a:rPr sz="1200"/>
              <a:t>2</a:t>
            </a:r>
            <a:r>
              <a:t> </a:t>
            </a:r>
            <a:r>
              <a:rPr b="0">
                <a:solidFill>
                  <a:srgbClr val="FFFFFF"/>
                </a:solidFill>
              </a:rPr>
              <a:t>= benzene =&gt; </a:t>
            </a:r>
            <a:r>
              <a:t>KEVLAR</a:t>
            </a:r>
            <a:r>
              <a:rPr b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2851" name="Group 75"/>
          <p:cNvGrpSpPr/>
          <p:nvPr/>
        </p:nvGrpSpPr>
        <p:grpSpPr>
          <a:xfrm>
            <a:off x="1142999" y="1371599"/>
            <a:ext cx="2362202" cy="1382609"/>
            <a:chOff x="0" y="0"/>
            <a:chExt cx="2362200" cy="1382607"/>
          </a:xfrm>
        </p:grpSpPr>
        <p:sp>
          <p:nvSpPr>
            <p:cNvPr id="2838" name="Text Box 237"/>
            <p:cNvSpPr txBox="1"/>
            <p:nvPr/>
          </p:nvSpPr>
          <p:spPr>
            <a:xfrm>
              <a:off x="1635478" y="460890"/>
              <a:ext cx="37112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3399FF"/>
                  </a:solidFill>
                </a:defRPr>
              </a:lvl1pPr>
            </a:lstStyle>
            <a:p>
              <a:r>
                <a:t>N</a:t>
              </a:r>
            </a:p>
          </p:txBody>
        </p:sp>
        <p:sp>
          <p:nvSpPr>
            <p:cNvPr id="2839" name="Text Box 239"/>
            <p:cNvSpPr txBox="1"/>
            <p:nvPr/>
          </p:nvSpPr>
          <p:spPr>
            <a:xfrm>
              <a:off x="990599" y="460892"/>
              <a:ext cx="541869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400"/>
                </a:spcBef>
                <a:defRPr sz="2400">
                  <a:solidFill>
                    <a:srgbClr val="FFCD00"/>
                  </a:solidFill>
                </a:defRPr>
              </a:pPr>
              <a:r>
                <a:t>R</a:t>
              </a:r>
              <a:r>
                <a:rPr sz="1400"/>
                <a:t>1</a:t>
              </a:r>
            </a:p>
          </p:txBody>
        </p:sp>
        <p:sp>
          <p:nvSpPr>
            <p:cNvPr id="2840" name="Line 240"/>
            <p:cNvSpPr/>
            <p:nvPr/>
          </p:nvSpPr>
          <p:spPr>
            <a:xfrm flipH="1">
              <a:off x="1498600" y="685798"/>
              <a:ext cx="177801" cy="130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41" name="Text Box 261"/>
            <p:cNvSpPr txBox="1"/>
            <p:nvPr/>
          </p:nvSpPr>
          <p:spPr>
            <a:xfrm>
              <a:off x="1989667" y="0"/>
              <a:ext cx="372534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842" name="Line 262"/>
            <p:cNvSpPr/>
            <p:nvPr/>
          </p:nvSpPr>
          <p:spPr>
            <a:xfrm flipV="1">
              <a:off x="1960029" y="397931"/>
              <a:ext cx="152401" cy="15240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43" name="Text Box 261"/>
            <p:cNvSpPr txBox="1"/>
            <p:nvPr/>
          </p:nvSpPr>
          <p:spPr>
            <a:xfrm>
              <a:off x="1989667" y="922867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844" name="Line 262"/>
            <p:cNvSpPr/>
            <p:nvPr/>
          </p:nvSpPr>
          <p:spPr>
            <a:xfrm>
              <a:off x="1951569" y="846667"/>
              <a:ext cx="152401" cy="15240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45" name="Text Box 237"/>
            <p:cNvSpPr txBox="1"/>
            <p:nvPr/>
          </p:nvSpPr>
          <p:spPr>
            <a:xfrm>
              <a:off x="431800" y="460891"/>
              <a:ext cx="482601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3399FF"/>
                  </a:solidFill>
                </a:defRPr>
              </a:lvl1pPr>
            </a:lstStyle>
            <a:p>
              <a:r>
                <a:t>N</a:t>
              </a:r>
            </a:p>
          </p:txBody>
        </p:sp>
        <p:sp>
          <p:nvSpPr>
            <p:cNvPr id="2846" name="Text Box 261"/>
            <p:cNvSpPr txBox="1"/>
            <p:nvPr/>
          </p:nvSpPr>
          <p:spPr>
            <a:xfrm>
              <a:off x="0" y="0"/>
              <a:ext cx="372534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847" name="Line 262"/>
            <p:cNvSpPr/>
            <p:nvPr/>
          </p:nvSpPr>
          <p:spPr>
            <a:xfrm flipV="1">
              <a:off x="381000" y="863599"/>
              <a:ext cx="152401" cy="15240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48" name="Text Box 261"/>
            <p:cNvSpPr txBox="1"/>
            <p:nvPr/>
          </p:nvSpPr>
          <p:spPr>
            <a:xfrm>
              <a:off x="0" y="914400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849" name="Line 262"/>
            <p:cNvSpPr/>
            <p:nvPr/>
          </p:nvSpPr>
          <p:spPr>
            <a:xfrm>
              <a:off x="381000" y="380999"/>
              <a:ext cx="152401" cy="15240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50" name="Line 240"/>
            <p:cNvSpPr/>
            <p:nvPr/>
          </p:nvSpPr>
          <p:spPr>
            <a:xfrm flipH="1">
              <a:off x="838200" y="685799"/>
              <a:ext cx="177801" cy="130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869" name="Group 81"/>
          <p:cNvGrpSpPr/>
          <p:nvPr/>
        </p:nvGrpSpPr>
        <p:grpSpPr>
          <a:xfrm>
            <a:off x="4584693" y="1401231"/>
            <a:ext cx="2928628" cy="1343900"/>
            <a:chOff x="0" y="0"/>
            <a:chExt cx="2928627" cy="1343899"/>
          </a:xfrm>
        </p:grpSpPr>
        <p:sp>
          <p:nvSpPr>
            <p:cNvPr id="2852" name="Text Box 237"/>
            <p:cNvSpPr txBox="1"/>
            <p:nvPr/>
          </p:nvSpPr>
          <p:spPr>
            <a:xfrm>
              <a:off x="727430" y="422793"/>
              <a:ext cx="45790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2853" name="Text Box 239"/>
            <p:cNvSpPr txBox="1"/>
            <p:nvPr/>
          </p:nvSpPr>
          <p:spPr>
            <a:xfrm>
              <a:off x="1223441" y="422794"/>
              <a:ext cx="516467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400"/>
                </a:spcBef>
                <a:defRPr sz="2400">
                  <a:solidFill>
                    <a:srgbClr val="FFCD00"/>
                  </a:solidFill>
                </a:defRPr>
              </a:pPr>
              <a:r>
                <a:t>R</a:t>
              </a:r>
              <a:r>
                <a:rPr sz="1400"/>
                <a:t>2</a:t>
              </a:r>
            </a:p>
          </p:txBody>
        </p:sp>
        <p:sp>
          <p:nvSpPr>
            <p:cNvPr id="2854" name="Line 240"/>
            <p:cNvSpPr/>
            <p:nvPr/>
          </p:nvSpPr>
          <p:spPr>
            <a:xfrm flipH="1">
              <a:off x="1103492" y="650273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55" name="Line 262"/>
            <p:cNvSpPr/>
            <p:nvPr/>
          </p:nvSpPr>
          <p:spPr>
            <a:xfrm flipV="1">
              <a:off x="651936" y="808569"/>
              <a:ext cx="152401" cy="15240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56" name="Text Box 261"/>
            <p:cNvSpPr txBox="1"/>
            <p:nvPr/>
          </p:nvSpPr>
          <p:spPr>
            <a:xfrm>
              <a:off x="0" y="884159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857" name="Text Box 261"/>
            <p:cNvSpPr txBox="1"/>
            <p:nvPr/>
          </p:nvSpPr>
          <p:spPr>
            <a:xfrm>
              <a:off x="270935" y="880304"/>
              <a:ext cx="448735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858" name="Text Box 261"/>
            <p:cNvSpPr txBox="1"/>
            <p:nvPr/>
          </p:nvSpPr>
          <p:spPr>
            <a:xfrm>
              <a:off x="304799" y="0"/>
              <a:ext cx="44873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859" name="Line 262"/>
            <p:cNvSpPr/>
            <p:nvPr/>
          </p:nvSpPr>
          <p:spPr>
            <a:xfrm>
              <a:off x="728136" y="351368"/>
              <a:ext cx="152401" cy="1524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60" name="Line 262"/>
            <p:cNvSpPr/>
            <p:nvPr/>
          </p:nvSpPr>
          <p:spPr>
            <a:xfrm>
              <a:off x="651936" y="427568"/>
              <a:ext cx="152401" cy="1524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61" name="Text Box 237"/>
            <p:cNvSpPr txBox="1"/>
            <p:nvPr/>
          </p:nvSpPr>
          <p:spPr>
            <a:xfrm>
              <a:off x="1816107" y="422793"/>
              <a:ext cx="45790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2862" name="Line 240"/>
            <p:cNvSpPr/>
            <p:nvPr/>
          </p:nvSpPr>
          <p:spPr>
            <a:xfrm flipH="1">
              <a:off x="1739907" y="650273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63" name="Text Box 261"/>
            <p:cNvSpPr txBox="1"/>
            <p:nvPr/>
          </p:nvSpPr>
          <p:spPr>
            <a:xfrm>
              <a:off x="2556094" y="859369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864" name="Text Box 261"/>
            <p:cNvSpPr txBox="1"/>
            <p:nvPr/>
          </p:nvSpPr>
          <p:spPr>
            <a:xfrm>
              <a:off x="2241134" y="849824"/>
              <a:ext cx="4487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865" name="Text Box 261"/>
            <p:cNvSpPr txBox="1"/>
            <p:nvPr/>
          </p:nvSpPr>
          <p:spPr>
            <a:xfrm>
              <a:off x="2215734" y="0"/>
              <a:ext cx="448734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866" name="Line 262"/>
            <p:cNvSpPr/>
            <p:nvPr/>
          </p:nvSpPr>
          <p:spPr>
            <a:xfrm flipH="1">
              <a:off x="2120907" y="351368"/>
              <a:ext cx="152401" cy="1524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67" name="Line 262"/>
            <p:cNvSpPr/>
            <p:nvPr/>
          </p:nvSpPr>
          <p:spPr>
            <a:xfrm>
              <a:off x="2186947" y="803488"/>
              <a:ext cx="152401" cy="15240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68" name="Line 262"/>
            <p:cNvSpPr/>
            <p:nvPr/>
          </p:nvSpPr>
          <p:spPr>
            <a:xfrm flipH="1">
              <a:off x="2192027" y="402168"/>
              <a:ext cx="152401" cy="1524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929" name="Group 196"/>
          <p:cNvGrpSpPr/>
          <p:nvPr/>
        </p:nvGrpSpPr>
        <p:grpSpPr>
          <a:xfrm>
            <a:off x="616372" y="3428999"/>
            <a:ext cx="7765628" cy="1611212"/>
            <a:chOff x="0" y="0"/>
            <a:chExt cx="7765627" cy="1611210"/>
          </a:xfrm>
        </p:grpSpPr>
        <p:sp>
          <p:nvSpPr>
            <p:cNvPr id="2870" name="Text Box 237"/>
            <p:cNvSpPr txBox="1"/>
            <p:nvPr/>
          </p:nvSpPr>
          <p:spPr>
            <a:xfrm>
              <a:off x="6734104" y="562488"/>
              <a:ext cx="37112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3399FF"/>
                  </a:solidFill>
                </a:defRPr>
              </a:lvl1pPr>
            </a:lstStyle>
            <a:p>
              <a:r>
                <a:t>N</a:t>
              </a:r>
            </a:p>
          </p:txBody>
        </p:sp>
        <p:sp>
          <p:nvSpPr>
            <p:cNvPr id="2871" name="Text Box 239"/>
            <p:cNvSpPr txBox="1"/>
            <p:nvPr/>
          </p:nvSpPr>
          <p:spPr>
            <a:xfrm>
              <a:off x="6089226" y="562490"/>
              <a:ext cx="541868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400"/>
                </a:spcBef>
                <a:defRPr sz="2400">
                  <a:solidFill>
                    <a:srgbClr val="FFCD00"/>
                  </a:solidFill>
                </a:defRPr>
              </a:pPr>
              <a:r>
                <a:t>R</a:t>
              </a:r>
              <a:r>
                <a:rPr sz="1400"/>
                <a:t>1</a:t>
              </a:r>
            </a:p>
          </p:txBody>
        </p:sp>
        <p:sp>
          <p:nvSpPr>
            <p:cNvPr id="2872" name="Line 240"/>
            <p:cNvSpPr/>
            <p:nvPr/>
          </p:nvSpPr>
          <p:spPr>
            <a:xfrm flipH="1" flipV="1">
              <a:off x="6597226" y="788698"/>
              <a:ext cx="177801" cy="716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73" name="Text Box 261"/>
            <p:cNvSpPr txBox="1"/>
            <p:nvPr/>
          </p:nvSpPr>
          <p:spPr>
            <a:xfrm>
              <a:off x="6762333" y="1151470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874" name="Line 262"/>
            <p:cNvSpPr/>
            <p:nvPr/>
          </p:nvSpPr>
          <p:spPr>
            <a:xfrm>
              <a:off x="6965535" y="982132"/>
              <a:ext cx="1" cy="22860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75" name="Text Box 237"/>
            <p:cNvSpPr txBox="1"/>
            <p:nvPr/>
          </p:nvSpPr>
          <p:spPr>
            <a:xfrm>
              <a:off x="7231521" y="563099"/>
              <a:ext cx="45790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2876" name="Line 240"/>
            <p:cNvSpPr/>
            <p:nvPr/>
          </p:nvSpPr>
          <p:spPr>
            <a:xfrm flipH="1">
              <a:off x="7607583" y="790579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77" name="Text Box 261"/>
            <p:cNvSpPr txBox="1"/>
            <p:nvPr/>
          </p:nvSpPr>
          <p:spPr>
            <a:xfrm>
              <a:off x="7236467" y="0"/>
              <a:ext cx="448734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878" name="Line 240"/>
            <p:cNvSpPr/>
            <p:nvPr/>
          </p:nvSpPr>
          <p:spPr>
            <a:xfrm flipH="1" flipV="1">
              <a:off x="7117933" y="787397"/>
              <a:ext cx="177801" cy="716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881" name="Group 130"/>
            <p:cNvGrpSpPr/>
            <p:nvPr/>
          </p:nvGrpSpPr>
          <p:grpSpPr>
            <a:xfrm>
              <a:off x="7431199" y="406397"/>
              <a:ext cx="76201" cy="228601"/>
              <a:chOff x="0" y="0"/>
              <a:chExt cx="76200" cy="228600"/>
            </a:xfrm>
          </p:grpSpPr>
          <p:sp>
            <p:nvSpPr>
              <p:cNvPr id="2879" name="Line 262"/>
              <p:cNvSpPr/>
              <p:nvPr/>
            </p:nvSpPr>
            <p:spPr>
              <a:xfrm flipH="1">
                <a:off x="-1" y="0"/>
                <a:ext cx="1" cy="228601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80" name="Line 262"/>
              <p:cNvSpPr/>
              <p:nvPr/>
            </p:nvSpPr>
            <p:spPr>
              <a:xfrm flipH="1">
                <a:off x="76200" y="0"/>
                <a:ext cx="1" cy="228601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882" name="Text Box 237"/>
            <p:cNvSpPr txBox="1"/>
            <p:nvPr/>
          </p:nvSpPr>
          <p:spPr>
            <a:xfrm>
              <a:off x="5591105" y="562488"/>
              <a:ext cx="37112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3399FF"/>
                  </a:solidFill>
                </a:defRPr>
              </a:lvl1pPr>
            </a:lstStyle>
            <a:p>
              <a:r>
                <a:t>N</a:t>
              </a:r>
            </a:p>
          </p:txBody>
        </p:sp>
        <p:sp>
          <p:nvSpPr>
            <p:cNvPr id="2883" name="Line 240"/>
            <p:cNvSpPr/>
            <p:nvPr/>
          </p:nvSpPr>
          <p:spPr>
            <a:xfrm flipH="1" flipV="1">
              <a:off x="4931838" y="788698"/>
              <a:ext cx="177801" cy="716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84" name="Text Box 261"/>
            <p:cNvSpPr txBox="1"/>
            <p:nvPr/>
          </p:nvSpPr>
          <p:spPr>
            <a:xfrm>
              <a:off x="5619334" y="1151470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885" name="Line 262"/>
            <p:cNvSpPr/>
            <p:nvPr/>
          </p:nvSpPr>
          <p:spPr>
            <a:xfrm>
              <a:off x="5822536" y="982132"/>
              <a:ext cx="1" cy="22860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86" name="Text Box 237"/>
            <p:cNvSpPr txBox="1"/>
            <p:nvPr/>
          </p:nvSpPr>
          <p:spPr>
            <a:xfrm>
              <a:off x="5052907" y="563099"/>
              <a:ext cx="45790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2887" name="Line 240"/>
            <p:cNvSpPr/>
            <p:nvPr/>
          </p:nvSpPr>
          <p:spPr>
            <a:xfrm flipH="1">
              <a:off x="5952355" y="790579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88" name="Text Box 261"/>
            <p:cNvSpPr txBox="1"/>
            <p:nvPr/>
          </p:nvSpPr>
          <p:spPr>
            <a:xfrm>
              <a:off x="5057853" y="0"/>
              <a:ext cx="448734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889" name="Line 240"/>
            <p:cNvSpPr/>
            <p:nvPr/>
          </p:nvSpPr>
          <p:spPr>
            <a:xfrm flipH="1" flipV="1">
              <a:off x="5462705" y="787397"/>
              <a:ext cx="177801" cy="716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892" name="Group 130"/>
            <p:cNvGrpSpPr/>
            <p:nvPr/>
          </p:nvGrpSpPr>
          <p:grpSpPr>
            <a:xfrm>
              <a:off x="5252585" y="406397"/>
              <a:ext cx="76201" cy="228601"/>
              <a:chOff x="0" y="0"/>
              <a:chExt cx="76200" cy="228600"/>
            </a:xfrm>
          </p:grpSpPr>
          <p:sp>
            <p:nvSpPr>
              <p:cNvPr id="2890" name="Line 262"/>
              <p:cNvSpPr/>
              <p:nvPr/>
            </p:nvSpPr>
            <p:spPr>
              <a:xfrm flipH="1">
                <a:off x="-1" y="0"/>
                <a:ext cx="1" cy="228601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91" name="Line 262"/>
              <p:cNvSpPr/>
              <p:nvPr/>
            </p:nvSpPr>
            <p:spPr>
              <a:xfrm flipH="1">
                <a:off x="76200" y="0"/>
                <a:ext cx="1" cy="228601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893" name="Text Box 237"/>
            <p:cNvSpPr txBox="1"/>
            <p:nvPr/>
          </p:nvSpPr>
          <p:spPr>
            <a:xfrm>
              <a:off x="3421944" y="562488"/>
              <a:ext cx="37112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3399FF"/>
                  </a:solidFill>
                </a:defRPr>
              </a:lvl1pPr>
            </a:lstStyle>
            <a:p>
              <a:r>
                <a:t>N</a:t>
              </a:r>
            </a:p>
          </p:txBody>
        </p:sp>
        <p:sp>
          <p:nvSpPr>
            <p:cNvPr id="2894" name="Line 240"/>
            <p:cNvSpPr/>
            <p:nvPr/>
          </p:nvSpPr>
          <p:spPr>
            <a:xfrm flipH="1" flipV="1">
              <a:off x="3285066" y="788698"/>
              <a:ext cx="177801" cy="716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95" name="Text Box 261"/>
            <p:cNvSpPr txBox="1"/>
            <p:nvPr/>
          </p:nvSpPr>
          <p:spPr>
            <a:xfrm>
              <a:off x="3450173" y="1151470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896" name="Line 262"/>
            <p:cNvSpPr/>
            <p:nvPr/>
          </p:nvSpPr>
          <p:spPr>
            <a:xfrm>
              <a:off x="3653375" y="982132"/>
              <a:ext cx="1" cy="22860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97" name="Text Box 237"/>
            <p:cNvSpPr txBox="1"/>
            <p:nvPr/>
          </p:nvSpPr>
          <p:spPr>
            <a:xfrm>
              <a:off x="3919361" y="563099"/>
              <a:ext cx="45790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2898" name="Text Box 239"/>
            <p:cNvSpPr txBox="1"/>
            <p:nvPr/>
          </p:nvSpPr>
          <p:spPr>
            <a:xfrm>
              <a:off x="4429761" y="563100"/>
              <a:ext cx="516467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400"/>
                </a:spcBef>
                <a:defRPr sz="2400">
                  <a:solidFill>
                    <a:srgbClr val="FFCD00"/>
                  </a:solidFill>
                </a:defRPr>
              </a:pPr>
              <a:r>
                <a:t>R</a:t>
              </a:r>
              <a:r>
                <a:rPr sz="1400"/>
                <a:t>2</a:t>
              </a:r>
            </a:p>
          </p:txBody>
        </p:sp>
        <p:sp>
          <p:nvSpPr>
            <p:cNvPr id="2899" name="Line 240"/>
            <p:cNvSpPr/>
            <p:nvPr/>
          </p:nvSpPr>
          <p:spPr>
            <a:xfrm flipH="1">
              <a:off x="4295423" y="790579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00" name="Text Box 261"/>
            <p:cNvSpPr txBox="1"/>
            <p:nvPr/>
          </p:nvSpPr>
          <p:spPr>
            <a:xfrm>
              <a:off x="3924307" y="0"/>
              <a:ext cx="448734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901" name="Line 240"/>
            <p:cNvSpPr/>
            <p:nvPr/>
          </p:nvSpPr>
          <p:spPr>
            <a:xfrm flipH="1" flipV="1">
              <a:off x="3805773" y="787397"/>
              <a:ext cx="177801" cy="716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904" name="Group 130"/>
            <p:cNvGrpSpPr/>
            <p:nvPr/>
          </p:nvGrpSpPr>
          <p:grpSpPr>
            <a:xfrm>
              <a:off x="4119039" y="406397"/>
              <a:ext cx="76201" cy="228601"/>
              <a:chOff x="0" y="0"/>
              <a:chExt cx="76200" cy="228600"/>
            </a:xfrm>
          </p:grpSpPr>
          <p:sp>
            <p:nvSpPr>
              <p:cNvPr id="2902" name="Line 262"/>
              <p:cNvSpPr/>
              <p:nvPr/>
            </p:nvSpPr>
            <p:spPr>
              <a:xfrm flipH="1">
                <a:off x="-1" y="0"/>
                <a:ext cx="1" cy="228601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03" name="Line 262"/>
              <p:cNvSpPr/>
              <p:nvPr/>
            </p:nvSpPr>
            <p:spPr>
              <a:xfrm flipH="1">
                <a:off x="76200" y="0"/>
                <a:ext cx="1" cy="228601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905" name="Text Box 239"/>
            <p:cNvSpPr txBox="1"/>
            <p:nvPr/>
          </p:nvSpPr>
          <p:spPr>
            <a:xfrm>
              <a:off x="2804160" y="562490"/>
              <a:ext cx="541868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400"/>
                </a:spcBef>
                <a:defRPr sz="2400">
                  <a:solidFill>
                    <a:srgbClr val="FFCD00"/>
                  </a:solidFill>
                </a:defRPr>
              </a:pPr>
              <a:r>
                <a:t>R</a:t>
              </a:r>
              <a:r>
                <a:rPr sz="1400"/>
                <a:t>1</a:t>
              </a:r>
            </a:p>
          </p:txBody>
        </p:sp>
        <p:sp>
          <p:nvSpPr>
            <p:cNvPr id="2906" name="Text Box 237"/>
            <p:cNvSpPr txBox="1"/>
            <p:nvPr/>
          </p:nvSpPr>
          <p:spPr>
            <a:xfrm>
              <a:off x="2306039" y="562488"/>
              <a:ext cx="37112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3399FF"/>
                  </a:solidFill>
                </a:defRPr>
              </a:lvl1pPr>
            </a:lstStyle>
            <a:p>
              <a:r>
                <a:t>N</a:t>
              </a:r>
            </a:p>
          </p:txBody>
        </p:sp>
        <p:sp>
          <p:nvSpPr>
            <p:cNvPr id="2907" name="Line 240"/>
            <p:cNvSpPr/>
            <p:nvPr/>
          </p:nvSpPr>
          <p:spPr>
            <a:xfrm flipH="1" flipV="1">
              <a:off x="1646772" y="788698"/>
              <a:ext cx="177801" cy="716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08" name="Text Box 261"/>
            <p:cNvSpPr txBox="1"/>
            <p:nvPr/>
          </p:nvSpPr>
          <p:spPr>
            <a:xfrm>
              <a:off x="2334268" y="1151470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909" name="Line 262"/>
            <p:cNvSpPr/>
            <p:nvPr/>
          </p:nvSpPr>
          <p:spPr>
            <a:xfrm>
              <a:off x="2537470" y="982132"/>
              <a:ext cx="1" cy="22860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10" name="Text Box 237"/>
            <p:cNvSpPr txBox="1"/>
            <p:nvPr/>
          </p:nvSpPr>
          <p:spPr>
            <a:xfrm>
              <a:off x="1767841" y="563099"/>
              <a:ext cx="45790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2911" name="Line 240"/>
            <p:cNvSpPr/>
            <p:nvPr/>
          </p:nvSpPr>
          <p:spPr>
            <a:xfrm flipH="1">
              <a:off x="2667289" y="790579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12" name="Text Box 261"/>
            <p:cNvSpPr txBox="1"/>
            <p:nvPr/>
          </p:nvSpPr>
          <p:spPr>
            <a:xfrm>
              <a:off x="1772787" y="0"/>
              <a:ext cx="448734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913" name="Line 240"/>
            <p:cNvSpPr/>
            <p:nvPr/>
          </p:nvSpPr>
          <p:spPr>
            <a:xfrm flipH="1" flipV="1">
              <a:off x="2177639" y="787397"/>
              <a:ext cx="177801" cy="716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916" name="Group 130"/>
            <p:cNvGrpSpPr/>
            <p:nvPr/>
          </p:nvGrpSpPr>
          <p:grpSpPr>
            <a:xfrm>
              <a:off x="1967519" y="406397"/>
              <a:ext cx="76201" cy="228601"/>
              <a:chOff x="0" y="0"/>
              <a:chExt cx="76200" cy="228600"/>
            </a:xfrm>
          </p:grpSpPr>
          <p:sp>
            <p:nvSpPr>
              <p:cNvPr id="2914" name="Line 262"/>
              <p:cNvSpPr/>
              <p:nvPr/>
            </p:nvSpPr>
            <p:spPr>
              <a:xfrm flipH="1">
                <a:off x="-1" y="0"/>
                <a:ext cx="1" cy="228601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15" name="Line 262"/>
              <p:cNvSpPr/>
              <p:nvPr/>
            </p:nvSpPr>
            <p:spPr>
              <a:xfrm flipH="1">
                <a:off x="76200" y="0"/>
                <a:ext cx="1" cy="228601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917" name="Text Box 237"/>
            <p:cNvSpPr txBox="1"/>
            <p:nvPr/>
          </p:nvSpPr>
          <p:spPr>
            <a:xfrm>
              <a:off x="136878" y="562488"/>
              <a:ext cx="37112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3399FF"/>
                  </a:solidFill>
                </a:defRPr>
              </a:lvl1pPr>
            </a:lstStyle>
            <a:p>
              <a:r>
                <a:t>N</a:t>
              </a:r>
            </a:p>
          </p:txBody>
        </p:sp>
        <p:sp>
          <p:nvSpPr>
            <p:cNvPr id="2918" name="Line 240"/>
            <p:cNvSpPr/>
            <p:nvPr/>
          </p:nvSpPr>
          <p:spPr>
            <a:xfrm flipH="1" flipV="1">
              <a:off x="-1" y="788698"/>
              <a:ext cx="177802" cy="716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19" name="Text Box 261"/>
            <p:cNvSpPr txBox="1"/>
            <p:nvPr/>
          </p:nvSpPr>
          <p:spPr>
            <a:xfrm>
              <a:off x="165107" y="1151470"/>
              <a:ext cx="372534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920" name="Line 262"/>
            <p:cNvSpPr/>
            <p:nvPr/>
          </p:nvSpPr>
          <p:spPr>
            <a:xfrm flipH="1">
              <a:off x="368309" y="982132"/>
              <a:ext cx="1" cy="22860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21" name="Text Box 237"/>
            <p:cNvSpPr txBox="1"/>
            <p:nvPr/>
          </p:nvSpPr>
          <p:spPr>
            <a:xfrm>
              <a:off x="634295" y="563099"/>
              <a:ext cx="457906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969696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2922" name="Text Box 239"/>
            <p:cNvSpPr txBox="1"/>
            <p:nvPr/>
          </p:nvSpPr>
          <p:spPr>
            <a:xfrm>
              <a:off x="1144695" y="563100"/>
              <a:ext cx="516467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400"/>
                </a:spcBef>
                <a:defRPr sz="2400">
                  <a:solidFill>
                    <a:srgbClr val="FFCD00"/>
                  </a:solidFill>
                </a:defRPr>
              </a:pPr>
              <a:r>
                <a:t>R</a:t>
              </a:r>
              <a:r>
                <a:rPr sz="1400"/>
                <a:t>2</a:t>
              </a:r>
            </a:p>
          </p:txBody>
        </p:sp>
        <p:sp>
          <p:nvSpPr>
            <p:cNvPr id="2923" name="Line 240"/>
            <p:cNvSpPr/>
            <p:nvPr/>
          </p:nvSpPr>
          <p:spPr>
            <a:xfrm flipH="1">
              <a:off x="1010357" y="790579"/>
              <a:ext cx="158045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24" name="Text Box 261"/>
            <p:cNvSpPr txBox="1"/>
            <p:nvPr/>
          </p:nvSpPr>
          <p:spPr>
            <a:xfrm>
              <a:off x="639240" y="0"/>
              <a:ext cx="448735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CC3300"/>
                  </a:solidFill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925" name="Line 240"/>
            <p:cNvSpPr/>
            <p:nvPr/>
          </p:nvSpPr>
          <p:spPr>
            <a:xfrm flipH="1" flipV="1">
              <a:off x="520707" y="787397"/>
              <a:ext cx="177801" cy="7166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928" name="Group 130"/>
            <p:cNvGrpSpPr/>
            <p:nvPr/>
          </p:nvGrpSpPr>
          <p:grpSpPr>
            <a:xfrm>
              <a:off x="833973" y="406397"/>
              <a:ext cx="76201" cy="228601"/>
              <a:chOff x="0" y="0"/>
              <a:chExt cx="76200" cy="228600"/>
            </a:xfrm>
          </p:grpSpPr>
          <p:sp>
            <p:nvSpPr>
              <p:cNvPr id="2926" name="Line 262"/>
              <p:cNvSpPr/>
              <p:nvPr/>
            </p:nvSpPr>
            <p:spPr>
              <a:xfrm flipH="1">
                <a:off x="-1" y="0"/>
                <a:ext cx="1" cy="228601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27" name="Line 262"/>
              <p:cNvSpPr/>
              <p:nvPr/>
            </p:nvSpPr>
            <p:spPr>
              <a:xfrm flipH="1">
                <a:off x="76200" y="0"/>
                <a:ext cx="1" cy="228601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For more energetic electron standing waves: Add oscillations!</a:t>
            </a:r>
          </a:p>
        </p:txBody>
      </p:sp>
      <p:sp>
        <p:nvSpPr>
          <p:cNvPr id="15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143000"/>
            <a:ext cx="8686800" cy="5139239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More oscillations:			In 1D = 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λ standing wave in 2D box (i.e. λ X wave + λ Y wave):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In 3D box:  If keep 2D wave (above) but use only λ/2 wave in Z direction =&gt;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800"/>
              <a:t>What your Chemistry teacher called an "d orbital:"</a:t>
            </a:r>
          </a:p>
        </p:txBody>
      </p:sp>
      <p:grpSp>
        <p:nvGrpSpPr>
          <p:cNvPr id="157" name="Group 16"/>
          <p:cNvGrpSpPr/>
          <p:nvPr/>
        </p:nvGrpSpPr>
        <p:grpSpPr>
          <a:xfrm>
            <a:off x="2209800" y="1144071"/>
            <a:ext cx="1447800" cy="529146"/>
            <a:chOff x="0" y="0"/>
            <a:chExt cx="1447799" cy="529144"/>
          </a:xfrm>
        </p:grpSpPr>
        <p:sp>
          <p:nvSpPr>
            <p:cNvPr id="155" name="Freeform 11"/>
            <p:cNvSpPr/>
            <p:nvPr/>
          </p:nvSpPr>
          <p:spPr>
            <a:xfrm>
              <a:off x="0" y="0"/>
              <a:ext cx="1443768" cy="52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extrusionOk="0">
                  <a:moveTo>
                    <a:pt x="0" y="10975"/>
                  </a:moveTo>
                  <a:cubicBezTo>
                    <a:pt x="1810" y="5509"/>
                    <a:pt x="3620" y="44"/>
                    <a:pt x="5430" y="1"/>
                  </a:cubicBezTo>
                  <a:cubicBezTo>
                    <a:pt x="7240" y="-43"/>
                    <a:pt x="10860" y="10713"/>
                    <a:pt x="10860" y="10713"/>
                  </a:cubicBezTo>
                  <a:cubicBezTo>
                    <a:pt x="12670" y="14284"/>
                    <a:pt x="14501" y="21557"/>
                    <a:pt x="16291" y="21426"/>
                  </a:cubicBezTo>
                  <a:cubicBezTo>
                    <a:pt x="18080" y="21296"/>
                    <a:pt x="21600" y="9930"/>
                    <a:pt x="21600" y="9930"/>
                  </a:cubicBezTo>
                </a:path>
              </a:pathLst>
            </a:cu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Freeform 13"/>
            <p:cNvSpPr/>
            <p:nvPr/>
          </p:nvSpPr>
          <p:spPr>
            <a:xfrm flipH="1">
              <a:off x="4032" y="0"/>
              <a:ext cx="1443768" cy="52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extrusionOk="0">
                  <a:moveTo>
                    <a:pt x="0" y="10975"/>
                  </a:moveTo>
                  <a:cubicBezTo>
                    <a:pt x="1810" y="5509"/>
                    <a:pt x="3620" y="44"/>
                    <a:pt x="5430" y="1"/>
                  </a:cubicBezTo>
                  <a:cubicBezTo>
                    <a:pt x="7240" y="-43"/>
                    <a:pt x="10860" y="10713"/>
                    <a:pt x="10860" y="10713"/>
                  </a:cubicBezTo>
                  <a:cubicBezTo>
                    <a:pt x="12670" y="14284"/>
                    <a:pt x="14501" y="21557"/>
                    <a:pt x="16291" y="21426"/>
                  </a:cubicBezTo>
                  <a:cubicBezTo>
                    <a:pt x="18080" y="21296"/>
                    <a:pt x="21600" y="9930"/>
                    <a:pt x="21600" y="9930"/>
                  </a:cubicBezTo>
                </a:path>
              </a:pathLst>
            </a:custGeom>
            <a:solidFill>
              <a:srgbClr val="C3FF7E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58" name="Picture 19" descr="Picture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0" y="825500"/>
            <a:ext cx="1447800" cy="1212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20" descr="Picture 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5200" y="852487"/>
            <a:ext cx="1371600" cy="1204913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Left-Right Arrow 21"/>
          <p:cNvSpPr/>
          <p:nvPr/>
        </p:nvSpPr>
        <p:spPr>
          <a:xfrm>
            <a:off x="6477000" y="1219200"/>
            <a:ext cx="685800" cy="3810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CD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Left-Right Arrow 24"/>
          <p:cNvSpPr/>
          <p:nvPr/>
        </p:nvSpPr>
        <p:spPr>
          <a:xfrm>
            <a:off x="2667000" y="3352800"/>
            <a:ext cx="685800" cy="3810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CD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2" name="Picture 15" descr="Picture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000" y="2843213"/>
            <a:ext cx="1676400" cy="1404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3505200" y="2819400"/>
            <a:ext cx="1676400" cy="140493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Rectangle 17"/>
          <p:cNvSpPr/>
          <p:nvPr/>
        </p:nvSpPr>
        <p:spPr>
          <a:xfrm>
            <a:off x="5638800" y="3352800"/>
            <a:ext cx="457200" cy="76200"/>
          </a:xfrm>
          <a:prstGeom prst="rect">
            <a:avLst/>
          </a:prstGeom>
          <a:solidFill>
            <a:srgbClr val="FFCD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Rectangle 18"/>
          <p:cNvSpPr/>
          <p:nvPr/>
        </p:nvSpPr>
        <p:spPr>
          <a:xfrm>
            <a:off x="5638800" y="3581400"/>
            <a:ext cx="457200" cy="76200"/>
          </a:xfrm>
          <a:prstGeom prst="rect">
            <a:avLst/>
          </a:prstGeom>
          <a:solidFill>
            <a:srgbClr val="FFCD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6" name="Picture 19" descr="Picture 1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00800" y="2743200"/>
            <a:ext cx="1524000" cy="1565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icture 21" descr="Picture 2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29400" y="5181600"/>
            <a:ext cx="1752600" cy="1295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extBox 22"/>
          <p:cNvSpPr txBox="1"/>
          <p:nvPr/>
        </p:nvSpPr>
        <p:spPr>
          <a:xfrm>
            <a:off x="5867400" y="6519863"/>
            <a:ext cx="327660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b="0">
                <a:solidFill>
                  <a:srgbClr val="FFFFFF"/>
                </a:solidFill>
              </a:defRPr>
            </a:lvl1pPr>
          </a:lstStyle>
          <a:p>
            <a:r>
              <a:t>Google images / Winona.edu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932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That gives you a glimpse of organic chemistry's power</a:t>
            </a:r>
          </a:p>
        </p:txBody>
      </p:sp>
      <p:sp>
        <p:nvSpPr>
          <p:cNvPr id="293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066799"/>
            <a:ext cx="8686800" cy="5476301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And, via standing waves, finally explains chemists' mysterious "orbitals"</a:t>
            </a:r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The remaining challenge is to cope with all of the field's crazy names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</a:t>
            </a:r>
            <a:r>
              <a:rPr sz="1800" dirty="0"/>
              <a:t>And to do that, I offer: </a:t>
            </a:r>
            <a:r>
              <a:rPr sz="1800" u="sng" dirty="0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John's Organic Chemistry Cheat Sheet</a:t>
            </a:r>
            <a:endParaRPr sz="1800" dirty="0"/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(Derived from my own close collaboration with an organic chemist)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But for the penultimate form of nanoscale self-assembly,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we have got to follow this path all the way into biology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Which will bring us in the next hour to:</a:t>
            </a:r>
          </a:p>
          <a:p>
            <a:pPr algn="ctr">
              <a:defRPr sz="12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algn="ctr">
              <a:defRPr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Nature's ultimate tool for self-assembly - DNA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93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Credits / Acknowledgements</a:t>
            </a:r>
          </a:p>
        </p:txBody>
      </p:sp>
      <p:sp>
        <p:nvSpPr>
          <p:cNvPr id="2937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Funding for this class was obtained from the National Science Foundation (under their Nanoscience Undergraduate Education program).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This set of notes was authored by John C. Bean who also created all figures not explicitly credited above.  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400" u="sng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400" u="sng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400">
                <a:solidFill>
                  <a:srgbClr val="FF33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Copyright John C. Bean</a:t>
            </a:r>
            <a:endParaRPr u="sng"/>
          </a:p>
          <a:p>
            <a:pPr algn="ctr">
              <a:defRPr sz="800" u="sng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200"/>
              </a:spcBef>
              <a:defRPr sz="1200">
                <a:latin typeface="+mn-lt"/>
                <a:ea typeface="+mn-ea"/>
                <a:cs typeface="+mn-cs"/>
                <a:sym typeface="Arial"/>
              </a:defRPr>
            </a:pPr>
            <a:r>
              <a:t>(However, permission is granted for use by individual instructors in non-profit academic institutions)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/>
          <a:lstStyle/>
          <a:p>
            <a:r>
              <a:t>But we didn't 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HAVE </a:t>
            </a:r>
            <a:r>
              <a:t>to add oscillations in</a:t>
            </a:r>
            <a:r>
              <a:rPr b="1" i="0">
                <a:latin typeface="Tahoma"/>
                <a:ea typeface="Tahoma"/>
                <a:cs typeface="Tahoma"/>
                <a:sym typeface="Tahoma"/>
              </a:rPr>
              <a:t> BOTH </a:t>
            </a:r>
            <a:r>
              <a:t>x and y directions!</a:t>
            </a:r>
          </a:p>
        </p:txBody>
      </p:sp>
      <p:sp>
        <p:nvSpPr>
          <p:cNvPr id="17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5750117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In 1D: Full λ wave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In 2D box:  ONLY add λ/2 oscillation in perpendicular direction!</a:t>
            </a:r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 b="1">
                <a:latin typeface="+mn-lt"/>
                <a:ea typeface="+mn-ea"/>
                <a:cs typeface="+mn-cs"/>
                <a:sym typeface="Arial"/>
              </a:defRPr>
            </a:pPr>
            <a:r>
              <a:t>Why?  Because oscillations =&gt; Higher Frequency =&gt; Higher Energy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 b="1">
                <a:solidFill>
                  <a:srgbClr val="FFCD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Adding only ½ oscillation in other direction= smallest step up in energy!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Yielding your Chemistry teacher's "p orbital:"</a:t>
            </a:r>
          </a:p>
        </p:txBody>
      </p:sp>
      <p:pic>
        <p:nvPicPr>
          <p:cNvPr id="172" name="Picture 19" descr="Picture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0" y="762000"/>
            <a:ext cx="1447800" cy="1212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20" descr="Picture 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1200" y="788987"/>
            <a:ext cx="1371600" cy="120491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Left-Right Arrow 21"/>
          <p:cNvSpPr/>
          <p:nvPr/>
        </p:nvSpPr>
        <p:spPr>
          <a:xfrm>
            <a:off x="4953000" y="1155700"/>
            <a:ext cx="685800" cy="3810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CD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5" name="Picture 23" descr="Picture 2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24200" y="2624138"/>
            <a:ext cx="1600200" cy="131445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Left-Right Arrow 24"/>
          <p:cNvSpPr/>
          <p:nvPr/>
        </p:nvSpPr>
        <p:spPr>
          <a:xfrm>
            <a:off x="2286000" y="3081338"/>
            <a:ext cx="685800" cy="38100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CD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7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7200" y="2624138"/>
            <a:ext cx="1600200" cy="1327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15" descr="Picture 1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48400" y="5257800"/>
            <a:ext cx="1563688" cy="118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16" descr="Picture 1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943600" y="2590800"/>
            <a:ext cx="1295400" cy="1355725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ectangle 17"/>
          <p:cNvSpPr/>
          <p:nvPr/>
        </p:nvSpPr>
        <p:spPr>
          <a:xfrm>
            <a:off x="5105400" y="3157538"/>
            <a:ext cx="457200" cy="76201"/>
          </a:xfrm>
          <a:prstGeom prst="rect">
            <a:avLst/>
          </a:prstGeom>
          <a:solidFill>
            <a:srgbClr val="FFCD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Rectangle 18"/>
          <p:cNvSpPr/>
          <p:nvPr/>
        </p:nvSpPr>
        <p:spPr>
          <a:xfrm>
            <a:off x="5105400" y="3386137"/>
            <a:ext cx="457200" cy="76201"/>
          </a:xfrm>
          <a:prstGeom prst="rect">
            <a:avLst/>
          </a:prstGeom>
          <a:solidFill>
            <a:srgbClr val="FFCD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TextBox 19"/>
          <p:cNvSpPr txBox="1"/>
          <p:nvPr/>
        </p:nvSpPr>
        <p:spPr>
          <a:xfrm>
            <a:off x="5410200" y="6443662"/>
            <a:ext cx="327660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b="0">
                <a:solidFill>
                  <a:srgbClr val="FFFFFF"/>
                </a:solidFill>
              </a:defRPr>
            </a:lvl1pPr>
          </a:lstStyle>
          <a:p>
            <a:r>
              <a:t>Google images / Winona.edu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But what about the other possible directions?</a:t>
            </a:r>
          </a:p>
        </p:txBody>
      </p:sp>
      <p:sp>
        <p:nvSpPr>
          <p:cNvPr id="18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570533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That is, why wouldn't the full set of second energy level waves be: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1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Each DOES involve simple standing waves</a:t>
            </a:r>
          </a:p>
          <a:p>
            <a:pPr>
              <a:spcBef>
                <a:spcPts val="200"/>
              </a:spcBef>
              <a:defRPr sz="9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Only difference is direction of higher frequency wave:  X vs. Y vs. Z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Each arrangement DOES keep charge away from earlier s orbital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Each arrangement DOES keep charge away from other p orbitals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So these are indeed three viable alternatives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r>
              <a:rPr sz="1800">
                <a:solidFill>
                  <a:srgbClr val="FFCD00"/>
                </a:solidFill>
              </a:rPr>
              <a:t>Derived solely from standing waves / charge repulsion!!</a:t>
            </a:r>
          </a:p>
        </p:txBody>
      </p:sp>
      <p:pic>
        <p:nvPicPr>
          <p:cNvPr id="18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900" y="1371600"/>
            <a:ext cx="430530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extBox 7"/>
          <p:cNvSpPr txBox="1"/>
          <p:nvPr/>
        </p:nvSpPr>
        <p:spPr>
          <a:xfrm>
            <a:off x="2762249" y="2626608"/>
            <a:ext cx="327660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b="0">
                <a:solidFill>
                  <a:srgbClr val="FFFFFF"/>
                </a:solidFill>
              </a:defRPr>
            </a:lvl1pPr>
          </a:lstStyle>
          <a:p>
            <a:r>
              <a:t>Google images / Winona.edu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"A Hands-on Introduction to Nanoscience: WeCanFigureThisOut.org/NANO/Nano_home.htm</a:t>
            </a:r>
          </a:p>
        </p:txBody>
      </p:sp>
      <p:sp>
        <p:nvSpPr>
          <p:cNvPr id="19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pPr>
              <a:defRPr sz="2300"/>
            </a:pPr>
            <a:r>
              <a:t>Yielding lowest energy electron waves (s  p</a:t>
            </a:r>
            <a:r>
              <a:rPr baseline="-25826"/>
              <a:t>x </a:t>
            </a:r>
            <a:r>
              <a:t> p</a:t>
            </a:r>
            <a:r>
              <a:rPr baseline="-25826"/>
              <a:t>y</a:t>
            </a:r>
            <a:r>
              <a:t> p</a:t>
            </a:r>
            <a:r>
              <a:rPr baseline="-25826"/>
              <a:t>z</a:t>
            </a:r>
            <a:r>
              <a:t>):</a:t>
            </a:r>
          </a:p>
        </p:txBody>
      </p:sp>
      <p:sp>
        <p:nvSpPr>
          <p:cNvPr id="19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2286000"/>
            <a:ext cx="8686800" cy="4222842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what is difference in energy between this set of four trapped electron waves?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Can get the answer directly from our knowledge of waves: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>
                <a:solidFill>
                  <a:srgbClr val="FFCD00"/>
                </a:solidFill>
              </a:rPr>
              <a:t>Increased frequency (decreased wavelength) =&gt; Increased  energy</a:t>
            </a:r>
            <a:endParaRPr>
              <a:solidFill>
                <a:srgbClr val="FFCD00"/>
              </a:solidFill>
            </a:endParaRP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Three p waves have identical wavelength =&gt; identical energy (no surprise)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Earlier "s" cloud only had 1/2 the oscillation, but was down in narrower part of box</a:t>
            </a:r>
          </a:p>
          <a:p>
            <a:pPr>
              <a:defRPr sz="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So its wavelength (distance for </a:t>
            </a:r>
            <a:r>
              <a:rPr sz="1600" u="sng"/>
              <a:t>full</a:t>
            </a:r>
            <a:r>
              <a:rPr sz="1600"/>
              <a:t> cycle of oscillation) is not much different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Hence, its frequency was similar =&gt; Not </a:t>
            </a:r>
            <a:r>
              <a:rPr b="1"/>
              <a:t>that</a:t>
            </a:r>
            <a:r>
              <a:t> much lower in energy</a:t>
            </a:r>
          </a:p>
        </p:txBody>
      </p:sp>
      <p:pic>
        <p:nvPicPr>
          <p:cNvPr id="19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1800" y="838200"/>
            <a:ext cx="1371600" cy="1347788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Rectangle 5"/>
          <p:cNvSpPr txBox="1"/>
          <p:nvPr/>
        </p:nvSpPr>
        <p:spPr>
          <a:xfrm>
            <a:off x="4267200" y="1286807"/>
            <a:ext cx="44958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6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(Now represented as properly fuzzy clouds)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9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So we've accounted for first 4 electrons?  No: 8</a:t>
            </a:r>
          </a:p>
        </p:txBody>
      </p:sp>
      <p:sp>
        <p:nvSpPr>
          <p:cNvPr id="19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122182"/>
            <a:ext cx="8686801" cy="5640137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 above "orthogonal" waves helped electron waves avoid one another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electrons have a property beyond their charge, and this is called "spin"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Name from Maxwell's Equation that says spinning blob of charge = electro-magnet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Pairs of magnets ATTRACT:  Positioning their poles N-S to S-N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Attraction counters charge repulsion =&gt; Electron </a:t>
            </a:r>
            <a:r>
              <a:rPr u="sng"/>
              <a:t>pairs</a:t>
            </a:r>
            <a:r>
              <a:t> share same wave pattern</a:t>
            </a:r>
          </a:p>
          <a:p>
            <a:pPr>
              <a:defRPr sz="3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 b="1">
                <a:solidFill>
                  <a:srgbClr val="FFCD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What happens in atoms with MORE than above eight electrons?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D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Possibility 1) Add more complex "d" waves </a:t>
            </a:r>
            <a:r>
              <a:rPr>
                <a:solidFill>
                  <a:srgbClr val="FFFFFF"/>
                </a:solidFill>
              </a:rPr>
              <a:t>(standing waves with more oscillations)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solidFill>
                  <a:srgbClr val="FFCD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Possibility 2) Use stretched out versions of s and p waves </a:t>
            </a:r>
            <a:r>
              <a:rPr>
                <a:solidFill>
                  <a:srgbClr val="FFFFFF"/>
                </a:solidFill>
              </a:rPr>
              <a:t>that exploit enlarging box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cture 1 - What is Nanoscience">
  <a:themeElements>
    <a:clrScheme name="Custom 44">
      <a:dk1>
        <a:srgbClr val="003366"/>
      </a:dk1>
      <a:lt1>
        <a:srgbClr val="666666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20FFFF"/>
      </a:hlink>
      <a:folHlink>
        <a:srgbClr val="FF00FF"/>
      </a:folHlink>
    </a:clrScheme>
    <a:fontScheme name="Lecture 1 - What is Nano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5545</Words>
  <Application>Microsoft Macintosh PowerPoint</Application>
  <PresentationFormat>On-screen Show (4:3)</PresentationFormat>
  <Paragraphs>1505</Paragraphs>
  <Slides>51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Lecture 1 - What is Nanoscience</vt:lpstr>
      <vt:lpstr>Self-Assembly of Organic Molecules</vt:lpstr>
      <vt:lpstr>I also have two other goals:</vt:lpstr>
      <vt:lpstr>So, to begin:  Demystifying atomic orbitals</vt:lpstr>
      <vt:lpstr>So let's figure out lowest energy electron standing wave:</vt:lpstr>
      <vt:lpstr>For more energetic electron standing waves: Add oscillations!</vt:lpstr>
      <vt:lpstr>But we didn't HAVE to add oscillations in BOTH x and y directions!</vt:lpstr>
      <vt:lpstr>But what about the other possible directions?</vt:lpstr>
      <vt:lpstr>Yielding lowest energy electron waves (s  px  py pz):</vt:lpstr>
      <vt:lpstr>So we've accounted for first 4 electrons?  No: 8</vt:lpstr>
      <vt:lpstr>Nature ultimately uses both possibilities</vt:lpstr>
      <vt:lpstr>Leading to my "standing wave" version of the Periodic Table</vt:lpstr>
      <vt:lpstr>Now, before continuing, we must answer a BIG QUESTION:    Why does "organic" chemistry = carbon chemistry</vt:lpstr>
      <vt:lpstr>But ALL Column IV atoms have four bonding electrons! </vt:lpstr>
      <vt:lpstr>As compared to silicon:</vt:lpstr>
      <vt:lpstr>And compare non-self bonding energies:</vt:lpstr>
      <vt:lpstr>So now let's explore carbon bonding more deeply:</vt:lpstr>
      <vt:lpstr>Extending Lewis representation to other atoms:</vt:lpstr>
      <vt:lpstr>Start to do some chemistry with this "Lewis" notation:</vt:lpstr>
      <vt:lpstr>Slide 19</vt:lpstr>
      <vt:lpstr>OK, but teach me something I don't sort of already know!</vt:lpstr>
      <vt:lpstr>Onward: We also need to figure out the SHAPE of molecules</vt:lpstr>
      <vt:lpstr>Leading to bonding structure of more complex molecules:</vt:lpstr>
      <vt:lpstr>So real singly bonded carbon chain must look more like:</vt:lpstr>
      <vt:lpstr>Slide 24</vt:lpstr>
      <vt:lpstr>Everyday Application: “Free Radicals” &amp; “Antioxidants”</vt:lpstr>
      <vt:lpstr>Slide 26</vt:lpstr>
      <vt:lpstr>Free Radical Induced Oxidation</vt:lpstr>
      <vt:lpstr>Oxidation could, for instance, convert chains to rings:</vt:lpstr>
      <vt:lpstr>Antioxidant? = Molecules that can SUPPLY electrons</vt:lpstr>
      <vt:lpstr>Or, moving toward nanotech headlines, consider rings:</vt:lpstr>
      <vt:lpstr>What if we strip off half of the hydrogens and try to flatten ring?</vt:lpstr>
      <vt:lpstr>Two ways to get leftover electron out of that plane:</vt:lpstr>
      <vt:lpstr>Because this configuration DOES allow for pairing/bonding:</vt:lpstr>
      <vt:lpstr>But which pairing is right?</vt:lpstr>
      <vt:lpstr>Connect the rings and get "Graphene"</vt:lpstr>
      <vt:lpstr>But mobile electrons can slosh around forming pockets of +/- charge:</vt:lpstr>
      <vt:lpstr>It's called Van der Waals bonding</vt:lpstr>
      <vt:lpstr>Proof?  Boiling points of similarly structured molecules:</vt:lpstr>
      <vt:lpstr>Does this only occur for conductive molecules?</vt:lpstr>
      <vt:lpstr>Van der Waals bonding helps hold cell membranes together:</vt:lpstr>
      <vt:lpstr>Everyday application: "Saturated Fats"</vt:lpstr>
      <vt:lpstr>Change to "unsaturated" by removing pair of hydrogens:</vt:lpstr>
      <vt:lpstr>Getting back to graphene</vt:lpstr>
      <vt:lpstr>What about other deliberately man-made molecules?</vt:lpstr>
      <vt:lpstr>Which produces shorthand diagrams like the following:</vt:lpstr>
      <vt:lpstr>Chemists build smaller molecules by addition and subtraction:</vt:lpstr>
      <vt:lpstr>Followed by purification:</vt:lpstr>
      <vt:lpstr>But to self-assemble larger structures, need other tricks</vt:lpstr>
      <vt:lpstr>Two every day applications of (just this one!) trick:</vt:lpstr>
      <vt:lpstr>That gives you a glimpse of organic chemistry's power</vt:lpstr>
      <vt:lpstr>Credits / 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Self-Assembly of Organic Molecules</dc:title>
  <cp:lastModifiedBy>John Bean</cp:lastModifiedBy>
  <cp:revision>4</cp:revision>
  <dcterms:created xsi:type="dcterms:W3CDTF">2019-03-04T17:42:18Z</dcterms:created>
  <dcterms:modified xsi:type="dcterms:W3CDTF">2019-03-04T17:51:36Z</dcterms:modified>
</cp:coreProperties>
</file>